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12192000" cy="16256000"/>
  <p:notesSz cx="6735763" cy="9869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09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66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250" autoAdjust="0"/>
  </p:normalViewPr>
  <p:slideViewPr>
    <p:cSldViewPr snapToGrid="0" showGuides="1">
      <p:cViewPr varScale="1">
        <p:scale>
          <a:sx n="24" d="100"/>
          <a:sy n="24" d="100"/>
        </p:scale>
        <p:origin x="2268" y="52"/>
      </p:cViewPr>
      <p:guideLst>
        <p:guide orient="horz" pos="509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188"/>
          </a:xfrm>
          <a:prstGeom prst="rect">
            <a:avLst/>
          </a:prstGeom>
        </p:spPr>
        <p:txBody>
          <a:bodyPr vert="horz" lIns="94877" tIns="47438" rIns="94877" bIns="4743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188"/>
          </a:xfrm>
          <a:prstGeom prst="rect">
            <a:avLst/>
          </a:prstGeom>
        </p:spPr>
        <p:txBody>
          <a:bodyPr vert="horz" lIns="94877" tIns="47438" rIns="94877" bIns="47438" rtlCol="0"/>
          <a:lstStyle>
            <a:lvl1pPr algn="r">
              <a:defRPr sz="1300"/>
            </a:lvl1pPr>
          </a:lstStyle>
          <a:p>
            <a:fld id="{77121FD2-B545-497F-B209-31B894609633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77" tIns="47438" rIns="94877" bIns="4743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9691"/>
            <a:ext cx="5388610" cy="3886111"/>
          </a:xfrm>
          <a:prstGeom prst="rect">
            <a:avLst/>
          </a:prstGeom>
        </p:spPr>
        <p:txBody>
          <a:bodyPr vert="horz" lIns="94877" tIns="47438" rIns="94877" bIns="4743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302"/>
            <a:ext cx="2918831" cy="495187"/>
          </a:xfrm>
          <a:prstGeom prst="rect">
            <a:avLst/>
          </a:prstGeom>
        </p:spPr>
        <p:txBody>
          <a:bodyPr vert="horz" lIns="94877" tIns="47438" rIns="94877" bIns="4743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4302"/>
            <a:ext cx="2918831" cy="495187"/>
          </a:xfrm>
          <a:prstGeom prst="rect">
            <a:avLst/>
          </a:prstGeom>
        </p:spPr>
        <p:txBody>
          <a:bodyPr vert="horz" lIns="94877" tIns="47438" rIns="94877" bIns="47438" rtlCol="0" anchor="b"/>
          <a:lstStyle>
            <a:lvl1pPr algn="r">
              <a:defRPr sz="1300"/>
            </a:lvl1pPr>
          </a:lstStyle>
          <a:p>
            <a:fld id="{3DB7503A-3916-4283-A484-354FCF6A28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1011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B7503A-3916-4283-A484-354FCF6A28F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869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65553"/>
            <a:ext cx="9144000" cy="5659496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67D5-2D2B-40B3-AF5C-BB4736AEE761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A209-B921-4D41-AED0-CB0F734D69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028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67D5-2D2B-40B3-AF5C-BB4736AEE761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A209-B921-4D41-AED0-CB0F734D69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38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854191"/>
            <a:ext cx="2628900" cy="137762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54193"/>
            <a:ext cx="7734300" cy="1377620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67D5-2D2B-40B3-AF5C-BB4736AEE761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A209-B921-4D41-AED0-CB0F734D69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009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67D5-2D2B-40B3-AF5C-BB4736AEE761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A209-B921-4D41-AED0-CB0F734D69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79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4059077"/>
            <a:ext cx="10515600" cy="6758419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0791427"/>
            <a:ext cx="10515600" cy="3555999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67D5-2D2B-40B3-AF5C-BB4736AEE761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A209-B921-4D41-AED0-CB0F734D69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907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4334935"/>
            <a:ext cx="5181600" cy="1031428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34935"/>
            <a:ext cx="5181600" cy="1031428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67D5-2D2B-40B3-AF5C-BB4736AEE761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A209-B921-4D41-AED0-CB0F734D69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558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3986609"/>
            <a:ext cx="5156200" cy="19572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5943824"/>
            <a:ext cx="5156200" cy="87242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6610"/>
            <a:ext cx="5181601" cy="195721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43824"/>
            <a:ext cx="5181601" cy="87242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67D5-2D2B-40B3-AF5C-BB4736AEE761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A209-B921-4D41-AED0-CB0F734D69C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14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67D5-2D2B-40B3-AF5C-BB4736AEE761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A209-B921-4D41-AED0-CB0F734D69C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154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67D5-2D2B-40B3-AF5C-BB4736AEE761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A209-B921-4D41-AED0-CB0F734D69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8025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1083734"/>
            <a:ext cx="3931920" cy="37930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2348089"/>
            <a:ext cx="6172200" cy="115598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4876799"/>
            <a:ext cx="3931920" cy="9031113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67D5-2D2B-40B3-AF5C-BB4736AEE761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A209-B921-4D41-AED0-CB0F734D69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6024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1083733"/>
            <a:ext cx="3931920" cy="379306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2348089"/>
            <a:ext cx="6172200" cy="115598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4876800"/>
            <a:ext cx="3931920" cy="903111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67D5-2D2B-40B3-AF5C-BB4736AEE761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A209-B921-4D41-AED0-CB0F734D69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16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866987"/>
            <a:ext cx="10515600" cy="314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4334935"/>
            <a:ext cx="10515600" cy="10314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5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49F67D5-2D2B-40B3-AF5C-BB4736AEE761}" type="datetimeFigureOut">
              <a:rPr kumimoji="1" lang="ja-JP" altLang="en-US" smtClean="0"/>
              <a:t>2020/2/14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5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15066905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5A209-B921-4D41-AED0-CB0F734D69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6450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.jpeg"/><Relationship Id="rId7" Type="http://schemas.openxmlformats.org/officeDocument/2006/relationships/hyperlink" Target="https://smartagri-jp.com/tag/%E3%83%94%E3%83%B3%E3%83%9D%E3%82%A4%E3%83%B3%E3%83%88%E8%BE%B2%E8%96%AC%E6%95%A3%E5%B8%8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optim.co.jp/download/optiminnovation2019/Agri.pdf" TargetMode="External"/><Relationship Id="rId5" Type="http://schemas.openxmlformats.org/officeDocument/2006/relationships/hyperlink" Target="https://ledge.ai/optim-smartmai/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 descr="https://s3-ap-northeast-1.amazonaws.com/ledge-assets/media/wp-content/uploads/2019/04/17105852/optimdrone2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957" y="1899285"/>
            <a:ext cx="4995643" cy="31579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図 23" descr="https://s3-ap-northeast-1.amazonaws.com/ledge-assets/media/wp-content/uploads/2019/04/02190450/smartmai-eye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901" y="1899285"/>
            <a:ext cx="4898299" cy="3157976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xmlns="" id="{12CE1A1D-C0BC-4A15-9FD9-FB4E79FAAE2C}"/>
              </a:ext>
            </a:extLst>
          </p:cNvPr>
          <p:cNvSpPr/>
          <p:nvPr/>
        </p:nvSpPr>
        <p:spPr>
          <a:xfrm>
            <a:off x="247652" y="9861385"/>
            <a:ext cx="11696697" cy="2196237"/>
          </a:xfrm>
          <a:prstGeom prst="rect">
            <a:avLst/>
          </a:prstGeom>
          <a:solidFill>
            <a:schemeClr val="bg1"/>
          </a:solidFill>
          <a:ln w="19050">
            <a:solidFill>
              <a:srgbClr val="FF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xmlns="" id="{62B022BB-3641-4CC1-87A7-0194E5D61069}"/>
              </a:ext>
            </a:extLst>
          </p:cNvPr>
          <p:cNvSpPr/>
          <p:nvPr/>
        </p:nvSpPr>
        <p:spPr>
          <a:xfrm>
            <a:off x="247651" y="9284670"/>
            <a:ext cx="11702142" cy="591700"/>
          </a:xfrm>
          <a:prstGeom prst="rect">
            <a:avLst/>
          </a:prstGeom>
          <a:solidFill>
            <a:srgbClr val="FFCC99"/>
          </a:solidFill>
          <a:ln w="19050">
            <a:solidFill>
              <a:srgbClr val="FF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xmlns="" id="{3853902C-E567-4450-A9DB-598C97FCE290}"/>
              </a:ext>
            </a:extLst>
          </p:cNvPr>
          <p:cNvSpPr txBox="1"/>
          <p:nvPr/>
        </p:nvSpPr>
        <p:spPr>
          <a:xfrm>
            <a:off x="247650" y="6073527"/>
            <a:ext cx="1155791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ピンポイント農薬散布テクノロジーとは、ドローンで圃場の様子を撮影し、撮影した画像から病害虫を検知、必要な箇所だけドローンで農薬散布する技術。</a:t>
            </a:r>
          </a:p>
          <a:p>
            <a:r>
              <a:rPr lang="ja-JP" altLang="ja-JP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通常、農薬を減らすには除草作業を人手でおこなったり、害虫をピンセットで</a:t>
            </a:r>
            <a:r>
              <a:rPr lang="en-US" altLang="ja-JP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1</a:t>
            </a:r>
            <a:r>
              <a:rPr lang="ja-JP" altLang="ja-JP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匹ずつ潰したりと、相当な手間がかかる。ドローンで病害虫を検知できれば、手間をかけずとも、必要最低限の農薬散布が簡単に実現できる。また、従来は病害虫が発生した際、”念のため”圃場全体に農薬散布していたが、小回りの効くドローンを活用すれば、</a:t>
            </a:r>
            <a:r>
              <a:rPr lang="en-US" altLang="ja-JP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AI</a:t>
            </a:r>
            <a:r>
              <a:rPr lang="ja-JP" altLang="ja-JP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が指定した箇所だけの散布が可能となる。</a:t>
            </a:r>
          </a:p>
          <a:p>
            <a:r>
              <a:rPr lang="ja-JP" altLang="ja-JP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オプティムがピンポイント農薬散布テクノロジーを用いた</a:t>
            </a:r>
            <a:r>
              <a:rPr lang="en-US" altLang="ja-JP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2018</a:t>
            </a:r>
            <a:r>
              <a:rPr lang="ja-JP" altLang="ja-JP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年は、</a:t>
            </a:r>
            <a:r>
              <a:rPr lang="en-US" altLang="ja-JP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AI</a:t>
            </a:r>
            <a:r>
              <a:rPr lang="ja-JP" altLang="ja-JP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が農薬散布の必要なしと判断。毎年大きな被害をもたらす害虫「ウンカ」がほとんど出なかったため。分析結果に半信半疑だった生産者もいたが、</a:t>
            </a:r>
            <a:r>
              <a:rPr lang="en-US" altLang="ja-JP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AI</a:t>
            </a:r>
            <a:r>
              <a:rPr lang="ja-JP" altLang="ja-JP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の判断は的中し、オプティムが削減対象とした農薬は不使用で収穫を迎えた。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xmlns="" id="{5EA77359-C252-4331-AB3F-BB71B4406C6B}"/>
              </a:ext>
            </a:extLst>
          </p:cNvPr>
          <p:cNvSpPr/>
          <p:nvPr/>
        </p:nvSpPr>
        <p:spPr bwMode="black">
          <a:xfrm>
            <a:off x="0" y="0"/>
            <a:ext cx="12192000" cy="174171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FABDE5DF-70C0-47B6-9465-E4672847D47E}"/>
              </a:ext>
            </a:extLst>
          </p:cNvPr>
          <p:cNvSpPr txBox="1"/>
          <p:nvPr/>
        </p:nvSpPr>
        <p:spPr bwMode="white">
          <a:xfrm>
            <a:off x="163285" y="125560"/>
            <a:ext cx="118654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1" lang="ja-JP" altLang="en-US" sz="48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事例紹介：</a:t>
            </a:r>
            <a:r>
              <a:rPr lang="ja-JP" altLang="en-US" sz="3200" b="1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ピントポイント農薬散布テクノロジーによる「スマート米・玄米」</a:t>
            </a:r>
            <a:r>
              <a:rPr lang="ja-JP" altLang="en-US" sz="3600" b="1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</a:t>
            </a:r>
            <a:r>
              <a:rPr lang="ja-JP" altLang="en-US" sz="2800" b="1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（オプティム社）</a:t>
            </a:r>
            <a:endParaRPr lang="ja-JP" altLang="ja-JP" b="1" dirty="0">
              <a:solidFill>
                <a:schemeClr val="bg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xmlns="" id="{74FABD10-8715-4F24-BCA5-6AE0EADAAE42}"/>
              </a:ext>
            </a:extLst>
          </p:cNvPr>
          <p:cNvSpPr/>
          <p:nvPr/>
        </p:nvSpPr>
        <p:spPr>
          <a:xfrm>
            <a:off x="0" y="5249723"/>
            <a:ext cx="12192000" cy="7025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xmlns="" id="{73B5AF24-34BA-46D3-A704-F82CBC80E482}"/>
              </a:ext>
            </a:extLst>
          </p:cNvPr>
          <p:cNvSpPr txBox="1"/>
          <p:nvPr/>
        </p:nvSpPr>
        <p:spPr>
          <a:xfrm>
            <a:off x="555165" y="5298989"/>
            <a:ext cx="11070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ja-JP" altLang="en-US" sz="3200" dirty="0">
                <a:solidFill>
                  <a:schemeClr val="tx2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大きな手間をかけない減農米栽培を実現</a:t>
            </a:r>
            <a:endParaRPr lang="en-US" altLang="ja-JP" sz="3200" dirty="0">
              <a:solidFill>
                <a:schemeClr val="tx2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xmlns="" id="{78AB8BFF-32B6-42B5-919A-1DDE37E9CEC3}"/>
              </a:ext>
            </a:extLst>
          </p:cNvPr>
          <p:cNvSpPr txBox="1"/>
          <p:nvPr/>
        </p:nvSpPr>
        <p:spPr>
          <a:xfrm>
            <a:off x="566957" y="4523861"/>
            <a:ext cx="499564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ドローンを使った農薬散布</a:t>
            </a:r>
            <a:endParaRPr lang="ja-JP" altLang="ja-JP" sz="2400" dirty="0">
              <a:solidFill>
                <a:schemeClr val="bg2">
                  <a:lumMod val="50000"/>
                </a:schemeClr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xmlns="" id="{AD85DB90-C16B-4D5C-B26D-85A4004CD849}"/>
              </a:ext>
            </a:extLst>
          </p:cNvPr>
          <p:cNvSpPr txBox="1"/>
          <p:nvPr/>
        </p:nvSpPr>
        <p:spPr>
          <a:xfrm>
            <a:off x="296641" y="15287473"/>
            <a:ext cx="117320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参考</a:t>
            </a:r>
            <a:r>
              <a:rPr lang="en-US" altLang="ja-JP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URL</a:t>
            </a:r>
            <a:r>
              <a:rPr lang="ja-JP" altLang="en-US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：</a:t>
            </a:r>
            <a:endParaRPr lang="en-US" altLang="ja-JP" dirty="0">
              <a:solidFill>
                <a:schemeClr val="bg2">
                  <a:lumMod val="50000"/>
                </a:schemeClr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lang="en-US" altLang="ja-JP" sz="1200" b="1" dirty="0">
                <a:solidFill>
                  <a:schemeClr val="accent3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AI</a:t>
            </a:r>
            <a:r>
              <a:rPr lang="ja-JP" altLang="en-US" sz="1200" b="1" dirty="0">
                <a:solidFill>
                  <a:schemeClr val="accent3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が「農薬離れ」を加速する。農業のスペシャリストが新時代への戦略を語る　</a:t>
            </a: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 </a:t>
            </a:r>
            <a:r>
              <a:rPr lang="en-US" altLang="ja-JP" sz="1200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:</a:t>
            </a:r>
            <a:r>
              <a:rPr lang="en-US" altLang="ja-JP" u="sng" dirty="0">
                <a:hlinkClick r:id="rId5"/>
              </a:rPr>
              <a:t>https://ledge.ai/</a:t>
            </a:r>
            <a:r>
              <a:rPr lang="en-US" altLang="ja-JP" u="sng" dirty="0" err="1">
                <a:hlinkClick r:id="rId5"/>
              </a:rPr>
              <a:t>optim-smartmai</a:t>
            </a:r>
            <a:r>
              <a:rPr lang="en-US" altLang="ja-JP" u="sng" dirty="0">
                <a:hlinkClick r:id="rId5"/>
              </a:rPr>
              <a:t>/</a:t>
            </a:r>
            <a:endParaRPr lang="en-US" altLang="ja-JP" u="sng" dirty="0"/>
          </a:p>
          <a:p>
            <a:r>
              <a:rPr lang="ja-JP" altLang="en-US" sz="1200" b="1" dirty="0">
                <a:solidFill>
                  <a:schemeClr val="accent3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∞農業</a:t>
            </a:r>
            <a:r>
              <a:rPr lang="en-US" altLang="ja-JP" sz="1200" b="1" dirty="0">
                <a:solidFill>
                  <a:schemeClr val="accent3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×IT Solutions</a:t>
            </a:r>
            <a:r>
              <a:rPr lang="ja-JP" altLang="en-US" sz="1200" b="1" dirty="0">
                <a:solidFill>
                  <a:schemeClr val="accent3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　　</a:t>
            </a:r>
            <a:r>
              <a:rPr lang="en-US" altLang="ja-JP" dirty="0">
                <a:hlinkClick r:id="rId6"/>
              </a:rPr>
              <a:t>https://www.optim.co.jp/download/optiminnovation2019/Agri.pdf</a:t>
            </a:r>
            <a:endParaRPr lang="ja-JP" altLang="ja-JP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xmlns="" id="{CC66EC6D-43CD-41F4-A077-02FB64E47D12}"/>
              </a:ext>
            </a:extLst>
          </p:cNvPr>
          <p:cNvSpPr txBox="1"/>
          <p:nvPr/>
        </p:nvSpPr>
        <p:spPr>
          <a:xfrm>
            <a:off x="247650" y="9349687"/>
            <a:ext cx="7597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【</a:t>
            </a:r>
            <a:r>
              <a:rPr lang="ja-JP" altLang="en-US" sz="2400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工程</a:t>
            </a:r>
            <a:r>
              <a:rPr lang="en-US" altLang="ja-JP" sz="2400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】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xmlns="" id="{78AB8BFF-32B6-42B5-919A-1DDE37E9CEC3}"/>
              </a:ext>
            </a:extLst>
          </p:cNvPr>
          <p:cNvSpPr txBox="1"/>
          <p:nvPr/>
        </p:nvSpPr>
        <p:spPr>
          <a:xfrm>
            <a:off x="6480901" y="4580299"/>
            <a:ext cx="489829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残留農薬不検出米</a:t>
            </a:r>
            <a:endParaRPr lang="ja-JP" altLang="ja-JP" sz="1400" dirty="0">
              <a:solidFill>
                <a:schemeClr val="bg2">
                  <a:lumMod val="50000"/>
                </a:schemeClr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xmlns="" id="{A195D9E6-A649-41FB-9A08-47F9EEB21768}"/>
              </a:ext>
            </a:extLst>
          </p:cNvPr>
          <p:cNvSpPr txBox="1"/>
          <p:nvPr/>
        </p:nvSpPr>
        <p:spPr>
          <a:xfrm>
            <a:off x="386437" y="9969714"/>
            <a:ext cx="363400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(1)</a:t>
            </a:r>
            <a:r>
              <a:rPr lang="ja-JP" altLang="en-US" b="1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圃場生育モニタリング</a:t>
            </a:r>
          </a:p>
          <a:p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固定翼型ドローンに搭載したマルチスペクトルカメラ（多次元カメラ）を活用し、圃場や農産物の画像を撮影。撮影した画像を元に、植物の生育状況（植生分析）を把握することができるほか、施肥判断にも活用できる。</a:t>
            </a:r>
            <a:endParaRPr lang="ja-JP" altLang="ja-JP" sz="1600" dirty="0">
              <a:solidFill>
                <a:schemeClr val="bg2">
                  <a:lumMod val="50000"/>
                </a:schemeClr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xmlns="" id="{D8B04CF8-7823-45E4-8DD6-32CCF792BFFB}"/>
              </a:ext>
            </a:extLst>
          </p:cNvPr>
          <p:cNvSpPr txBox="1"/>
          <p:nvPr/>
        </p:nvSpPr>
        <p:spPr>
          <a:xfrm>
            <a:off x="4038600" y="9969714"/>
            <a:ext cx="315504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（</a:t>
            </a:r>
            <a:r>
              <a:rPr lang="en-US" altLang="ja-JP" b="1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2</a:t>
            </a:r>
            <a:r>
              <a:rPr lang="ja-JP" altLang="en-US" b="1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）農薬散布</a:t>
            </a:r>
          </a:p>
          <a:p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病害虫の発生時期に応じて、マルチコプタードローンから空中農薬散布を実施。農薬散布作業の労力を軽減できる。</a:t>
            </a:r>
            <a:endParaRPr lang="ja-JP" altLang="ja-JP" sz="1600" dirty="0">
              <a:solidFill>
                <a:schemeClr val="bg2">
                  <a:lumMod val="50000"/>
                </a:schemeClr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xmlns="" id="{66AF9688-60FC-4588-92E3-F7DC52394508}"/>
              </a:ext>
            </a:extLst>
          </p:cNvPr>
          <p:cNvSpPr txBox="1"/>
          <p:nvPr/>
        </p:nvSpPr>
        <p:spPr>
          <a:xfrm>
            <a:off x="7318407" y="9969714"/>
            <a:ext cx="448714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（</a:t>
            </a:r>
            <a:r>
              <a:rPr lang="en-US" altLang="ja-JP" b="1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3</a:t>
            </a:r>
            <a:r>
              <a:rPr lang="ja-JP" altLang="en-US" b="1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）ピンポイント農薬散布</a:t>
            </a:r>
            <a:r>
              <a:rPr lang="ja-JP" altLang="en-US" sz="1400" b="1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（病害虫検知）</a:t>
            </a:r>
          </a:p>
          <a:p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固定翼型ドローンで撮影した農作物の画像を</a:t>
            </a:r>
            <a:r>
              <a:rPr lang="en-US" altLang="ja-JP" sz="1600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AI</a:t>
            </a:r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技術で分析し、病害虫を検知。その結果を元にピンポイントで農薬散布を行う。（</a:t>
            </a:r>
            <a:r>
              <a:rPr lang="en-US" altLang="ja-JP" sz="1600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1</a:t>
            </a:r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）のモニタリングと（</a:t>
            </a:r>
            <a:r>
              <a:rPr lang="en-US" altLang="ja-JP" sz="1600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2</a:t>
            </a:r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）の農薬散布。この</a:t>
            </a:r>
            <a:r>
              <a:rPr lang="en-US" altLang="ja-JP" sz="1600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2</a:t>
            </a:r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つの技術を組み合わせ、（</a:t>
            </a:r>
            <a:r>
              <a:rPr lang="en-US" altLang="ja-JP" sz="1600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3</a:t>
            </a:r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）の</a:t>
            </a:r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ピンポイント農薬散布</a:t>
            </a:r>
            <a:r>
              <a:rPr lang="ja-JP" altLang="en-US" sz="1600" dirty="0">
                <a:solidFill>
                  <a:schemeClr val="bg2">
                    <a:lumMod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を実現させている。</a:t>
            </a:r>
            <a:endParaRPr lang="ja-JP" altLang="ja-JP" sz="1600" dirty="0">
              <a:solidFill>
                <a:schemeClr val="bg2">
                  <a:lumMod val="50000"/>
                </a:schemeClr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xmlns="" id="{34C4D676-4E1E-44A4-85F2-266BCD0DE9C2}"/>
              </a:ext>
            </a:extLst>
          </p:cNvPr>
          <p:cNvSpPr txBox="1"/>
          <p:nvPr/>
        </p:nvSpPr>
        <p:spPr>
          <a:xfrm>
            <a:off x="247650" y="12483052"/>
            <a:ext cx="115579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生産者から買い取ったピンポイント農薬散布テクノロジーで栽培された米を、オプティムは減農薬栽培米「スマート米」として、付加価値をつけて販売。そこで得られた利益から、経費や販売手数料を差し引いたのち、生産者へも利益が還元される予定。</a:t>
            </a: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xmlns="" id="{652B2A8F-E8A3-418B-9568-55BCFC2AF825}"/>
              </a:ext>
            </a:extLst>
          </p:cNvPr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8"/>
          <a:stretch/>
        </p:blipFill>
        <p:spPr bwMode="auto">
          <a:xfrm>
            <a:off x="296641" y="13372480"/>
            <a:ext cx="8063110" cy="1914994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xmlns="" id="{6A117545-9D54-4488-9AAD-E790F51BF465}"/>
              </a:ext>
            </a:extLst>
          </p:cNvPr>
          <p:cNvSpPr txBox="1"/>
          <p:nvPr/>
        </p:nvSpPr>
        <p:spPr>
          <a:xfrm>
            <a:off x="247650" y="12122641"/>
            <a:ext cx="115579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＜特色のあるビジネスモデル＞</a:t>
            </a:r>
            <a:endParaRPr lang="ja-JP" altLang="ja-JP" sz="2000" b="1" dirty="0">
              <a:solidFill>
                <a:schemeClr val="tx1">
                  <a:lumMod val="50000"/>
                  <a:lumOff val="50000"/>
                </a:schemeClr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xmlns="" id="{35F4E9B7-058E-4E4F-B1C5-7D4328238520}"/>
              </a:ext>
            </a:extLst>
          </p:cNvPr>
          <p:cNvCxnSpPr/>
          <p:nvPr/>
        </p:nvCxnSpPr>
        <p:spPr>
          <a:xfrm>
            <a:off x="3962400" y="9914470"/>
            <a:ext cx="0" cy="206163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xmlns="" id="{F8355B86-FE3D-4992-84E2-968C4F50C441}"/>
              </a:ext>
            </a:extLst>
          </p:cNvPr>
          <p:cNvCxnSpPr/>
          <p:nvPr/>
        </p:nvCxnSpPr>
        <p:spPr>
          <a:xfrm>
            <a:off x="7260370" y="9914470"/>
            <a:ext cx="0" cy="206163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6259325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ウィスプ</Template>
  <TotalTime>4990</TotalTime>
  <Words>466</Words>
  <Application>Microsoft Office PowerPoint</Application>
  <PresentationFormat>ユーザー設定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HGｺﾞｼｯｸE</vt:lpstr>
      <vt:lpstr>ＭＳ Ｐゴシック</vt:lpstr>
      <vt:lpstr>游ゴシック</vt:lpstr>
      <vt:lpstr>Calibri</vt:lpstr>
      <vt:lpstr>Calibri Light</vt:lpstr>
      <vt:lpstr>Wingdings 2</vt:lpstr>
      <vt:lpstr>HDOfficeLightV0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井上 ゆき</dc:creator>
  <cp:lastModifiedBy>谷田部 賢一</cp:lastModifiedBy>
  <cp:revision>80</cp:revision>
  <cp:lastPrinted>2020-02-10T05:50:24Z</cp:lastPrinted>
  <dcterms:created xsi:type="dcterms:W3CDTF">2020-02-03T10:04:07Z</dcterms:created>
  <dcterms:modified xsi:type="dcterms:W3CDTF">2020-02-14T06:35:11Z</dcterms:modified>
</cp:coreProperties>
</file>