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2" r:id="rId1"/>
    <p:sldMasterId id="2147483708" r:id="rId2"/>
    <p:sldMasterId id="2147483854" r:id="rId3"/>
    <p:sldMasterId id="2147483868" r:id="rId4"/>
  </p:sldMasterIdLst>
  <p:notesMasterIdLst>
    <p:notesMasterId r:id="rId29"/>
  </p:notesMasterIdLst>
  <p:handoutMasterIdLst>
    <p:handoutMasterId r:id="rId30"/>
  </p:handoutMasterIdLst>
  <p:sldIdLst>
    <p:sldId id="383" r:id="rId5"/>
    <p:sldId id="425" r:id="rId6"/>
    <p:sldId id="384" r:id="rId7"/>
    <p:sldId id="257" r:id="rId8"/>
    <p:sldId id="294" r:id="rId9"/>
    <p:sldId id="360" r:id="rId10"/>
    <p:sldId id="416" r:id="rId11"/>
    <p:sldId id="410" r:id="rId12"/>
    <p:sldId id="413" r:id="rId13"/>
    <p:sldId id="412" r:id="rId14"/>
    <p:sldId id="409" r:id="rId15"/>
    <p:sldId id="415" r:id="rId16"/>
    <p:sldId id="417" r:id="rId17"/>
    <p:sldId id="394" r:id="rId18"/>
    <p:sldId id="395" r:id="rId19"/>
    <p:sldId id="419" r:id="rId20"/>
    <p:sldId id="378" r:id="rId21"/>
    <p:sldId id="420" r:id="rId22"/>
    <p:sldId id="432" r:id="rId23"/>
    <p:sldId id="422" r:id="rId24"/>
    <p:sldId id="426" r:id="rId25"/>
    <p:sldId id="428" r:id="rId26"/>
    <p:sldId id="429" r:id="rId27"/>
    <p:sldId id="430" r:id="rId28"/>
  </p:sldIdLst>
  <p:sldSz cx="9144000" cy="6858000" type="screen4x3"/>
  <p:notesSz cx="6735763"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 userDrawn="1">
          <p15:clr>
            <a:srgbClr val="A4A3A4"/>
          </p15:clr>
        </p15:guide>
        <p15:guide id="2" pos="142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55647" autoAdjust="0"/>
  </p:normalViewPr>
  <p:slideViewPr>
    <p:cSldViewPr snapToGrid="0">
      <p:cViewPr varScale="1">
        <p:scale>
          <a:sx n="39" d="100"/>
          <a:sy n="39" d="100"/>
        </p:scale>
        <p:origin x="1884" y="24"/>
      </p:cViewPr>
      <p:guideLst>
        <p:guide orient="horz" pos="414"/>
        <p:guide pos="1429"/>
      </p:guideLst>
    </p:cSldViewPr>
  </p:slideViewPr>
  <p:notesTextViewPr>
    <p:cViewPr>
      <p:scale>
        <a:sx n="1" d="1"/>
        <a:sy n="1" d="1"/>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xmlns="" id="{024B75BA-BA13-4832-BF0B-5713CC053EB3}"/>
              </a:ext>
            </a:extLst>
          </p:cNvPr>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xmlns="" id="{A2363DA2-AC3B-4C8E-B5E8-EE9540BC7D4F}"/>
              </a:ext>
            </a:extLst>
          </p:cNvPr>
          <p:cNvSpPr>
            <a:spLocks noGrp="1"/>
          </p:cNvSpPr>
          <p:nvPr>
            <p:ph type="dt" sz="quarter" idx="1"/>
          </p:nvPr>
        </p:nvSpPr>
        <p:spPr>
          <a:xfrm>
            <a:off x="3815373" y="0"/>
            <a:ext cx="2918831" cy="495188"/>
          </a:xfrm>
          <a:prstGeom prst="rect">
            <a:avLst/>
          </a:prstGeom>
        </p:spPr>
        <p:txBody>
          <a:bodyPr vert="horz" lIns="91440" tIns="45720" rIns="91440" bIns="45720" rtlCol="0"/>
          <a:lstStyle>
            <a:lvl1pPr algn="r">
              <a:defRPr sz="1200"/>
            </a:lvl1pPr>
          </a:lstStyle>
          <a:p>
            <a:fld id="{AD5F923F-8C2B-4106-855C-A34D6E68D22E}" type="datetimeFigureOut">
              <a:rPr kumimoji="1" lang="ja-JP" altLang="en-US" smtClean="0"/>
              <a:t>2020/2/16</a:t>
            </a:fld>
            <a:endParaRPr kumimoji="1" lang="ja-JP" altLang="en-US"/>
          </a:p>
        </p:txBody>
      </p:sp>
      <p:sp>
        <p:nvSpPr>
          <p:cNvPr id="4" name="フッター プレースホルダー 3">
            <a:extLst>
              <a:ext uri="{FF2B5EF4-FFF2-40B4-BE49-F238E27FC236}">
                <a16:creationId xmlns:a16="http://schemas.microsoft.com/office/drawing/2014/main" xmlns="" id="{CF5D45CC-629E-43A8-9AA7-ECA82C56722A}"/>
              </a:ext>
            </a:extLst>
          </p:cNvPr>
          <p:cNvSpPr>
            <a:spLocks noGrp="1"/>
          </p:cNvSpPr>
          <p:nvPr>
            <p:ph type="ftr" sz="quarter" idx="2"/>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xmlns="" id="{2FD15409-8F46-4CDC-98CA-2376EA082E9E}"/>
              </a:ext>
            </a:extLst>
          </p:cNvPr>
          <p:cNvSpPr>
            <a:spLocks noGrp="1"/>
          </p:cNvSpPr>
          <p:nvPr>
            <p:ph type="sldNum" sz="quarter" idx="3"/>
          </p:nvPr>
        </p:nvSpPr>
        <p:spPr>
          <a:xfrm>
            <a:off x="3815373" y="9374301"/>
            <a:ext cx="2918831" cy="495187"/>
          </a:xfrm>
          <a:prstGeom prst="rect">
            <a:avLst/>
          </a:prstGeom>
        </p:spPr>
        <p:txBody>
          <a:bodyPr vert="horz" lIns="91440" tIns="45720" rIns="91440" bIns="45720" rtlCol="0" anchor="b"/>
          <a:lstStyle>
            <a:lvl1pPr algn="r">
              <a:defRPr sz="1200"/>
            </a:lvl1pPr>
          </a:lstStyle>
          <a:p>
            <a:fld id="{EB55CD3E-FA3A-404A-8AE3-18E5B409BCB3}" type="slidenum">
              <a:rPr kumimoji="1" lang="ja-JP" altLang="en-US" smtClean="0"/>
              <a:t>‹#›</a:t>
            </a:fld>
            <a:endParaRPr kumimoji="1" lang="ja-JP" altLang="en-US"/>
          </a:p>
        </p:txBody>
      </p:sp>
    </p:spTree>
    <p:extLst>
      <p:ext uri="{BB962C8B-B14F-4D97-AF65-F5344CB8AC3E}">
        <p14:creationId xmlns:p14="http://schemas.microsoft.com/office/powerpoint/2010/main" val="26147541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188"/>
          </a:xfrm>
          <a:prstGeom prst="rect">
            <a:avLst/>
          </a:prstGeom>
        </p:spPr>
        <p:txBody>
          <a:bodyPr vert="horz" lIns="91440" tIns="45720" rIns="91440" bIns="45720" rtlCol="0"/>
          <a:lstStyle>
            <a:lvl1pPr algn="r">
              <a:defRPr sz="1200"/>
            </a:lvl1pPr>
          </a:lstStyle>
          <a:p>
            <a:fld id="{40E44D9B-73FF-4B5F-87C1-DF1404447E22}" type="datetimeFigureOut">
              <a:rPr kumimoji="1" lang="ja-JP" altLang="en-US" smtClean="0"/>
              <a:t>2020/2/16</a:t>
            </a:fld>
            <a:endParaRPr kumimoji="1" lang="ja-JP" altLang="en-US"/>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F88F6BA2-34A8-4984-B69C-FE30EA5DB194}" type="slidenum">
              <a:rPr kumimoji="1" lang="ja-JP" altLang="en-US" smtClean="0"/>
              <a:t>‹#›</a:t>
            </a:fld>
            <a:endParaRPr kumimoji="1" lang="ja-JP" altLang="en-US"/>
          </a:p>
        </p:txBody>
      </p:sp>
    </p:spTree>
    <p:extLst>
      <p:ext uri="{BB962C8B-B14F-4D97-AF65-F5344CB8AC3E}">
        <p14:creationId xmlns:p14="http://schemas.microsoft.com/office/powerpoint/2010/main" val="107968743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ＩＴエンジニアのための最新ＩＴ研修会</a:t>
            </a:r>
            <a:endParaRPr kumimoji="1" lang="en-US" altLang="ja-JP" dirty="0" smtClean="0"/>
          </a:p>
          <a:p>
            <a:r>
              <a:rPr kumimoji="1" lang="ja-JP" altLang="en-US" dirty="0" smtClean="0"/>
              <a:t>ケースで学ぶ最新ＩＴの戦略的活用</a:t>
            </a:r>
            <a:endParaRPr kumimoji="1" lang="en-US" altLang="ja-JP" dirty="0" smtClean="0"/>
          </a:p>
          <a:p>
            <a:endParaRPr kumimoji="1" lang="en-US" altLang="ja-JP" dirty="0" smtClean="0"/>
          </a:p>
          <a:p>
            <a:r>
              <a:rPr kumimoji="1" lang="ja-JP" altLang="en-US" dirty="0" smtClean="0"/>
              <a:t>農業とＡＩ　ケーススタディ</a:t>
            </a:r>
            <a:endParaRPr kumimoji="1" lang="ja-JP" altLang="en-US" dirty="0"/>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0</a:t>
            </a:fld>
            <a:endParaRPr kumimoji="1" lang="ja-JP" altLang="en-US"/>
          </a:p>
        </p:txBody>
      </p:sp>
    </p:spTree>
    <p:extLst>
      <p:ext uri="{BB962C8B-B14F-4D97-AF65-F5344CB8AC3E}">
        <p14:creationId xmlns:p14="http://schemas.microsoft.com/office/powerpoint/2010/main" val="36489983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bg2">
                    <a:lumMod val="50000"/>
                  </a:schemeClr>
                </a:solidFill>
                <a:latin typeface="+mn-lt"/>
              </a:rPr>
              <a:t>これも業務分析です。</a:t>
            </a:r>
            <a:endParaRPr lang="en-US" altLang="ja-JP" sz="1000" b="0"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bg2">
                    <a:lumMod val="50000"/>
                  </a:schemeClr>
                </a:solidFill>
                <a:latin typeface="+mn-lt"/>
              </a:rPr>
              <a:t>稲作作業の各工程で、どの</a:t>
            </a:r>
            <a:r>
              <a:rPr lang="ja-JP" altLang="en-US" sz="1000" b="0" dirty="0">
                <a:solidFill>
                  <a:schemeClr val="bg2">
                    <a:lumMod val="50000"/>
                  </a:schemeClr>
                </a:solidFill>
                <a:latin typeface="+mn-lt"/>
              </a:rPr>
              <a:t>ような業務を行っている</a:t>
            </a:r>
            <a:r>
              <a:rPr lang="ja-JP" altLang="en-US" sz="1000" b="0" dirty="0" smtClean="0">
                <a:solidFill>
                  <a:schemeClr val="bg2">
                    <a:lumMod val="50000"/>
                  </a:schemeClr>
                </a:solidFill>
                <a:latin typeface="+mn-lt"/>
              </a:rPr>
              <a:t>かを確認してください。</a:t>
            </a:r>
            <a:endParaRPr lang="en-US" altLang="ja-JP" sz="1000" b="0"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bg2">
                    <a:lumMod val="50000"/>
                  </a:schemeClr>
                </a:solidFill>
                <a:latin typeface="+mn-lt"/>
              </a:rPr>
              <a:t>耳慣れない用語も多いと思いますが、用語の意味を確かめながら読み進めるようにしてください。</a:t>
            </a:r>
            <a:endParaRPr lang="en-US" altLang="ja-JP" sz="1000" b="0"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dirty="0">
                <a:solidFill>
                  <a:schemeClr val="bg2">
                    <a:lumMod val="50000"/>
                  </a:schemeClr>
                </a:solidFill>
                <a:latin typeface="HGｺﾞｼｯｸE 本文"/>
              </a:rPr>
              <a:t>　</a:t>
            </a:r>
            <a:endParaRPr lang="en-US" altLang="ja-JP" sz="1200" b="0" dirty="0">
              <a:solidFill>
                <a:schemeClr val="bg2">
                  <a:lumMod val="50000"/>
                </a:schemeClr>
              </a:solidFill>
              <a:latin typeface="HGｺﾞｼｯｸE 本文"/>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a:solidFill>
                <a:schemeClr val="bg2">
                  <a:lumMod val="50000"/>
                </a:schemeClr>
              </a:solidFill>
              <a:latin typeface="HGｺﾞｼｯｸE 本文"/>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9</a:t>
            </a:fld>
            <a:endParaRPr kumimoji="1" lang="ja-JP" altLang="en-US"/>
          </a:p>
        </p:txBody>
      </p:sp>
    </p:spTree>
    <p:extLst>
      <p:ext uri="{BB962C8B-B14F-4D97-AF65-F5344CB8AC3E}">
        <p14:creationId xmlns:p14="http://schemas.microsoft.com/office/powerpoint/2010/main" val="3483104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chemeClr val="bg2">
                    <a:lumMod val="50000"/>
                  </a:schemeClr>
                </a:solidFill>
                <a:latin typeface="+mn-lt"/>
              </a:rPr>
              <a:t>このスライドも、稲作作業の各工程に対する業務分析です。</a:t>
            </a:r>
            <a:endParaRPr lang="en-US" altLang="ja-JP" sz="1000" b="0" u="none"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chemeClr val="bg2">
                    <a:lumMod val="50000"/>
                  </a:schemeClr>
                </a:solidFill>
                <a:latin typeface="+mn-lt"/>
              </a:rPr>
              <a:t>前のスライドと同じく、どのような業務を行っているかを確認してください。</a:t>
            </a:r>
            <a:endParaRPr lang="en-US" altLang="ja-JP" sz="1000" b="0" u="none"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chemeClr val="bg2">
                    <a:lumMod val="50000"/>
                  </a:schemeClr>
                </a:solidFill>
                <a:latin typeface="+mn-lt"/>
              </a:rPr>
              <a:t>また、用語の意味などについても確かめて読み進めてください。</a:t>
            </a:r>
            <a:endParaRPr kumimoji="1" lang="ja-JP" altLang="en-US" sz="1000" b="0" u="none" dirty="0">
              <a:latin typeface="+mn-lt"/>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10</a:t>
            </a:fld>
            <a:endParaRPr kumimoji="1" lang="ja-JP" altLang="en-US"/>
          </a:p>
        </p:txBody>
      </p:sp>
    </p:spTree>
    <p:extLst>
      <p:ext uri="{BB962C8B-B14F-4D97-AF65-F5344CB8AC3E}">
        <p14:creationId xmlns:p14="http://schemas.microsoft.com/office/powerpoint/2010/main" val="11879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chemeClr val="bg2">
                    <a:lumMod val="50000"/>
                  </a:schemeClr>
                </a:solidFill>
                <a:latin typeface="+mn-lt"/>
              </a:rPr>
              <a:t>前のスライドで、稲作作業の一般的な工程を確認しました。</a:t>
            </a:r>
            <a:endParaRPr lang="en-US" altLang="ja-JP" sz="1000" b="0" u="none"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b="0" u="none"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chemeClr val="bg2">
                    <a:lumMod val="50000"/>
                  </a:schemeClr>
                </a:solidFill>
                <a:latin typeface="+mn-lt"/>
              </a:rPr>
              <a:t>このスライドでは、</a:t>
            </a:r>
            <a:r>
              <a:rPr lang="ja-JP" altLang="en-US" sz="1000" b="0" u="none" dirty="0" smtClean="0">
                <a:solidFill>
                  <a:schemeClr val="bg2">
                    <a:lumMod val="50000"/>
                  </a:schemeClr>
                </a:solidFill>
                <a:latin typeface="+mn-lt"/>
              </a:rPr>
              <a:t>それらの工程</a:t>
            </a:r>
            <a:r>
              <a:rPr lang="ja-JP" altLang="en-US" sz="1000" b="0" u="none" dirty="0" smtClean="0">
                <a:solidFill>
                  <a:schemeClr val="bg2">
                    <a:lumMod val="50000"/>
                  </a:schemeClr>
                </a:solidFill>
                <a:latin typeface="+mn-lt"/>
              </a:rPr>
              <a:t>のうち、</a:t>
            </a:r>
            <a:endParaRPr lang="en-US" altLang="ja-JP" sz="1000" b="0" u="none"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chemeClr val="bg2">
                    <a:lumMod val="50000"/>
                  </a:schemeClr>
                </a:solidFill>
                <a:latin typeface="+mn-lt"/>
              </a:rPr>
              <a:t>田おこし・代かき</a:t>
            </a:r>
            <a:endParaRPr lang="en-US" altLang="ja-JP" sz="1000" b="0" u="none"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chemeClr val="bg2">
                    <a:lumMod val="50000"/>
                  </a:schemeClr>
                </a:solidFill>
                <a:latin typeface="+mn-lt"/>
              </a:rPr>
              <a:t>苗つくり・育苗</a:t>
            </a:r>
            <a:endParaRPr lang="en-US" altLang="ja-JP" sz="1000" b="0" u="none"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chemeClr val="bg2">
                    <a:lumMod val="50000"/>
                  </a:schemeClr>
                </a:solidFill>
                <a:latin typeface="+mn-lt"/>
              </a:rPr>
              <a:t>田植え</a:t>
            </a:r>
            <a:endParaRPr lang="en-US" altLang="ja-JP" sz="1000" b="0" u="none"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chemeClr val="bg2">
                    <a:lumMod val="50000"/>
                  </a:schemeClr>
                </a:solidFill>
                <a:latin typeface="+mn-lt"/>
              </a:rPr>
              <a:t>に関する、長谷川農産の課題がまとめられています。</a:t>
            </a:r>
            <a:endParaRPr lang="en-US" altLang="ja-JP" sz="1000" b="0" u="none"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chemeClr val="bg2">
                    <a:lumMod val="50000"/>
                  </a:schemeClr>
                </a:solidFill>
                <a:latin typeface="+mn-lt"/>
              </a:rPr>
              <a:t>長谷川農産では、現在</a:t>
            </a:r>
            <a:r>
              <a:rPr lang="ja-JP" altLang="en-US" sz="1000" b="0" u="none" dirty="0">
                <a:solidFill>
                  <a:schemeClr val="bg2">
                    <a:lumMod val="50000"/>
                  </a:schemeClr>
                </a:solidFill>
                <a:latin typeface="+mn-lt"/>
              </a:rPr>
              <a:t>どのようなことに困っているか</a:t>
            </a:r>
            <a:r>
              <a:rPr lang="ja-JP" altLang="en-US" sz="1000" b="0" u="none" dirty="0" smtClean="0">
                <a:solidFill>
                  <a:schemeClr val="bg2">
                    <a:lumMod val="50000"/>
                  </a:schemeClr>
                </a:solidFill>
                <a:latin typeface="+mn-lt"/>
              </a:rPr>
              <a:t>確認し、それらについてＩＴ化の可能性も考えてみましょう。</a:t>
            </a:r>
            <a:endParaRPr lang="en-US" altLang="ja-JP" sz="1000" b="0" u="none" dirty="0">
              <a:solidFill>
                <a:schemeClr val="bg2">
                  <a:lumMod val="50000"/>
                </a:schemeClr>
              </a:solidFill>
              <a:latin typeface="+mn-lt"/>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11</a:t>
            </a:fld>
            <a:endParaRPr kumimoji="1" lang="ja-JP" altLang="en-US"/>
          </a:p>
        </p:txBody>
      </p:sp>
    </p:spTree>
    <p:extLst>
      <p:ext uri="{BB962C8B-B14F-4D97-AF65-F5344CB8AC3E}">
        <p14:creationId xmlns:p14="http://schemas.microsoft.com/office/powerpoint/2010/main" val="4275457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solidFill>
                  <a:schemeClr val="bg2">
                    <a:lumMod val="50000"/>
                  </a:schemeClr>
                </a:solidFill>
                <a:latin typeface="+mn-lt"/>
              </a:rPr>
              <a:t>このスライドでは、</a:t>
            </a:r>
            <a:endParaRPr lang="en-US" altLang="ja-JP" sz="1200" b="0" u="none"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solidFill>
                  <a:schemeClr val="bg2">
                    <a:lumMod val="50000"/>
                  </a:schemeClr>
                </a:solidFill>
                <a:latin typeface="+mn-lt"/>
              </a:rPr>
              <a:t>草取り・水の管理・肥料・防除</a:t>
            </a:r>
            <a:endParaRPr lang="en-US" altLang="ja-JP" sz="1200" b="0" u="none"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solidFill>
                  <a:schemeClr val="bg2">
                    <a:lumMod val="50000"/>
                  </a:schemeClr>
                </a:solidFill>
                <a:latin typeface="+mn-lt"/>
              </a:rPr>
              <a:t>稲刈り・脱穀</a:t>
            </a:r>
            <a:endParaRPr lang="en-US" altLang="ja-JP" sz="1200" b="0" u="none"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solidFill>
                  <a:schemeClr val="bg2">
                    <a:lumMod val="50000"/>
                  </a:schemeClr>
                </a:solidFill>
                <a:latin typeface="+mn-lt"/>
              </a:rPr>
              <a:t>乾燥・もみすり</a:t>
            </a:r>
            <a:endParaRPr lang="en-US" altLang="ja-JP" sz="1200" b="0" u="none"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solidFill>
                  <a:schemeClr val="bg2">
                    <a:lumMod val="50000"/>
                  </a:schemeClr>
                </a:solidFill>
                <a:latin typeface="+mn-lt"/>
              </a:rPr>
              <a:t>に関する、長谷川農産の課題がまとめられています。</a:t>
            </a:r>
            <a:endParaRPr lang="en-US" altLang="ja-JP" sz="1200" b="0" u="none"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b="0" u="none" dirty="0" smtClean="0">
                <a:solidFill>
                  <a:schemeClr val="bg2">
                    <a:lumMod val="50000"/>
                  </a:schemeClr>
                </a:solidFill>
                <a:latin typeface="+mn-lt"/>
              </a:rPr>
              <a:t>長谷川農産では、現在どのようなことに困っているか確認し、それらについてＩＴ化の可能性も考えてみましょう。</a:t>
            </a:r>
            <a:endParaRPr kumimoji="1" lang="en-US" altLang="ja-JP" sz="1200" b="1" dirty="0">
              <a:solidFill>
                <a:srgbClr val="FF0000"/>
              </a:solidFill>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12</a:t>
            </a:fld>
            <a:endParaRPr kumimoji="1" lang="ja-JP" altLang="en-US"/>
          </a:p>
        </p:txBody>
      </p:sp>
    </p:spTree>
    <p:extLst>
      <p:ext uri="{BB962C8B-B14F-4D97-AF65-F5344CB8AC3E}">
        <p14:creationId xmlns:p14="http://schemas.microsoft.com/office/powerpoint/2010/main" val="5727675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bg2">
                    <a:lumMod val="50000"/>
                  </a:schemeClr>
                </a:solidFill>
                <a:latin typeface="+mn-lt"/>
              </a:rPr>
              <a:t>これは、現在の米の生産技術体系を整理した図です。</a:t>
            </a:r>
            <a:endParaRPr lang="en-US" altLang="ja-JP" sz="1000" b="0"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bg2">
                    <a:lumMod val="50000"/>
                  </a:schemeClr>
                </a:solidFill>
                <a:latin typeface="+mn-lt"/>
              </a:rPr>
              <a:t>業務分析として、一般的</a:t>
            </a:r>
            <a:r>
              <a:rPr lang="ja-JP" altLang="en-US" sz="1000" b="0" dirty="0">
                <a:solidFill>
                  <a:schemeClr val="bg2">
                    <a:lumMod val="50000"/>
                  </a:schemeClr>
                </a:solidFill>
                <a:latin typeface="+mn-lt"/>
              </a:rPr>
              <a:t>な農家における作業負荷を</a:t>
            </a:r>
            <a:r>
              <a:rPr lang="ja-JP" altLang="en-US" sz="1000" b="0" dirty="0" smtClean="0">
                <a:solidFill>
                  <a:schemeClr val="bg2">
                    <a:lumMod val="50000"/>
                  </a:schemeClr>
                </a:solidFill>
                <a:latin typeface="+mn-lt"/>
              </a:rPr>
              <a:t>確認しましょう。</a:t>
            </a:r>
            <a:endParaRPr lang="en-US" altLang="ja-JP" sz="1000" b="0"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bg2">
                    <a:lumMod val="50000"/>
                  </a:schemeClr>
                </a:solidFill>
                <a:latin typeface="+mn-lt"/>
              </a:rPr>
              <a:t>例えば、育苗や</a:t>
            </a:r>
            <a:r>
              <a:rPr kumimoji="1" lang="ja-JP" altLang="en-US" sz="1000" b="0" i="0" kern="1200" dirty="0" smtClean="0">
                <a:solidFill>
                  <a:schemeClr val="bg2">
                    <a:lumMod val="50000"/>
                  </a:schemeClr>
                </a:solidFill>
                <a:effectLst/>
                <a:latin typeface="+mn-lt"/>
                <a:ea typeface="+mn-ea"/>
                <a:cs typeface="+mn-cs"/>
              </a:rPr>
              <a:t>防除</a:t>
            </a:r>
            <a:r>
              <a:rPr kumimoji="1" lang="ja-JP" altLang="en-US" sz="1000" b="0" i="0" kern="1200" dirty="0">
                <a:solidFill>
                  <a:schemeClr val="bg2">
                    <a:lumMod val="50000"/>
                  </a:schemeClr>
                </a:solidFill>
                <a:effectLst/>
                <a:latin typeface="+mn-lt"/>
                <a:ea typeface="+mn-ea"/>
                <a:cs typeface="+mn-cs"/>
              </a:rPr>
              <a:t>・水</a:t>
            </a:r>
            <a:r>
              <a:rPr kumimoji="1" lang="ja-JP" altLang="en-US" sz="1000" b="0" i="0" kern="1200" dirty="0" smtClean="0">
                <a:solidFill>
                  <a:schemeClr val="bg2">
                    <a:lumMod val="50000"/>
                  </a:schemeClr>
                </a:solidFill>
                <a:effectLst/>
                <a:latin typeface="+mn-lt"/>
                <a:ea typeface="+mn-ea"/>
                <a:cs typeface="+mn-cs"/>
              </a:rPr>
              <a:t>管理、乾燥</a:t>
            </a:r>
            <a:r>
              <a:rPr kumimoji="1" lang="ja-JP" altLang="en-US" sz="1000" b="0" i="0" kern="1200" dirty="0">
                <a:solidFill>
                  <a:schemeClr val="bg2">
                    <a:lumMod val="50000"/>
                  </a:schemeClr>
                </a:solidFill>
                <a:effectLst/>
                <a:latin typeface="+mn-lt"/>
                <a:ea typeface="+mn-ea"/>
                <a:cs typeface="+mn-cs"/>
              </a:rPr>
              <a:t>・</a:t>
            </a:r>
            <a:r>
              <a:rPr kumimoji="1" lang="ja-JP" altLang="en-US" sz="1000" b="0" i="0" kern="1200" dirty="0" smtClean="0">
                <a:solidFill>
                  <a:schemeClr val="bg2">
                    <a:lumMod val="50000"/>
                  </a:schemeClr>
                </a:solidFill>
                <a:effectLst/>
                <a:latin typeface="+mn-lt"/>
                <a:ea typeface="+mn-ea"/>
                <a:cs typeface="+mn-cs"/>
              </a:rPr>
              <a:t>調整などの作業に、どれくらいの労働時間を要するのか、といった点に着目してみてください。</a:t>
            </a:r>
            <a:endParaRPr kumimoji="1" lang="en-US" altLang="ja-JP" sz="1000" b="0" i="0" kern="1200" dirty="0" smtClean="0">
              <a:solidFill>
                <a:schemeClr val="bg2">
                  <a:lumMod val="50000"/>
                </a:schemeClr>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bg2">
                  <a:lumMod val="50000"/>
                </a:schemeClr>
              </a:solidFill>
              <a:latin typeface="+mn-lt"/>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13</a:t>
            </a:fld>
            <a:endParaRPr kumimoji="1" lang="ja-JP" altLang="en-US"/>
          </a:p>
        </p:txBody>
      </p:sp>
    </p:spTree>
    <p:extLst>
      <p:ext uri="{BB962C8B-B14F-4D97-AF65-F5344CB8AC3E}">
        <p14:creationId xmlns:p14="http://schemas.microsoft.com/office/powerpoint/2010/main" val="451437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0" u="none" dirty="0" smtClean="0">
                <a:solidFill>
                  <a:schemeClr val="bg2">
                    <a:lumMod val="50000"/>
                  </a:schemeClr>
                </a:solidFill>
                <a:latin typeface="+mn-lt"/>
              </a:rPr>
              <a:t>これは、米の生産コストと労働時間に関するデータです。</a:t>
            </a:r>
            <a:endParaRPr lang="ja-JP" altLang="en-US" sz="1000" b="0" u="none"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chemeClr val="bg2">
                    <a:lumMod val="50000"/>
                  </a:schemeClr>
                </a:solidFill>
                <a:latin typeface="+mn-lt"/>
              </a:rPr>
              <a:t>業務分析として、一般的</a:t>
            </a:r>
            <a:r>
              <a:rPr lang="ja-JP" altLang="en-US" sz="1000" b="0" u="none" dirty="0">
                <a:solidFill>
                  <a:schemeClr val="bg2">
                    <a:lumMod val="50000"/>
                  </a:schemeClr>
                </a:solidFill>
                <a:latin typeface="+mn-lt"/>
              </a:rPr>
              <a:t>な農家におけるコストと近年の直接労働時間の推移を</a:t>
            </a:r>
            <a:r>
              <a:rPr lang="ja-JP" altLang="en-US" sz="1000" b="0" u="none" dirty="0" smtClean="0">
                <a:solidFill>
                  <a:schemeClr val="bg2">
                    <a:lumMod val="50000"/>
                  </a:schemeClr>
                </a:solidFill>
                <a:latin typeface="+mn-lt"/>
              </a:rPr>
              <a:t>確認します。</a:t>
            </a:r>
            <a:endParaRPr lang="en-US" altLang="ja-JP" sz="1000" b="0" u="none"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chemeClr val="bg2">
                    <a:lumMod val="50000"/>
                  </a:schemeClr>
                </a:solidFill>
                <a:latin typeface="+mn-lt"/>
              </a:rPr>
              <a:t>コスト（全算入</a:t>
            </a:r>
            <a:r>
              <a:rPr lang="ja-JP" altLang="en-US" sz="1000" b="0" u="none" dirty="0">
                <a:solidFill>
                  <a:schemeClr val="bg2">
                    <a:lumMod val="50000"/>
                  </a:schemeClr>
                </a:solidFill>
                <a:latin typeface="+mn-lt"/>
              </a:rPr>
              <a:t>生産費</a:t>
            </a:r>
            <a:r>
              <a:rPr lang="ja-JP" altLang="en-US" sz="1000" b="0" u="none" dirty="0" smtClean="0">
                <a:solidFill>
                  <a:schemeClr val="bg2">
                    <a:lumMod val="50000"/>
                  </a:schemeClr>
                </a:solidFill>
                <a:latin typeface="+mn-lt"/>
              </a:rPr>
              <a:t>）が一番高いのはどれか、二番目はどれか、などの点に着目してみてください。</a:t>
            </a:r>
            <a:endParaRPr lang="en-US" altLang="ja-JP" sz="1000" b="0" u="none"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baseline="0" dirty="0" smtClean="0">
                <a:solidFill>
                  <a:schemeClr val="bg2">
                    <a:lumMod val="50000"/>
                  </a:schemeClr>
                </a:solidFill>
                <a:latin typeface="+mn-lt"/>
              </a:rPr>
              <a:t>労働時間の推移では、どのような傾向が読み取れるか、確認してください。</a:t>
            </a:r>
            <a:endParaRPr lang="en-US" altLang="ja-JP" sz="1000" b="0" u="none" baseline="0"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baseline="0" dirty="0">
                <a:solidFill>
                  <a:schemeClr val="bg2">
                    <a:lumMod val="50000"/>
                  </a:schemeClr>
                </a:solidFill>
                <a:latin typeface="+mn-lt"/>
              </a:rPr>
              <a:t>　</a:t>
            </a:r>
            <a:endParaRPr lang="en-US" altLang="ja-JP" sz="1000" b="0" u="none" baseline="0" dirty="0">
              <a:solidFill>
                <a:schemeClr val="bg2">
                  <a:lumMod val="50000"/>
                </a:schemeClr>
              </a:solidFill>
              <a:latin typeface="+mn-lt"/>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14</a:t>
            </a:fld>
            <a:endParaRPr kumimoji="1" lang="ja-JP" altLang="en-US"/>
          </a:p>
        </p:txBody>
      </p:sp>
    </p:spTree>
    <p:extLst>
      <p:ext uri="{BB962C8B-B14F-4D97-AF65-F5344CB8AC3E}">
        <p14:creationId xmlns:p14="http://schemas.microsoft.com/office/powerpoint/2010/main" val="2477083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0" u="none" dirty="0" smtClean="0">
                <a:solidFill>
                  <a:schemeClr val="bg2">
                    <a:lumMod val="50000"/>
                  </a:schemeClr>
                </a:solidFill>
                <a:latin typeface="+mn-lt"/>
              </a:rPr>
              <a:t>これは、農業従事者の年齢構成に関するデータです。</a:t>
            </a:r>
            <a:endParaRPr lang="en-US" altLang="ja-JP" sz="1000" b="0" u="none"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chemeClr val="bg2">
                    <a:lumMod val="50000"/>
                  </a:schemeClr>
                </a:solidFill>
                <a:latin typeface="+mn-lt"/>
              </a:rPr>
              <a:t>業界分析として、このデータから、農業従事者の年齢について、どのような傾向が認められるか確認します。</a:t>
            </a:r>
            <a:endParaRPr lang="en-US" altLang="ja-JP" sz="1000" b="0" u="none"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chemeClr val="bg2">
                    <a:lumMod val="50000"/>
                  </a:schemeClr>
                </a:solidFill>
                <a:latin typeface="+mn-lt"/>
              </a:rPr>
              <a:t>また、ここから読み取れる農業の将来予測についても考えて</a:t>
            </a:r>
            <a:r>
              <a:rPr lang="ja-JP" altLang="en-US" sz="1000" b="0" u="none" dirty="0" smtClean="0">
                <a:solidFill>
                  <a:schemeClr val="bg2">
                    <a:lumMod val="50000"/>
                  </a:schemeClr>
                </a:solidFill>
                <a:latin typeface="+mn-lt"/>
              </a:rPr>
              <a:t>みてください。</a:t>
            </a:r>
            <a:endParaRPr lang="en-US" altLang="ja-JP" sz="1000" b="0" u="none" dirty="0" smtClean="0">
              <a:solidFill>
                <a:schemeClr val="bg2">
                  <a:lumMod val="50000"/>
                </a:schemeClr>
              </a:solidFill>
              <a:latin typeface="+mn-lt"/>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15</a:t>
            </a:fld>
            <a:endParaRPr kumimoji="1" lang="ja-JP" altLang="en-US"/>
          </a:p>
        </p:txBody>
      </p:sp>
    </p:spTree>
    <p:extLst>
      <p:ext uri="{BB962C8B-B14F-4D97-AF65-F5344CB8AC3E}">
        <p14:creationId xmlns:p14="http://schemas.microsoft.com/office/powerpoint/2010/main" val="2230550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0" u="none" dirty="0" smtClean="0">
                <a:solidFill>
                  <a:schemeClr val="bg2">
                    <a:lumMod val="50000"/>
                  </a:schemeClr>
                </a:solidFill>
                <a:latin typeface="+mn-lt"/>
              </a:rPr>
              <a:t>ケースでは、長谷川農産の稲作に関する課題が、作業工程別に整理されています。</a:t>
            </a:r>
            <a:endParaRPr lang="en-US" altLang="ja-JP" sz="1000" b="0" u="none" dirty="0" smtClean="0">
              <a:solidFill>
                <a:schemeClr val="bg2">
                  <a:lumMod val="50000"/>
                </a:schemeClr>
              </a:solidFill>
              <a:latin typeface="+mn-lt"/>
            </a:endParaRPr>
          </a:p>
          <a:p>
            <a:r>
              <a:rPr lang="ja-JP" altLang="en-US" sz="1000" b="0" u="none" dirty="0" smtClean="0">
                <a:solidFill>
                  <a:schemeClr val="bg2">
                    <a:lumMod val="50000"/>
                  </a:schemeClr>
                </a:solidFill>
                <a:latin typeface="+mn-lt"/>
              </a:rPr>
              <a:t>これら課題の解決策を探る第一歩として、それが「作業効率」をめぐる課題なのか、「品質」に関する課題なのかを見極めます。</a:t>
            </a:r>
            <a:endParaRPr lang="en-US" altLang="ja-JP" sz="1000" b="0" u="none" dirty="0" smtClean="0">
              <a:solidFill>
                <a:schemeClr val="bg2">
                  <a:lumMod val="50000"/>
                </a:schemeClr>
              </a:solidFill>
              <a:latin typeface="+mn-lt"/>
            </a:endParaRPr>
          </a:p>
          <a:p>
            <a:r>
              <a:rPr lang="ja-JP" altLang="en-US" sz="1000" b="0" u="none" dirty="0" smtClean="0">
                <a:solidFill>
                  <a:schemeClr val="bg2">
                    <a:lumMod val="50000"/>
                  </a:schemeClr>
                </a:solidFill>
                <a:latin typeface="+mn-lt"/>
              </a:rPr>
              <a:t>課題の性質や目的によって、解決のアプローチは当然ながら大きく異なってきます。</a:t>
            </a:r>
            <a:endParaRPr lang="en-US" altLang="ja-JP" sz="1000" b="0" u="none" dirty="0" smtClean="0">
              <a:solidFill>
                <a:schemeClr val="bg2">
                  <a:lumMod val="50000"/>
                </a:schemeClr>
              </a:solidFill>
              <a:latin typeface="+mn-lt"/>
            </a:endParaRPr>
          </a:p>
          <a:p>
            <a:r>
              <a:rPr lang="ja-JP" altLang="en-US" sz="1000" b="0" u="none" dirty="0" smtClean="0">
                <a:solidFill>
                  <a:schemeClr val="bg2">
                    <a:lumMod val="50000"/>
                  </a:schemeClr>
                </a:solidFill>
                <a:latin typeface="+mn-lt"/>
              </a:rPr>
              <a:t>「長谷川農産　稲作の課題」に記載されている課題について、作業効率化、品質向上という２つの視点から検証し、それぞれに該当するものを列記していきます。</a:t>
            </a:r>
            <a:endParaRPr lang="ja-JP" altLang="en-US" sz="1000" b="0" u="none"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b="0" u="none"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chemeClr val="bg2">
                    <a:lumMod val="50000"/>
                  </a:schemeClr>
                </a:solidFill>
                <a:latin typeface="+mn-lt"/>
              </a:rPr>
              <a:t>長谷川農産に関する直接的な情報だけでなく、農業の一般的</a:t>
            </a:r>
            <a:r>
              <a:rPr lang="ja-JP" altLang="en-US" sz="1000" b="0" u="none" dirty="0">
                <a:solidFill>
                  <a:schemeClr val="bg2">
                    <a:lumMod val="50000"/>
                  </a:schemeClr>
                </a:solidFill>
                <a:latin typeface="+mn-lt"/>
              </a:rPr>
              <a:t>な</a:t>
            </a:r>
            <a:r>
              <a:rPr lang="ja-JP" altLang="en-US" sz="1000" b="0" u="none" dirty="0" smtClean="0">
                <a:solidFill>
                  <a:schemeClr val="bg2">
                    <a:lumMod val="50000"/>
                  </a:schemeClr>
                </a:solidFill>
                <a:latin typeface="+mn-lt"/>
              </a:rPr>
              <a:t>業務に対する理解や、ケースで示されている各種統計データなども参照した上</a:t>
            </a:r>
            <a:r>
              <a:rPr lang="ja-JP" altLang="en-US" sz="1000" b="0" u="none" dirty="0">
                <a:solidFill>
                  <a:schemeClr val="bg2">
                    <a:lumMod val="50000"/>
                  </a:schemeClr>
                </a:solidFill>
                <a:latin typeface="+mn-lt"/>
              </a:rPr>
              <a:t>で、長谷川農産</a:t>
            </a:r>
            <a:r>
              <a:rPr lang="ja-JP" altLang="en-US" sz="1000" b="0" u="none" dirty="0" smtClean="0">
                <a:solidFill>
                  <a:schemeClr val="bg2">
                    <a:lumMod val="50000"/>
                  </a:schemeClr>
                </a:solidFill>
                <a:latin typeface="+mn-lt"/>
              </a:rPr>
              <a:t>の課題を</a:t>
            </a:r>
            <a:r>
              <a:rPr lang="ja-JP" altLang="en-US" sz="1000" b="0" u="none" dirty="0">
                <a:solidFill>
                  <a:schemeClr val="bg2">
                    <a:lumMod val="50000"/>
                  </a:schemeClr>
                </a:solidFill>
                <a:latin typeface="+mn-lt"/>
              </a:rPr>
              <a:t>分析して</a:t>
            </a:r>
            <a:r>
              <a:rPr lang="ja-JP" altLang="en-US" sz="1000" b="0" u="none" dirty="0" smtClean="0">
                <a:solidFill>
                  <a:schemeClr val="bg2">
                    <a:lumMod val="50000"/>
                  </a:schemeClr>
                </a:solidFill>
                <a:latin typeface="+mn-lt"/>
              </a:rPr>
              <a:t>いくこ</a:t>
            </a:r>
            <a:r>
              <a:rPr lang="ja-JP" altLang="en-US" sz="1000" b="0" u="none" dirty="0" smtClean="0">
                <a:solidFill>
                  <a:schemeClr val="bg2">
                    <a:lumMod val="50000"/>
                  </a:schemeClr>
                </a:solidFill>
                <a:latin typeface="+mn-lt"/>
              </a:rPr>
              <a:t>とも重要です</a:t>
            </a:r>
            <a:r>
              <a:rPr lang="ja-JP" altLang="en-US" sz="1000" b="0" u="none" dirty="0" smtClean="0">
                <a:solidFill>
                  <a:schemeClr val="bg2">
                    <a:lumMod val="50000"/>
                  </a:schemeClr>
                </a:solidFill>
                <a:latin typeface="+mn-lt"/>
              </a:rPr>
              <a:t>。</a:t>
            </a:r>
            <a:endParaRPr lang="en-US" altLang="ja-JP" sz="1000" b="0" u="none" dirty="0">
              <a:solidFill>
                <a:schemeClr val="bg2">
                  <a:lumMod val="50000"/>
                </a:schemeClr>
              </a:solidFill>
              <a:latin typeface="+mn-lt"/>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16</a:t>
            </a:fld>
            <a:endParaRPr kumimoji="1" lang="ja-JP" altLang="en-US"/>
          </a:p>
        </p:txBody>
      </p:sp>
    </p:spTree>
    <p:extLst>
      <p:ext uri="{BB962C8B-B14F-4D97-AF65-F5344CB8AC3E}">
        <p14:creationId xmlns:p14="http://schemas.microsoft.com/office/powerpoint/2010/main" val="34753951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ここから、集合研修ですから、予習教材はここで終了ですが、次のスライドの集合研修「個人ワーク②」については、取り組みに向けたヒントを解説しています。</a:t>
            </a:r>
            <a:endParaRPr kumimoji="1" lang="en-US" altLang="ja-JP" dirty="0" smtClean="0"/>
          </a:p>
          <a:p>
            <a:endParaRPr kumimoji="1" lang="en-US" altLang="ja-JP" dirty="0" smtClean="0"/>
          </a:p>
          <a:p>
            <a:r>
              <a:rPr kumimoji="1" lang="ja-JP" altLang="en-US" dirty="0" smtClean="0"/>
              <a:t>事前に個人ワーク②に取り組んでみたいという方は、次のスライドも視聴してみてください。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F88F6BA2-34A8-4984-B69C-FE30EA5DB194}" type="slidenum">
              <a:rPr kumimoji="1" lang="ja-JP" altLang="en-US" smtClean="0"/>
              <a:t>17</a:t>
            </a:fld>
            <a:endParaRPr kumimoji="1" lang="ja-JP" altLang="en-US"/>
          </a:p>
        </p:txBody>
      </p:sp>
    </p:spTree>
    <p:extLst>
      <p:ext uri="{BB962C8B-B14F-4D97-AF65-F5344CB8AC3E}">
        <p14:creationId xmlns:p14="http://schemas.microsoft.com/office/powerpoint/2010/main" val="2305936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bg2">
                    <a:lumMod val="50000"/>
                  </a:schemeClr>
                </a:solidFill>
                <a:latin typeface="+mn-lt"/>
              </a:rPr>
              <a:t>個人ワーク①で</a:t>
            </a:r>
            <a:r>
              <a:rPr lang="ja-JP" altLang="en-US" sz="1000" b="0" dirty="0" smtClean="0">
                <a:solidFill>
                  <a:schemeClr val="bg2">
                    <a:lumMod val="50000"/>
                  </a:schemeClr>
                </a:solidFill>
                <a:latin typeface="+mn-lt"/>
              </a:rPr>
              <a:t>、「作業効率化」と「品質向上」と</a:t>
            </a:r>
            <a:r>
              <a:rPr lang="ja-JP" altLang="en-US" sz="1000" b="0" dirty="0" smtClean="0">
                <a:solidFill>
                  <a:schemeClr val="bg2">
                    <a:lumMod val="50000"/>
                  </a:schemeClr>
                </a:solidFill>
                <a:latin typeface="+mn-lt"/>
              </a:rPr>
              <a:t>いう２つの視点から、長谷川農産の業務分析を検証しました。</a:t>
            </a:r>
            <a:endParaRPr lang="en-US" altLang="ja-JP" sz="1000" b="0"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bg2">
                    <a:lumMod val="50000"/>
                  </a:schemeClr>
                </a:solidFill>
                <a:latin typeface="+mn-lt"/>
              </a:rPr>
              <a:t>そこで洗い出されてた複数の課題のうち、重要性が高いと考えられる課題を、その理由・根拠と共に選定します。</a:t>
            </a:r>
            <a:endParaRPr lang="en-US" altLang="ja-JP" sz="1000" b="0"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bg2">
                    <a:lumMod val="50000"/>
                  </a:schemeClr>
                </a:solidFill>
                <a:latin typeface="+mn-lt"/>
              </a:rPr>
              <a:t>その際、現状の農業の問題点である「労働時間」や「コスト」を意識するとよいでしょう。</a:t>
            </a:r>
            <a:endParaRPr lang="en-US" altLang="ja-JP" sz="1000" b="0"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bg2">
                    <a:lumMod val="50000"/>
                  </a:schemeClr>
                </a:solidFill>
                <a:latin typeface="+mn-lt"/>
              </a:rPr>
              <a:t>そのほか、受講者個人の経験なども含めて、課題の重要性・優先度を見極めていきます。</a:t>
            </a:r>
            <a:endParaRPr lang="en-US" altLang="ja-JP" sz="1000" b="0"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bg2">
                    <a:lumMod val="50000"/>
                  </a:schemeClr>
                </a:solidFill>
                <a:latin typeface="+mn-lt"/>
              </a:rPr>
              <a:t>ただし最初からターゲットを広げすぎてしまうと、具体的な解決策にたどり着くのが難しくなるので、ＩＴによる実現可能性も意識しながら絞り込みの検討を進めるのが順当です。</a:t>
            </a:r>
            <a:endParaRPr lang="en-US" altLang="ja-JP" sz="1000" b="0"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b="0"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dirty="0" smtClean="0">
                <a:solidFill>
                  <a:schemeClr val="bg2">
                    <a:lumMod val="50000"/>
                  </a:schemeClr>
                </a:solidFill>
                <a:latin typeface="+mn-lt"/>
              </a:rPr>
              <a:t>ターゲット</a:t>
            </a:r>
            <a:r>
              <a:rPr lang="ja-JP" altLang="en-US" sz="1000" b="0" dirty="0">
                <a:solidFill>
                  <a:schemeClr val="bg2">
                    <a:lumMod val="50000"/>
                  </a:schemeClr>
                </a:solidFill>
                <a:latin typeface="+mn-lt"/>
              </a:rPr>
              <a:t>とする</a:t>
            </a:r>
            <a:r>
              <a:rPr lang="ja-JP" altLang="en-US" sz="1000" b="0" dirty="0" smtClean="0">
                <a:solidFill>
                  <a:schemeClr val="bg2">
                    <a:lumMod val="50000"/>
                  </a:schemeClr>
                </a:solidFill>
                <a:latin typeface="+mn-lt"/>
              </a:rPr>
              <a:t>課題が絞り込めたら、ＩＴ</a:t>
            </a:r>
            <a:r>
              <a:rPr lang="ja-JP" altLang="en-US" sz="1000" b="0" dirty="0">
                <a:solidFill>
                  <a:schemeClr val="bg2">
                    <a:lumMod val="50000"/>
                  </a:schemeClr>
                </a:solidFill>
                <a:latin typeface="+mn-lt"/>
              </a:rPr>
              <a:t>で解決できるか</a:t>
            </a:r>
            <a:r>
              <a:rPr lang="ja-JP" altLang="en-US" sz="1000" b="0" dirty="0" smtClean="0">
                <a:solidFill>
                  <a:schemeClr val="bg2">
                    <a:lumMod val="50000"/>
                  </a:schemeClr>
                </a:solidFill>
                <a:latin typeface="+mn-lt"/>
              </a:rPr>
              <a:t>、先行の類似事例やソリューションなどの調査</a:t>
            </a:r>
            <a:r>
              <a:rPr lang="ja-JP" altLang="en-US" sz="1000" b="0" dirty="0">
                <a:solidFill>
                  <a:schemeClr val="bg2">
                    <a:lumMod val="50000"/>
                  </a:schemeClr>
                </a:solidFill>
                <a:latin typeface="+mn-lt"/>
              </a:rPr>
              <a:t>・分析を実施し、可能性</a:t>
            </a:r>
            <a:r>
              <a:rPr lang="ja-JP" altLang="en-US" sz="1000" b="0" dirty="0" smtClean="0">
                <a:solidFill>
                  <a:schemeClr val="bg2">
                    <a:lumMod val="50000"/>
                  </a:schemeClr>
                </a:solidFill>
                <a:latin typeface="+mn-lt"/>
              </a:rPr>
              <a:t>を具体的に検討していきます。</a:t>
            </a:r>
            <a:endParaRPr lang="en-US" altLang="ja-JP" sz="1000" b="0" dirty="0">
              <a:solidFill>
                <a:schemeClr val="bg2">
                  <a:lumMod val="50000"/>
                </a:schemeClr>
              </a:solidFill>
              <a:latin typeface="+mn-lt"/>
            </a:endParaRPr>
          </a:p>
        </p:txBody>
      </p:sp>
      <p:sp>
        <p:nvSpPr>
          <p:cNvPr id="4" name="スライド番号プレースホルダー 3"/>
          <p:cNvSpPr>
            <a:spLocks noGrp="1"/>
          </p:cNvSpPr>
          <p:nvPr>
            <p:ph type="sldNum" sz="quarter" idx="10"/>
          </p:nvPr>
        </p:nvSpPr>
        <p:spPr/>
        <p:txBody>
          <a:bodyPr/>
          <a:lstStyle/>
          <a:p>
            <a:fld id="{F88F6BA2-34A8-4984-B69C-FE30EA5DB194}" type="slidenum">
              <a:rPr kumimoji="1" lang="ja-JP" altLang="en-US" smtClean="0"/>
              <a:t>18</a:t>
            </a:fld>
            <a:endParaRPr kumimoji="1" lang="ja-JP" altLang="en-US"/>
          </a:p>
        </p:txBody>
      </p:sp>
    </p:spTree>
    <p:extLst>
      <p:ext uri="{BB962C8B-B14F-4D97-AF65-F5344CB8AC3E}">
        <p14:creationId xmlns:p14="http://schemas.microsoft.com/office/powerpoint/2010/main" val="4218753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これからみなさんに取り組んでいただくケーススタディは、農業における現状や課題がテーマです。</a:t>
            </a:r>
          </a:p>
          <a:p>
            <a:r>
              <a:rPr kumimoji="1" lang="ja-JP" altLang="en-US" dirty="0" smtClean="0"/>
              <a:t>ケースの説明では、稲作作業における作業の工程とその課題について説明されています。</a:t>
            </a:r>
          </a:p>
          <a:p>
            <a:r>
              <a:rPr kumimoji="1" lang="ja-JP" altLang="en-US" dirty="0" smtClean="0"/>
              <a:t>また、これらのほか、公的なデータなどによる客観的な資料などで、農業の現状も示されています。</a:t>
            </a:r>
          </a:p>
          <a:p>
            <a:r>
              <a:rPr kumimoji="1" lang="ja-JP" altLang="en-US" dirty="0" smtClean="0"/>
              <a:t>これらの情報に基づいて現状分析を行い、農業における課題を抽出・整理してください。</a:t>
            </a:r>
          </a:p>
          <a:p>
            <a:r>
              <a:rPr kumimoji="1" lang="ja-JP" altLang="en-US" dirty="0" smtClean="0"/>
              <a:t>そして、それらの課題のうち、</a:t>
            </a:r>
            <a:r>
              <a:rPr kumimoji="1" lang="en-US" altLang="ja-JP" dirty="0" smtClean="0"/>
              <a:t>AI</a:t>
            </a:r>
            <a:r>
              <a:rPr kumimoji="1" lang="ja-JP" altLang="en-US" dirty="0" smtClean="0"/>
              <a:t>を活用することで解決が可能な課題について、具体的な解決のアプローチや</a:t>
            </a:r>
            <a:r>
              <a:rPr kumimoji="1" lang="en-US" altLang="ja-JP" dirty="0" smtClean="0"/>
              <a:t>IT</a:t>
            </a:r>
            <a:r>
              <a:rPr kumimoji="1" lang="ja-JP" altLang="en-US" dirty="0" smtClean="0"/>
              <a:t>化の方策を検討・構想してください。</a:t>
            </a:r>
            <a:endParaRPr kumimoji="1" lang="ja-JP" altLang="en-US" dirty="0"/>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1</a:t>
            </a:fld>
            <a:endParaRPr kumimoji="1" lang="ja-JP" altLang="en-US"/>
          </a:p>
        </p:txBody>
      </p:sp>
    </p:spTree>
    <p:extLst>
      <p:ext uri="{BB962C8B-B14F-4D97-AF65-F5344CB8AC3E}">
        <p14:creationId xmlns:p14="http://schemas.microsoft.com/office/powerpoint/2010/main" val="2954122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sz="1000" b="1" u="sng" dirty="0">
              <a:solidFill>
                <a:schemeClr val="bg2">
                  <a:lumMod val="50000"/>
                </a:schemeClr>
              </a:solidFill>
              <a:latin typeface="HGｺﾞｼｯｸE 本文"/>
            </a:endParaRPr>
          </a:p>
        </p:txBody>
      </p:sp>
      <p:sp>
        <p:nvSpPr>
          <p:cNvPr id="4" name="スライド番号プレースホルダー 3"/>
          <p:cNvSpPr>
            <a:spLocks noGrp="1"/>
          </p:cNvSpPr>
          <p:nvPr>
            <p:ph type="sldNum" sz="quarter" idx="10"/>
          </p:nvPr>
        </p:nvSpPr>
        <p:spPr/>
        <p:txBody>
          <a:bodyPr/>
          <a:lstStyle/>
          <a:p>
            <a:fld id="{F88F6BA2-34A8-4984-B69C-FE30EA5DB194}" type="slidenum">
              <a:rPr kumimoji="1" lang="ja-JP" altLang="en-US" smtClean="0"/>
              <a:t>19</a:t>
            </a:fld>
            <a:endParaRPr kumimoji="1" lang="ja-JP" altLang="en-US"/>
          </a:p>
        </p:txBody>
      </p:sp>
    </p:spTree>
    <p:extLst>
      <p:ext uri="{BB962C8B-B14F-4D97-AF65-F5344CB8AC3E}">
        <p14:creationId xmlns:p14="http://schemas.microsoft.com/office/powerpoint/2010/main" val="33199096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20</a:t>
            </a:fld>
            <a:endParaRPr kumimoji="1" lang="ja-JP" altLang="en-US"/>
          </a:p>
        </p:txBody>
      </p:sp>
    </p:spTree>
    <p:extLst>
      <p:ext uri="{BB962C8B-B14F-4D97-AF65-F5344CB8AC3E}">
        <p14:creationId xmlns:p14="http://schemas.microsoft.com/office/powerpoint/2010/main" val="22957020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21</a:t>
            </a:fld>
            <a:endParaRPr kumimoji="1" lang="ja-JP" altLang="en-US"/>
          </a:p>
        </p:txBody>
      </p:sp>
    </p:spTree>
    <p:extLst>
      <p:ext uri="{BB962C8B-B14F-4D97-AF65-F5344CB8AC3E}">
        <p14:creationId xmlns:p14="http://schemas.microsoft.com/office/powerpoint/2010/main" val="945451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22</a:t>
            </a:fld>
            <a:endParaRPr kumimoji="1" lang="ja-JP" altLang="en-US"/>
          </a:p>
        </p:txBody>
      </p:sp>
    </p:spTree>
    <p:extLst>
      <p:ext uri="{BB962C8B-B14F-4D97-AF65-F5344CB8AC3E}">
        <p14:creationId xmlns:p14="http://schemas.microsoft.com/office/powerpoint/2010/main" val="28786526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23</a:t>
            </a:fld>
            <a:endParaRPr kumimoji="1" lang="ja-JP" altLang="en-US"/>
          </a:p>
        </p:txBody>
      </p:sp>
    </p:spTree>
    <p:extLst>
      <p:ext uri="{BB962C8B-B14F-4D97-AF65-F5344CB8AC3E}">
        <p14:creationId xmlns:p14="http://schemas.microsoft.com/office/powerpoint/2010/main" val="83575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本研修は、ケーススタディ（事例研究）による演習スタイルで実施します。</a:t>
            </a:r>
          </a:p>
          <a:p>
            <a:r>
              <a:rPr kumimoji="1" lang="ja-JP" altLang="en-US" dirty="0" smtClean="0"/>
              <a:t>一般にケーススタディは、具体的なケース（事例）を取り上げ、問題点やその原因を分析したり、解決方法を構想したりすることを通して、問題発見・解決力や意思決定力、企画力などの向上を図ることを目的とする学習方法です。</a:t>
            </a:r>
          </a:p>
          <a:p>
            <a:r>
              <a:rPr kumimoji="1" lang="ja-JP" altLang="en-US" dirty="0" smtClean="0"/>
              <a:t>本研修のケーススタディでは、ケース「農業と</a:t>
            </a:r>
            <a:r>
              <a:rPr kumimoji="1" lang="en-US" altLang="ja-JP" dirty="0" smtClean="0"/>
              <a:t>AI</a:t>
            </a:r>
            <a:r>
              <a:rPr kumimoji="1" lang="ja-JP" altLang="en-US" dirty="0" smtClean="0"/>
              <a:t>」を”題材”として、ケースの中の問題点を分析し、その上で</a:t>
            </a:r>
            <a:r>
              <a:rPr kumimoji="1" lang="en-US" altLang="ja-JP" dirty="0" smtClean="0"/>
              <a:t>AI</a:t>
            </a:r>
            <a:r>
              <a:rPr kumimoji="1" lang="ja-JP" altLang="en-US" dirty="0" smtClean="0"/>
              <a:t>を活用した課題の具体的な解決策を構想・立案します。</a:t>
            </a:r>
          </a:p>
          <a:p>
            <a:r>
              <a:rPr kumimoji="1" lang="ja-JP" altLang="en-US" dirty="0" smtClean="0"/>
              <a:t>この取り組みを通して、</a:t>
            </a:r>
          </a:p>
          <a:p>
            <a:r>
              <a:rPr kumimoji="1" lang="ja-JP" altLang="en-US" dirty="0" smtClean="0"/>
              <a:t>・課題を見極める力</a:t>
            </a:r>
          </a:p>
          <a:p>
            <a:r>
              <a:rPr kumimoji="1" lang="ja-JP" altLang="en-US" dirty="0" smtClean="0"/>
              <a:t>・課題解決のために</a:t>
            </a:r>
            <a:r>
              <a:rPr kumimoji="1" lang="en-US" altLang="ja-JP" dirty="0" smtClean="0"/>
              <a:t>AI</a:t>
            </a:r>
            <a:r>
              <a:rPr kumimoji="1" lang="ja-JP" altLang="en-US" dirty="0" smtClean="0"/>
              <a:t>を利用したシステム企画のスキル</a:t>
            </a:r>
          </a:p>
          <a:p>
            <a:r>
              <a:rPr kumimoji="1" lang="ja-JP" altLang="en-US" dirty="0" smtClean="0"/>
              <a:t>の向上を図ります</a:t>
            </a:r>
            <a:endParaRPr kumimoji="1" lang="ja-JP" altLang="en-US" dirty="0"/>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2</a:t>
            </a:fld>
            <a:endParaRPr kumimoji="1" lang="ja-JP" altLang="en-US"/>
          </a:p>
        </p:txBody>
      </p:sp>
    </p:spTree>
    <p:extLst>
      <p:ext uri="{BB962C8B-B14F-4D97-AF65-F5344CB8AC3E}">
        <p14:creationId xmlns:p14="http://schemas.microsoft.com/office/powerpoint/2010/main" val="12799745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研修会当日の進行です。</a:t>
            </a:r>
            <a:endParaRPr kumimoji="1" lang="en-US" altLang="ja-JP" dirty="0" smtClean="0"/>
          </a:p>
          <a:p>
            <a:endParaRPr kumimoji="1" lang="en-US" altLang="ja-JP" dirty="0" smtClean="0"/>
          </a:p>
          <a:p>
            <a:r>
              <a:rPr kumimoji="1" lang="ja-JP" altLang="en-US" dirty="0" smtClean="0"/>
              <a:t>ガイダンス後に、まず個人ワークに取り組んでいただきます。</a:t>
            </a:r>
            <a:endParaRPr kumimoji="1" lang="en-US" altLang="ja-JP" dirty="0" smtClean="0"/>
          </a:p>
          <a:p>
            <a:r>
              <a:rPr kumimoji="1" lang="ja-JP" altLang="en-US" dirty="0" smtClean="0"/>
              <a:t>次に、グループに分かれて、ケースについてディスカッションをしていただきます。</a:t>
            </a:r>
            <a:endParaRPr kumimoji="1" lang="en-US" altLang="ja-JP" dirty="0" smtClean="0"/>
          </a:p>
          <a:p>
            <a:r>
              <a:rPr kumimoji="1" lang="ja-JP" altLang="en-US" dirty="0" smtClean="0"/>
              <a:t>その検討結果をプレゼンテーション資料にまとめて、発表します。</a:t>
            </a:r>
          </a:p>
          <a:p>
            <a:endParaRPr kumimoji="1" lang="ja-JP" altLang="en-US" dirty="0"/>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3</a:t>
            </a:fld>
            <a:endParaRPr kumimoji="1" lang="ja-JP" altLang="en-US"/>
          </a:p>
        </p:txBody>
      </p:sp>
    </p:spTree>
    <p:extLst>
      <p:ext uri="{BB962C8B-B14F-4D97-AF65-F5344CB8AC3E}">
        <p14:creationId xmlns:p14="http://schemas.microsoft.com/office/powerpoint/2010/main" val="12799745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0" u="none" dirty="0" smtClean="0">
                <a:solidFill>
                  <a:schemeClr val="bg2">
                    <a:lumMod val="50000"/>
                  </a:schemeClr>
                </a:solidFill>
                <a:latin typeface="HGｺﾞｼｯｸE 本文"/>
              </a:rPr>
              <a:t>今回のケース</a:t>
            </a:r>
            <a:r>
              <a:rPr lang="ja-JP" altLang="en-US" sz="1000" b="0" u="none" dirty="0">
                <a:solidFill>
                  <a:schemeClr val="bg2">
                    <a:lumMod val="50000"/>
                  </a:schemeClr>
                </a:solidFill>
                <a:latin typeface="HGｺﾞｼｯｸE 本文"/>
              </a:rPr>
              <a:t>は</a:t>
            </a:r>
            <a:r>
              <a:rPr lang="ja-JP" altLang="en-US" sz="1000" b="0" u="none" dirty="0" smtClean="0">
                <a:solidFill>
                  <a:schemeClr val="bg2">
                    <a:lumMod val="50000"/>
                  </a:schemeClr>
                </a:solidFill>
                <a:latin typeface="HGｺﾞｼｯｸE 本文"/>
              </a:rPr>
              <a:t>、農業のスマート化がテーマです。</a:t>
            </a:r>
            <a:endParaRPr lang="en-US" altLang="ja-JP" sz="1000" b="0" u="none" dirty="0" smtClean="0">
              <a:solidFill>
                <a:schemeClr val="bg2">
                  <a:lumMod val="50000"/>
                </a:schemeClr>
              </a:solidFill>
              <a:latin typeface="HGｺﾞｼｯｸE 本文"/>
            </a:endParaRPr>
          </a:p>
          <a:p>
            <a:endParaRPr lang="en-US" altLang="ja-JP" sz="1000" b="0" u="none" dirty="0" smtClean="0">
              <a:solidFill>
                <a:schemeClr val="bg2">
                  <a:lumMod val="50000"/>
                </a:schemeClr>
              </a:solidFill>
              <a:latin typeface="HGｺﾞｼｯｸE 本文"/>
            </a:endParaRPr>
          </a:p>
          <a:p>
            <a:r>
              <a:rPr lang="ja-JP" altLang="en-US" sz="1000" b="0" u="none" dirty="0" smtClean="0">
                <a:solidFill>
                  <a:schemeClr val="bg2">
                    <a:lumMod val="50000"/>
                  </a:schemeClr>
                </a:solidFill>
                <a:latin typeface="HGｺﾞｼｯｸE 本文"/>
              </a:rPr>
              <a:t>米</a:t>
            </a:r>
            <a:r>
              <a:rPr lang="ja-JP" altLang="en-US" sz="1000" b="0" u="none" dirty="0">
                <a:solidFill>
                  <a:schemeClr val="bg2">
                    <a:lumMod val="50000"/>
                  </a:schemeClr>
                </a:solidFill>
                <a:latin typeface="HGｺﾞｼｯｸE 本文"/>
              </a:rPr>
              <a:t>農家を継いだ</a:t>
            </a:r>
            <a:r>
              <a:rPr lang="ja-JP" altLang="en-US" sz="1000" b="0" u="none" dirty="0" smtClean="0">
                <a:solidFill>
                  <a:schemeClr val="bg2">
                    <a:lumMod val="50000"/>
                  </a:schemeClr>
                </a:solidFill>
                <a:latin typeface="HGｺﾞｼｯｸE 本文"/>
              </a:rPr>
              <a:t>青年、長谷川大輔さんが、</a:t>
            </a:r>
            <a:r>
              <a:rPr lang="ja-JP" altLang="en-US" sz="1000" b="0" u="none" dirty="0">
                <a:solidFill>
                  <a:schemeClr val="bg2">
                    <a:lumMod val="50000"/>
                  </a:schemeClr>
                </a:solidFill>
                <a:latin typeface="HGｺﾞｼｯｸE 本文"/>
              </a:rPr>
              <a:t>地域の農業を守るため</a:t>
            </a:r>
            <a:r>
              <a:rPr lang="ja-JP" altLang="en-US" sz="1000" b="0" u="none" dirty="0" smtClean="0">
                <a:solidFill>
                  <a:schemeClr val="bg2">
                    <a:lumMod val="50000"/>
                  </a:schemeClr>
                </a:solidFill>
                <a:latin typeface="HGｺﾞｼｯｸE 本文"/>
              </a:rPr>
              <a:t>に、</a:t>
            </a:r>
            <a:r>
              <a:rPr lang="en-US" altLang="ja-JP" sz="1000" b="0" u="none" dirty="0" smtClean="0">
                <a:solidFill>
                  <a:schemeClr val="bg2">
                    <a:lumMod val="50000"/>
                  </a:schemeClr>
                </a:solidFill>
                <a:latin typeface="HGｺﾞｼｯｸE 本文"/>
              </a:rPr>
              <a:t>IoT</a:t>
            </a:r>
            <a:r>
              <a:rPr lang="ja-JP" altLang="en-US" sz="1000" b="0" u="none" dirty="0" smtClean="0">
                <a:solidFill>
                  <a:schemeClr val="bg2">
                    <a:lumMod val="50000"/>
                  </a:schemeClr>
                </a:solidFill>
                <a:latin typeface="HGｺﾞｼｯｸE 本文"/>
              </a:rPr>
              <a:t>（アイ・オー・ティー）と</a:t>
            </a:r>
            <a:r>
              <a:rPr lang="en-US" altLang="ja-JP" sz="1000" b="0" u="none" dirty="0" smtClean="0">
                <a:solidFill>
                  <a:schemeClr val="bg2">
                    <a:lumMod val="50000"/>
                  </a:schemeClr>
                </a:solidFill>
                <a:latin typeface="HGｺﾞｼｯｸE 本文"/>
              </a:rPr>
              <a:t>AI</a:t>
            </a:r>
            <a:r>
              <a:rPr lang="ja-JP" altLang="en-US" sz="1000" b="0" u="none" dirty="0">
                <a:solidFill>
                  <a:schemeClr val="bg2">
                    <a:lumMod val="50000"/>
                  </a:schemeClr>
                </a:solidFill>
                <a:latin typeface="HGｺﾞｼｯｸE 本文"/>
              </a:rPr>
              <a:t>を利用したスマート農業を</a:t>
            </a:r>
            <a:r>
              <a:rPr lang="ja-JP" altLang="en-US" sz="1000" b="0" u="none" dirty="0" smtClean="0">
                <a:solidFill>
                  <a:schemeClr val="bg2">
                    <a:lumMod val="50000"/>
                  </a:schemeClr>
                </a:solidFill>
                <a:latin typeface="HGｺﾞｼｯｸE 本文"/>
              </a:rPr>
              <a:t>目指しています。</a:t>
            </a:r>
            <a:endParaRPr lang="en-US" altLang="ja-JP" sz="1000" b="0" u="none" dirty="0" smtClean="0">
              <a:solidFill>
                <a:schemeClr val="bg2">
                  <a:lumMod val="50000"/>
                </a:schemeClr>
              </a:solidFill>
              <a:latin typeface="HGｺﾞｼｯｸE 本文"/>
            </a:endParaRPr>
          </a:p>
          <a:p>
            <a:r>
              <a:rPr lang="ja-JP" altLang="en-US" sz="1000" b="0" u="none" dirty="0" smtClean="0">
                <a:solidFill>
                  <a:schemeClr val="bg2">
                    <a:lumMod val="50000"/>
                  </a:schemeClr>
                </a:solidFill>
                <a:latin typeface="HGｺﾞｼｯｸE 本文"/>
              </a:rPr>
              <a:t>このケースでは、これから</a:t>
            </a:r>
            <a:r>
              <a:rPr lang="ja-JP" altLang="en-US" sz="1000" b="0" u="none" dirty="0" smtClean="0">
                <a:solidFill>
                  <a:schemeClr val="bg2">
                    <a:lumMod val="50000"/>
                  </a:schemeClr>
                </a:solidFill>
                <a:latin typeface="HGｺﾞｼｯｸE 本文"/>
              </a:rPr>
              <a:t>、そのための具体策を検討し、企画していきます。</a:t>
            </a:r>
            <a:endParaRPr lang="ja-JP" altLang="en-US" sz="1200" b="0" u="none" dirty="0">
              <a:solidFill>
                <a:schemeClr val="bg2">
                  <a:lumMod val="50000"/>
                </a:schemeClr>
              </a:solidFill>
              <a:latin typeface="HGｺﾞｼｯｸE 本文"/>
            </a:endParaRPr>
          </a:p>
          <a:p>
            <a:endParaRPr lang="ja-JP" altLang="en-US" sz="1200" b="0" u="sng" dirty="0">
              <a:solidFill>
                <a:schemeClr val="bg2">
                  <a:lumMod val="50000"/>
                </a:schemeClr>
              </a:solidFill>
              <a:latin typeface="HGｺﾞｼｯｸE 本文"/>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4</a:t>
            </a:fld>
            <a:endParaRPr kumimoji="1" lang="ja-JP" altLang="en-US"/>
          </a:p>
        </p:txBody>
      </p:sp>
    </p:spTree>
    <p:extLst>
      <p:ext uri="{BB962C8B-B14F-4D97-AF65-F5344CB8AC3E}">
        <p14:creationId xmlns:p14="http://schemas.microsoft.com/office/powerpoint/2010/main" val="2470152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0" u="none" dirty="0" smtClean="0">
                <a:solidFill>
                  <a:schemeClr val="bg2">
                    <a:lumMod val="50000"/>
                  </a:schemeClr>
                </a:solidFill>
                <a:latin typeface="+mn-lt"/>
              </a:rPr>
              <a:t>長谷川大輔さんの</a:t>
            </a:r>
            <a:r>
              <a:rPr lang="ja-JP" altLang="en-US" sz="1000" b="0" u="none" dirty="0">
                <a:solidFill>
                  <a:schemeClr val="bg2">
                    <a:lumMod val="50000"/>
                  </a:schemeClr>
                </a:solidFill>
                <a:latin typeface="+mn-lt"/>
              </a:rPr>
              <a:t>農家は法人化しており、有限会社として</a:t>
            </a:r>
            <a:r>
              <a:rPr lang="ja-JP" altLang="en-US" sz="1000" b="0" u="none" dirty="0" smtClean="0">
                <a:solidFill>
                  <a:schemeClr val="bg2">
                    <a:lumMod val="50000"/>
                  </a:schemeClr>
                </a:solidFill>
                <a:latin typeface="+mn-lt"/>
              </a:rPr>
              <a:t>います。</a:t>
            </a:r>
            <a:endParaRPr lang="en-US" altLang="ja-JP" sz="1000" b="0" u="none" dirty="0" smtClean="0">
              <a:solidFill>
                <a:schemeClr val="bg2">
                  <a:lumMod val="50000"/>
                </a:schemeClr>
              </a:solidFill>
              <a:latin typeface="+mn-lt"/>
            </a:endParaRPr>
          </a:p>
          <a:p>
            <a:r>
              <a:rPr lang="ja-JP" altLang="en-US" sz="1000" b="0" u="none" dirty="0" smtClean="0">
                <a:solidFill>
                  <a:schemeClr val="bg2">
                    <a:lumMod val="50000"/>
                  </a:schemeClr>
                </a:solidFill>
                <a:latin typeface="+mn-lt"/>
              </a:rPr>
              <a:t>ここに掲載しているのは、有限会社長谷川農産の経営状況の概要です。</a:t>
            </a:r>
            <a:endParaRPr lang="en-US" altLang="ja-JP" sz="1000" b="0" u="none" dirty="0" smtClean="0">
              <a:solidFill>
                <a:schemeClr val="bg2">
                  <a:lumMod val="50000"/>
                </a:schemeClr>
              </a:solidFill>
              <a:latin typeface="+mn-lt"/>
            </a:endParaRPr>
          </a:p>
          <a:p>
            <a:endParaRPr lang="en-US" altLang="ja-JP" sz="1000" b="0" u="none" dirty="0">
              <a:solidFill>
                <a:schemeClr val="bg2">
                  <a:lumMod val="50000"/>
                </a:schemeClr>
              </a:solidFill>
              <a:latin typeface="+mn-lt"/>
            </a:endParaRPr>
          </a:p>
          <a:p>
            <a:r>
              <a:rPr lang="ja-JP" altLang="en-US" sz="1000" b="0" u="none" dirty="0" smtClean="0">
                <a:solidFill>
                  <a:schemeClr val="bg2">
                    <a:lumMod val="50000"/>
                  </a:schemeClr>
                </a:solidFill>
                <a:latin typeface="+mn-lt"/>
              </a:rPr>
              <a:t>売上</a:t>
            </a:r>
            <a:r>
              <a:rPr lang="ja-JP" altLang="en-US" sz="1000" b="0" u="none" dirty="0">
                <a:solidFill>
                  <a:schemeClr val="bg2">
                    <a:lumMod val="50000"/>
                  </a:schemeClr>
                </a:solidFill>
                <a:latin typeface="+mn-lt"/>
              </a:rPr>
              <a:t>は</a:t>
            </a:r>
            <a:r>
              <a:rPr lang="en-US" altLang="ja-JP" sz="1000" b="0" u="none" dirty="0">
                <a:solidFill>
                  <a:schemeClr val="bg2">
                    <a:lumMod val="50000"/>
                  </a:schemeClr>
                </a:solidFill>
                <a:latin typeface="+mn-lt"/>
              </a:rPr>
              <a:t>2</a:t>
            </a:r>
            <a:r>
              <a:rPr lang="ja-JP" altLang="en-US" sz="1000" b="0" u="none" dirty="0">
                <a:solidFill>
                  <a:schemeClr val="bg2">
                    <a:lumMod val="50000"/>
                  </a:schemeClr>
                </a:solidFill>
                <a:latin typeface="+mn-lt"/>
              </a:rPr>
              <a:t>憶とかなりあり、システム導入の検討</a:t>
            </a:r>
            <a:r>
              <a:rPr lang="ja-JP" altLang="en-US" sz="1000" b="0" u="none" dirty="0" smtClean="0">
                <a:solidFill>
                  <a:schemeClr val="bg2">
                    <a:lumMod val="50000"/>
                  </a:schemeClr>
                </a:solidFill>
                <a:latin typeface="+mn-lt"/>
              </a:rPr>
              <a:t>が可能です。</a:t>
            </a:r>
            <a:endParaRPr lang="en-US" altLang="ja-JP" sz="1000" b="0" u="none" dirty="0">
              <a:solidFill>
                <a:schemeClr val="bg2">
                  <a:lumMod val="50000"/>
                </a:schemeClr>
              </a:solidFill>
              <a:latin typeface="+mn-lt"/>
            </a:endParaRPr>
          </a:p>
          <a:p>
            <a:r>
              <a:rPr lang="ja-JP" altLang="en-US" sz="1000" b="0" u="none" dirty="0" smtClean="0">
                <a:solidFill>
                  <a:schemeClr val="bg2">
                    <a:lumMod val="50000"/>
                  </a:schemeClr>
                </a:solidFill>
                <a:latin typeface="+mn-lt"/>
              </a:rPr>
              <a:t>また、農業</a:t>
            </a:r>
            <a:r>
              <a:rPr lang="ja-JP" altLang="en-US" sz="1000" b="0" u="none" dirty="0">
                <a:solidFill>
                  <a:schemeClr val="bg2">
                    <a:lumMod val="50000"/>
                  </a:schemeClr>
                </a:solidFill>
                <a:latin typeface="+mn-lt"/>
              </a:rPr>
              <a:t>機器・施設に関して</a:t>
            </a:r>
            <a:r>
              <a:rPr lang="ja-JP" altLang="en-US" sz="1000" b="0" u="none" dirty="0" smtClean="0">
                <a:solidFill>
                  <a:schemeClr val="bg2">
                    <a:lumMod val="50000"/>
                  </a:schemeClr>
                </a:solidFill>
                <a:latin typeface="+mn-lt"/>
              </a:rPr>
              <a:t>は、農業</a:t>
            </a:r>
            <a:r>
              <a:rPr lang="ja-JP" altLang="en-US" sz="1000" b="0" u="none" dirty="0">
                <a:solidFill>
                  <a:schemeClr val="bg2">
                    <a:lumMod val="50000"/>
                  </a:schemeClr>
                </a:solidFill>
                <a:latin typeface="+mn-lt"/>
              </a:rPr>
              <a:t>の工程のすべてにおいて対応できる機器を</a:t>
            </a:r>
            <a:r>
              <a:rPr lang="ja-JP" altLang="en-US" sz="1000" b="0" u="none" dirty="0" smtClean="0">
                <a:solidFill>
                  <a:schemeClr val="bg2">
                    <a:lumMod val="50000"/>
                  </a:schemeClr>
                </a:solidFill>
                <a:latin typeface="+mn-lt"/>
              </a:rPr>
              <a:t>保有している点にも</a:t>
            </a:r>
            <a:r>
              <a:rPr lang="ja-JP" altLang="en-US" sz="1000" b="0" u="none" dirty="0" smtClean="0">
                <a:solidFill>
                  <a:schemeClr val="bg2">
                    <a:lumMod val="50000"/>
                  </a:schemeClr>
                </a:solidFill>
                <a:latin typeface="+mn-lt"/>
              </a:rPr>
              <a:t>注目してください。</a:t>
            </a:r>
            <a:endParaRPr lang="en-US" altLang="ja-JP" sz="1000" b="0" u="none" dirty="0">
              <a:solidFill>
                <a:schemeClr val="bg2">
                  <a:lumMod val="50000"/>
                </a:schemeClr>
              </a:solidFill>
              <a:latin typeface="+mn-lt"/>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5</a:t>
            </a:fld>
            <a:endParaRPr kumimoji="1" lang="ja-JP" altLang="en-US"/>
          </a:p>
        </p:txBody>
      </p:sp>
    </p:spTree>
    <p:extLst>
      <p:ext uri="{BB962C8B-B14F-4D97-AF65-F5344CB8AC3E}">
        <p14:creationId xmlns:p14="http://schemas.microsoft.com/office/powerpoint/2010/main" val="3389389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0" u="none" dirty="0" smtClean="0">
                <a:solidFill>
                  <a:schemeClr val="bg2">
                    <a:lumMod val="50000"/>
                  </a:schemeClr>
                </a:solidFill>
                <a:latin typeface="+mn-lt"/>
              </a:rPr>
              <a:t>長谷川農産の地域の概要です。</a:t>
            </a:r>
            <a:endParaRPr lang="ja-JP" altLang="en-US" sz="1000" b="0" u="none" dirty="0">
              <a:solidFill>
                <a:schemeClr val="bg2">
                  <a:lumMod val="50000"/>
                </a:schemeClr>
              </a:solidFill>
              <a:latin typeface="+mn-lt"/>
            </a:endParaRPr>
          </a:p>
          <a:p>
            <a:r>
              <a:rPr lang="ja-JP" altLang="en-US" sz="1000" b="0" u="none" dirty="0" smtClean="0">
                <a:solidFill>
                  <a:schemeClr val="bg2">
                    <a:lumMod val="50000"/>
                  </a:schemeClr>
                </a:solidFill>
                <a:latin typeface="+mn-lt"/>
              </a:rPr>
              <a:t>地域の地理的な状況、耕地や近隣の農家の様子などにも留意してください。</a:t>
            </a:r>
            <a:endParaRPr lang="en-US" altLang="ja-JP" sz="1000" b="0" u="none" dirty="0" smtClean="0">
              <a:solidFill>
                <a:schemeClr val="bg2">
                  <a:lumMod val="50000"/>
                </a:schemeClr>
              </a:solidFill>
              <a:latin typeface="+mn-lt"/>
            </a:endParaRPr>
          </a:p>
          <a:p>
            <a:endParaRPr lang="ja-JP" altLang="en-US" sz="1000" b="0" u="none" dirty="0">
              <a:solidFill>
                <a:schemeClr val="bg2">
                  <a:lumMod val="50000"/>
                </a:schemeClr>
              </a:solidFill>
              <a:latin typeface="+mn-lt"/>
            </a:endParaRPr>
          </a:p>
          <a:p>
            <a:r>
              <a:rPr lang="ja-JP" altLang="en-US" sz="1000" b="0" u="none" dirty="0" smtClean="0">
                <a:solidFill>
                  <a:schemeClr val="bg2">
                    <a:lumMod val="50000"/>
                  </a:schemeClr>
                </a:solidFill>
                <a:latin typeface="+mn-lt"/>
              </a:rPr>
              <a:t>後ほど、長谷川農産の業務分析で詳しく説明しますが、稲作</a:t>
            </a:r>
            <a:r>
              <a:rPr lang="ja-JP" altLang="en-US" sz="1000" b="0" u="none" dirty="0">
                <a:solidFill>
                  <a:schemeClr val="bg2">
                    <a:lumMod val="50000"/>
                  </a:schemeClr>
                </a:solidFill>
                <a:latin typeface="+mn-lt"/>
              </a:rPr>
              <a:t>には</a:t>
            </a:r>
            <a:r>
              <a:rPr lang="ja-JP" altLang="en-US" sz="1000" b="0" u="none" dirty="0" smtClean="0">
                <a:solidFill>
                  <a:schemeClr val="bg2">
                    <a:lumMod val="50000"/>
                  </a:schemeClr>
                </a:solidFill>
                <a:latin typeface="+mn-lt"/>
              </a:rPr>
              <a:t>多くの</a:t>
            </a:r>
            <a:r>
              <a:rPr lang="ja-JP" altLang="en-US" sz="1000" b="0" u="none" dirty="0">
                <a:solidFill>
                  <a:schemeClr val="bg2">
                    <a:lumMod val="50000"/>
                  </a:schemeClr>
                </a:solidFill>
                <a:latin typeface="+mn-lt"/>
              </a:rPr>
              <a:t>工程が</a:t>
            </a:r>
            <a:r>
              <a:rPr lang="ja-JP" altLang="en-US" sz="1000" b="0" u="none" dirty="0" smtClean="0">
                <a:solidFill>
                  <a:schemeClr val="bg2">
                    <a:lumMod val="50000"/>
                  </a:schemeClr>
                </a:solidFill>
                <a:latin typeface="+mn-lt"/>
              </a:rPr>
              <a:t>あります。</a:t>
            </a:r>
            <a:endParaRPr lang="en-US" altLang="ja-JP" sz="1000" b="0" u="none" dirty="0" smtClean="0">
              <a:solidFill>
                <a:schemeClr val="bg2">
                  <a:lumMod val="50000"/>
                </a:schemeClr>
              </a:solidFill>
              <a:latin typeface="+mn-lt"/>
            </a:endParaRPr>
          </a:p>
          <a:p>
            <a:r>
              <a:rPr lang="ja-JP" altLang="en-US" sz="1000" b="0" u="none" dirty="0" smtClean="0">
                <a:solidFill>
                  <a:schemeClr val="bg2">
                    <a:lumMod val="50000"/>
                  </a:schemeClr>
                </a:solidFill>
                <a:latin typeface="+mn-lt"/>
              </a:rPr>
              <a:t>その</a:t>
            </a:r>
            <a:r>
              <a:rPr lang="ja-JP" altLang="en-US" sz="1000" b="0" u="none" dirty="0">
                <a:solidFill>
                  <a:schemeClr val="bg2">
                    <a:lumMod val="50000"/>
                  </a:schemeClr>
                </a:solidFill>
                <a:latin typeface="+mn-lt"/>
              </a:rPr>
              <a:t>工程を一部依頼することを、作業受委託と</a:t>
            </a:r>
            <a:r>
              <a:rPr lang="ja-JP" altLang="en-US" sz="1000" b="0" u="none" dirty="0" smtClean="0">
                <a:solidFill>
                  <a:schemeClr val="bg2">
                    <a:lumMod val="50000"/>
                  </a:schemeClr>
                </a:solidFill>
                <a:latin typeface="+mn-lt"/>
              </a:rPr>
              <a:t>いいます。</a:t>
            </a:r>
            <a:endParaRPr lang="en-US" altLang="ja-JP" sz="1000" b="0" u="none" dirty="0">
              <a:solidFill>
                <a:schemeClr val="bg2">
                  <a:lumMod val="50000"/>
                </a:schemeClr>
              </a:solidFill>
              <a:latin typeface="+mn-lt"/>
            </a:endParaRPr>
          </a:p>
          <a:p>
            <a:endParaRPr lang="en-US" altLang="ja-JP" sz="1200" b="0" dirty="0">
              <a:solidFill>
                <a:schemeClr val="bg2">
                  <a:lumMod val="50000"/>
                </a:schemeClr>
              </a:solidFill>
              <a:latin typeface="HGｺﾞｼｯｸE 本文"/>
            </a:endParaRPr>
          </a:p>
          <a:p>
            <a:endParaRPr lang="en-US" altLang="ja-JP" sz="1200" b="0" dirty="0">
              <a:solidFill>
                <a:schemeClr val="bg2">
                  <a:lumMod val="50000"/>
                </a:schemeClr>
              </a:solidFill>
              <a:latin typeface="HGｺﾞｼｯｸE 本文"/>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6</a:t>
            </a:fld>
            <a:endParaRPr kumimoji="1" lang="ja-JP" altLang="en-US"/>
          </a:p>
        </p:txBody>
      </p:sp>
    </p:spTree>
    <p:extLst>
      <p:ext uri="{BB962C8B-B14F-4D97-AF65-F5344CB8AC3E}">
        <p14:creationId xmlns:p14="http://schemas.microsoft.com/office/powerpoint/2010/main" val="3599807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0" u="none" dirty="0" smtClean="0">
                <a:solidFill>
                  <a:schemeClr val="bg2">
                    <a:lumMod val="50000"/>
                  </a:schemeClr>
                </a:solidFill>
                <a:latin typeface="+mn-lt"/>
              </a:rPr>
              <a:t>長谷川農産の経営の特色です。</a:t>
            </a:r>
            <a:endParaRPr lang="ja-JP" altLang="en-US" sz="1000" b="0" u="none" dirty="0">
              <a:solidFill>
                <a:schemeClr val="bg2">
                  <a:lumMod val="50000"/>
                </a:schemeClr>
              </a:solidFill>
              <a:latin typeface="+mn-lt"/>
            </a:endParaRPr>
          </a:p>
          <a:p>
            <a:r>
              <a:rPr lang="ja-JP" altLang="en-US" sz="1000" b="0" u="none" dirty="0" smtClean="0">
                <a:solidFill>
                  <a:schemeClr val="bg2">
                    <a:lumMod val="50000"/>
                  </a:schemeClr>
                </a:solidFill>
                <a:latin typeface="+mn-lt"/>
              </a:rPr>
              <a:t>長谷川農産のメインは「稲作」です。</a:t>
            </a:r>
            <a:endParaRPr lang="en-US" altLang="ja-JP" sz="1000" b="0" u="none" dirty="0" smtClean="0">
              <a:solidFill>
                <a:schemeClr val="bg2">
                  <a:lumMod val="50000"/>
                </a:schemeClr>
              </a:solidFill>
              <a:latin typeface="+mn-lt"/>
            </a:endParaRPr>
          </a:p>
          <a:p>
            <a:r>
              <a:rPr lang="ja-JP" altLang="en-US" sz="1000" b="0" u="none" dirty="0" smtClean="0">
                <a:solidFill>
                  <a:schemeClr val="bg2">
                    <a:lumMod val="50000"/>
                  </a:schemeClr>
                </a:solidFill>
                <a:latin typeface="+mn-lt"/>
              </a:rPr>
              <a:t>稲作</a:t>
            </a:r>
            <a:r>
              <a:rPr lang="ja-JP" altLang="en-US" sz="1000" b="0" u="none" dirty="0">
                <a:solidFill>
                  <a:schemeClr val="bg2">
                    <a:lumMod val="50000"/>
                  </a:schemeClr>
                </a:solidFill>
                <a:latin typeface="+mn-lt"/>
              </a:rPr>
              <a:t>の作業効率化・品質向上に</a:t>
            </a:r>
            <a:r>
              <a:rPr lang="ja-JP" altLang="en-US" sz="1000" b="0" u="none" dirty="0" smtClean="0">
                <a:solidFill>
                  <a:schemeClr val="bg2">
                    <a:lumMod val="50000"/>
                  </a:schemeClr>
                </a:solidFill>
                <a:latin typeface="+mn-lt"/>
              </a:rPr>
              <a:t>ついて、</a:t>
            </a:r>
            <a:r>
              <a:rPr lang="en-US" altLang="ja-JP" sz="1000" b="0" u="none" dirty="0" smtClean="0">
                <a:solidFill>
                  <a:schemeClr val="bg2">
                    <a:lumMod val="50000"/>
                  </a:schemeClr>
                </a:solidFill>
                <a:latin typeface="+mn-lt"/>
              </a:rPr>
              <a:t>IoT</a:t>
            </a:r>
            <a:r>
              <a:rPr lang="ja-JP" altLang="en-US" sz="1000" b="0" u="none" dirty="0" smtClean="0">
                <a:solidFill>
                  <a:schemeClr val="bg2">
                    <a:lumMod val="50000"/>
                  </a:schemeClr>
                </a:solidFill>
                <a:latin typeface="+mn-lt"/>
              </a:rPr>
              <a:t>と</a:t>
            </a:r>
            <a:r>
              <a:rPr lang="en-US" altLang="ja-JP" sz="1000" b="0" u="none" dirty="0" smtClean="0">
                <a:solidFill>
                  <a:schemeClr val="bg2">
                    <a:lumMod val="50000"/>
                  </a:schemeClr>
                </a:solidFill>
                <a:latin typeface="+mn-lt"/>
              </a:rPr>
              <a:t>AI</a:t>
            </a:r>
            <a:r>
              <a:rPr lang="ja-JP" altLang="en-US" sz="1000" b="0" u="none" dirty="0">
                <a:solidFill>
                  <a:schemeClr val="bg2">
                    <a:lumMod val="50000"/>
                  </a:schemeClr>
                </a:solidFill>
                <a:latin typeface="+mn-lt"/>
              </a:rPr>
              <a:t>を利用</a:t>
            </a:r>
            <a:r>
              <a:rPr lang="ja-JP" altLang="en-US" sz="1000" b="0" u="none" dirty="0" smtClean="0">
                <a:solidFill>
                  <a:schemeClr val="bg2">
                    <a:lumMod val="50000"/>
                  </a:schemeClr>
                </a:solidFill>
                <a:latin typeface="+mn-lt"/>
              </a:rPr>
              <a:t>したいと考えています。</a:t>
            </a:r>
            <a:endParaRPr lang="en-US" altLang="ja-JP" sz="1000" b="0" u="none" dirty="0">
              <a:solidFill>
                <a:schemeClr val="bg2">
                  <a:lumMod val="50000"/>
                </a:schemeClr>
              </a:solidFill>
              <a:latin typeface="+mn-lt"/>
            </a:endParaRPr>
          </a:p>
          <a:p>
            <a:endParaRPr lang="en-US" altLang="ja-JP" sz="1200" b="0" dirty="0">
              <a:solidFill>
                <a:schemeClr val="bg2">
                  <a:lumMod val="50000"/>
                </a:schemeClr>
              </a:solidFill>
              <a:latin typeface="HGｺﾞｼｯｸE 本文"/>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7</a:t>
            </a:fld>
            <a:endParaRPr kumimoji="1" lang="ja-JP" altLang="en-US"/>
          </a:p>
        </p:txBody>
      </p:sp>
    </p:spTree>
    <p:extLst>
      <p:ext uri="{BB962C8B-B14F-4D97-AF65-F5344CB8AC3E}">
        <p14:creationId xmlns:p14="http://schemas.microsoft.com/office/powerpoint/2010/main" val="1596796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000" b="0" u="none" dirty="0" smtClean="0">
                <a:solidFill>
                  <a:schemeClr val="bg2">
                    <a:lumMod val="50000"/>
                  </a:schemeClr>
                </a:solidFill>
                <a:latin typeface="+mn-lt"/>
              </a:rPr>
              <a:t>ここからは、稲作作業の業務分析です。</a:t>
            </a:r>
            <a:endParaRPr lang="en-US" altLang="ja-JP" sz="1000" b="0" u="none" dirty="0" smtClean="0">
              <a:solidFill>
                <a:schemeClr val="bg2">
                  <a:lumMod val="50000"/>
                </a:schemeClr>
              </a:solidFill>
              <a:latin typeface="+mn-lt"/>
            </a:endParaRPr>
          </a:p>
          <a:p>
            <a:r>
              <a:rPr lang="ja-JP" altLang="en-US" sz="1000" b="0" u="none" dirty="0" smtClean="0">
                <a:solidFill>
                  <a:schemeClr val="bg2">
                    <a:lumMod val="50000"/>
                  </a:schemeClr>
                </a:solidFill>
                <a:latin typeface="+mn-lt"/>
              </a:rPr>
              <a:t>このスライドでは、稲作作業の年間スケジュールを示しています。</a:t>
            </a:r>
            <a:r>
              <a:rPr lang="ja-JP" altLang="en-US" sz="1000" b="0" u="none" dirty="0">
                <a:solidFill>
                  <a:schemeClr val="bg2">
                    <a:lumMod val="50000"/>
                  </a:schemeClr>
                </a:solidFill>
                <a:latin typeface="+mn-lt"/>
              </a:rPr>
              <a:t>　</a:t>
            </a:r>
            <a:endParaRPr lang="en-US" altLang="ja-JP" sz="1000" b="0" u="none"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chemeClr val="bg2">
                    <a:lumMod val="50000"/>
                  </a:schemeClr>
                </a:solidFill>
                <a:latin typeface="+mn-lt"/>
              </a:rPr>
              <a:t>稲作作業には、どの</a:t>
            </a:r>
            <a:r>
              <a:rPr lang="ja-JP" altLang="en-US" sz="1000" b="0" u="none" dirty="0">
                <a:solidFill>
                  <a:schemeClr val="bg2">
                    <a:lumMod val="50000"/>
                  </a:schemeClr>
                </a:solidFill>
                <a:latin typeface="+mn-lt"/>
              </a:rPr>
              <a:t>ような工程がある</a:t>
            </a:r>
            <a:r>
              <a:rPr lang="ja-JP" altLang="en-US" sz="1000" b="0" u="none" dirty="0" smtClean="0">
                <a:solidFill>
                  <a:schemeClr val="bg2">
                    <a:lumMod val="50000"/>
                  </a:schemeClr>
                </a:solidFill>
                <a:latin typeface="+mn-lt"/>
              </a:rPr>
              <a:t>かを確認しましょう。</a:t>
            </a:r>
            <a:endParaRPr lang="en-US" altLang="ja-JP" sz="1000" b="0" u="none" dirty="0" smtClean="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00" b="0" u="none" dirty="0" smtClean="0">
                <a:solidFill>
                  <a:schemeClr val="bg2">
                    <a:lumMod val="50000"/>
                  </a:schemeClr>
                </a:solidFill>
                <a:latin typeface="+mn-lt"/>
              </a:rPr>
              <a:t>一番長く期間を要する作業はどれか、などという点に着目してみてください。</a:t>
            </a:r>
            <a:endParaRPr lang="en-US" altLang="ja-JP" sz="1000" b="0" u="none"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000" b="0" u="none" dirty="0">
              <a:solidFill>
                <a:schemeClr val="bg2">
                  <a:lumMod val="50000"/>
                </a:schemeClr>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a:solidFill>
                <a:schemeClr val="bg2">
                  <a:lumMod val="50000"/>
                </a:schemeClr>
              </a:solidFill>
              <a:latin typeface="HGｺﾞｼｯｸE 本文"/>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b="0" dirty="0">
              <a:solidFill>
                <a:schemeClr val="bg2">
                  <a:lumMod val="50000"/>
                </a:schemeClr>
              </a:solidFill>
              <a:latin typeface="HGｺﾞｼｯｸE 本文"/>
            </a:endParaRPr>
          </a:p>
        </p:txBody>
      </p:sp>
      <p:sp>
        <p:nvSpPr>
          <p:cNvPr id="4" name="スライド番号プレースホルダー 3"/>
          <p:cNvSpPr>
            <a:spLocks noGrp="1"/>
          </p:cNvSpPr>
          <p:nvPr>
            <p:ph type="sldNum" sz="quarter" idx="5"/>
          </p:nvPr>
        </p:nvSpPr>
        <p:spPr/>
        <p:txBody>
          <a:bodyPr/>
          <a:lstStyle/>
          <a:p>
            <a:fld id="{F88F6BA2-34A8-4984-B69C-FE30EA5DB194}" type="slidenum">
              <a:rPr kumimoji="1" lang="ja-JP" altLang="en-US" smtClean="0"/>
              <a:t>8</a:t>
            </a:fld>
            <a:endParaRPr kumimoji="1" lang="ja-JP" altLang="en-US"/>
          </a:p>
        </p:txBody>
      </p:sp>
    </p:spTree>
    <p:extLst>
      <p:ext uri="{BB962C8B-B14F-4D97-AF65-F5344CB8AC3E}">
        <p14:creationId xmlns:p14="http://schemas.microsoft.com/office/powerpoint/2010/main" val="1640336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6A532FB-BECE-43C4-8258-25727465145D}"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51756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520F602-2C71-4ED3-BCD6-F64CD53D02DF}"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342584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921E5D83-3E55-4E91-A82A-69DD28A8E9C7}"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5053229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53A10E6-2BC9-4843-AAAC-996E8939A95D}"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37250182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7120A95-79A9-4AC5-96E2-D1E71A27EF77}"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018450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CE4F5F6-FF31-4C50-8B74-0EB25FBE830D}"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31674891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6DD9524-6015-4D83-90C3-6367A959458E}" type="datetime1">
              <a:rPr kumimoji="1" lang="ja-JP" altLang="en-US" smtClean="0"/>
              <a:t>2020/2/16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143287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797E1E92-8F65-4C83-AEAF-5426B783396E}" type="datetime1">
              <a:rPr kumimoji="1" lang="ja-JP" altLang="en-US" smtClean="0"/>
              <a:t>2020/2/16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217030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381E83-10F0-44BF-912F-9164964522F0}" type="datetime1">
              <a:rPr kumimoji="1" lang="ja-JP" altLang="en-US" smtClean="0"/>
              <a:t>2020/2/16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9330336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4B58C2-6106-44AB-877D-620AEA09FC51}" type="datetime1">
              <a:rPr kumimoji="1" lang="ja-JP" altLang="en-US" smtClean="0"/>
              <a:t>2020/2/16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9530398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07FF5AD-5969-414B-9FA4-C724E32FE3AD}" type="datetime1">
              <a:rPr kumimoji="1" lang="ja-JP" altLang="en-US" smtClean="0"/>
              <a:t>2020/2/16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24237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C82695E-2D94-4968-96C9-0D839D5445BE}"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606017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EE736E-327E-4770-9D41-3A0F2855CF2B}" type="datetime1">
              <a:rPr kumimoji="1" lang="ja-JP" altLang="en-US" smtClean="0"/>
              <a:t>2020/2/16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441266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10443AF-16D0-4D98-927A-CF5D9843C0AB}"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244833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036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B45C5C54-5816-487D-80DD-C6A21F936337}"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63145" y="6356351"/>
            <a:ext cx="2057400"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40571251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87F19B4-6867-480C-ABC4-7C52BBA0D795}"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632350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18AC4C8-A7D0-4AF1-BB44-BC00DB0880A2}"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085148" y="6492875"/>
            <a:ext cx="770468"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38916053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39AADD70-9AA6-4133-B95C-B0D14C4A736B}"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542701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7B2C851-3C19-4676-A762-23B564367459}" type="datetime1">
              <a:rPr kumimoji="1" lang="ja-JP" altLang="en-US" smtClean="0"/>
              <a:t>2020/2/16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Slide Number Placeholder 5">
            <a:extLst>
              <a:ext uri="{FF2B5EF4-FFF2-40B4-BE49-F238E27FC236}">
                <a16:creationId xmlns:a16="http://schemas.microsoft.com/office/drawing/2014/main" xmlns="" id="{D8170C1C-C2B2-4EAB-9C9F-87630BE1A485}"/>
              </a:ext>
            </a:extLst>
          </p:cNvPr>
          <p:cNvSpPr>
            <a:spLocks noGrp="1"/>
          </p:cNvSpPr>
          <p:nvPr>
            <p:ph type="sldNum" sz="quarter" idx="4"/>
          </p:nvPr>
        </p:nvSpPr>
        <p:spPr>
          <a:xfrm>
            <a:off x="6834080" y="6459233"/>
            <a:ext cx="2057400" cy="365125"/>
          </a:xfrm>
          <a:prstGeom prst="rect">
            <a:avLst/>
          </a:prstGeom>
        </p:spPr>
        <p:txBody>
          <a:bodyPr vert="horz" lIns="91440" tIns="45720" rIns="91440" bIns="45720" rtlCol="0" anchor="ctr"/>
          <a:lstStyle>
            <a:lvl1pPr algn="r">
              <a:defRPr sz="1400">
                <a:solidFill>
                  <a:schemeClr val="bg2">
                    <a:lumMod val="25000"/>
                  </a:schemeClr>
                </a:solidFill>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3923973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FEBDF5F-10B2-4363-9D51-63E189629D29}" type="datetime1">
              <a:rPr kumimoji="1" lang="ja-JP" altLang="en-US" smtClean="0"/>
              <a:t>2020/2/16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1" name="Slide Number Placeholder 5">
            <a:extLst>
              <a:ext uri="{FF2B5EF4-FFF2-40B4-BE49-F238E27FC236}">
                <a16:creationId xmlns:a16="http://schemas.microsoft.com/office/drawing/2014/main" xmlns="" id="{BEE320B2-F0FD-4981-BC55-019317C35739}"/>
              </a:ext>
            </a:extLst>
          </p:cNvPr>
          <p:cNvSpPr>
            <a:spLocks noGrp="1"/>
          </p:cNvSpPr>
          <p:nvPr>
            <p:ph type="sldNum" sz="quarter" idx="12"/>
          </p:nvPr>
        </p:nvSpPr>
        <p:spPr>
          <a:xfrm>
            <a:off x="6834080" y="6459233"/>
            <a:ext cx="2057400" cy="365125"/>
          </a:xfrm>
          <a:prstGeom prst="rect">
            <a:avLst/>
          </a:prstGeom>
        </p:spPr>
        <p:txBody>
          <a:bodyPr vert="horz" lIns="91440" tIns="45720" rIns="91440" bIns="45720" rtlCol="0" anchor="ctr"/>
          <a:lstStyle>
            <a:lvl1pPr algn="r">
              <a:defRPr sz="1400">
                <a:solidFill>
                  <a:schemeClr val="bg2">
                    <a:lumMod val="25000"/>
                  </a:schemeClr>
                </a:solidFill>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37202145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955E165-56F0-4C62-8835-42E68545FCE7}" type="datetime1">
              <a:rPr kumimoji="1" lang="ja-JP" altLang="en-US" smtClean="0"/>
              <a:t>2020/2/16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xmlns="" id="{EA084428-B135-446B-8A68-C54024A4D344}"/>
              </a:ext>
            </a:extLst>
          </p:cNvPr>
          <p:cNvSpPr>
            <a:spLocks noGrp="1"/>
          </p:cNvSpPr>
          <p:nvPr>
            <p:ph type="sldNum" sz="quarter" idx="4"/>
          </p:nvPr>
        </p:nvSpPr>
        <p:spPr>
          <a:xfrm>
            <a:off x="6834080" y="6459233"/>
            <a:ext cx="2057400" cy="365125"/>
          </a:xfrm>
          <a:prstGeom prst="rect">
            <a:avLst/>
          </a:prstGeom>
        </p:spPr>
        <p:txBody>
          <a:bodyPr vert="horz" lIns="91440" tIns="45720" rIns="91440" bIns="45720" rtlCol="0" anchor="ctr"/>
          <a:lstStyle>
            <a:lvl1pPr algn="r">
              <a:defRPr sz="1400">
                <a:solidFill>
                  <a:schemeClr val="bg2">
                    <a:lumMod val="25000"/>
                  </a:schemeClr>
                </a:solidFill>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19537514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8BAAF2-F7C8-4830-85CF-0886E964161D}" type="datetime1">
              <a:rPr kumimoji="1" lang="ja-JP" altLang="en-US" smtClean="0"/>
              <a:t>2020/2/16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5" name="Slide Number Placeholder 5">
            <a:extLst>
              <a:ext uri="{FF2B5EF4-FFF2-40B4-BE49-F238E27FC236}">
                <a16:creationId xmlns:a16="http://schemas.microsoft.com/office/drawing/2014/main" xmlns="" id="{DB6158F6-D5FF-45B5-A206-2AB11C2F4373}"/>
              </a:ext>
            </a:extLst>
          </p:cNvPr>
          <p:cNvSpPr>
            <a:spLocks noGrp="1"/>
          </p:cNvSpPr>
          <p:nvPr>
            <p:ph type="sldNum" sz="quarter" idx="4"/>
          </p:nvPr>
        </p:nvSpPr>
        <p:spPr>
          <a:xfrm>
            <a:off x="6834080" y="6459233"/>
            <a:ext cx="2057400" cy="365125"/>
          </a:xfrm>
          <a:prstGeom prst="rect">
            <a:avLst/>
          </a:prstGeom>
        </p:spPr>
        <p:txBody>
          <a:bodyPr vert="horz" lIns="91440" tIns="45720" rIns="91440" bIns="45720" rtlCol="0" anchor="ctr"/>
          <a:lstStyle>
            <a:lvl1pPr algn="r">
              <a:defRPr sz="1400">
                <a:solidFill>
                  <a:schemeClr val="bg2">
                    <a:lumMod val="25000"/>
                  </a:schemeClr>
                </a:solidFill>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3147975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34"/>
            <a:ext cx="7886700"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C4C3316-C190-4F20-960A-77C228C4E5C7}"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7953467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xmlns="" id="{F146406F-6A7E-4386-9181-C72F135C84EA}"/>
              </a:ext>
            </a:extLst>
          </p:cNvPr>
          <p:cNvSpPr/>
          <p:nvPr userDrawn="1"/>
        </p:nvSpPr>
        <p:spPr>
          <a:xfrm>
            <a:off x="448091" y="441325"/>
            <a:ext cx="2719909" cy="108000"/>
          </a:xfrm>
          <a:prstGeom prst="rect">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9">
            <a:extLst>
              <a:ext uri="{FF2B5EF4-FFF2-40B4-BE49-F238E27FC236}">
                <a16:creationId xmlns:a16="http://schemas.microsoft.com/office/drawing/2014/main" xmlns="" id="{CBFDFD54-FADD-4331-9DF8-F76FF733E185}"/>
              </a:ext>
            </a:extLst>
          </p:cNvPr>
          <p:cNvSpPr/>
          <p:nvPr userDrawn="1"/>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10">
            <a:extLst>
              <a:ext uri="{FF2B5EF4-FFF2-40B4-BE49-F238E27FC236}">
                <a16:creationId xmlns:a16="http://schemas.microsoft.com/office/drawing/2014/main" xmlns="" id="{4FACFB75-03B6-486E-BC1D-782DD8254167}"/>
              </a:ext>
            </a:extLst>
          </p:cNvPr>
          <p:cNvSpPr/>
          <p:nvPr userDrawn="1"/>
        </p:nvSpPr>
        <p:spPr>
          <a:xfrm>
            <a:off x="3216601" y="441325"/>
            <a:ext cx="2710800" cy="108000"/>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 name="Slide Number Placeholder 5">
            <a:extLst>
              <a:ext uri="{FF2B5EF4-FFF2-40B4-BE49-F238E27FC236}">
                <a16:creationId xmlns:a16="http://schemas.microsoft.com/office/drawing/2014/main" xmlns="" id="{F3C48D9C-F72A-4F69-9D09-46958F8ABE48}"/>
              </a:ext>
            </a:extLst>
          </p:cNvPr>
          <p:cNvSpPr>
            <a:spLocks noGrp="1"/>
          </p:cNvSpPr>
          <p:nvPr>
            <p:ph type="sldNum" sz="quarter" idx="4"/>
          </p:nvPr>
        </p:nvSpPr>
        <p:spPr>
          <a:xfrm>
            <a:off x="6834080" y="6459233"/>
            <a:ext cx="2057400" cy="365125"/>
          </a:xfrm>
          <a:prstGeom prst="rect">
            <a:avLst/>
          </a:prstGeom>
        </p:spPr>
        <p:txBody>
          <a:bodyPr vert="horz" lIns="91440" tIns="45720" rIns="91440" bIns="45720" rtlCol="0" anchor="ctr"/>
          <a:lstStyle>
            <a:lvl1pPr algn="r">
              <a:defRPr sz="1400">
                <a:solidFill>
                  <a:schemeClr val="bg2">
                    <a:lumMod val="25000"/>
                  </a:schemeClr>
                </a:solidFill>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16046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5B5BEAF-DDE9-47ED-9DCD-ADE3E21A8B0B}" type="datetime1">
              <a:rPr kumimoji="1" lang="ja-JP" altLang="en-US" smtClean="0"/>
              <a:t>2020/2/16</a:t>
            </a:fld>
            <a:endParaRPr kumimoji="1" lang="ja-JP" alt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kumimoji="1" lang="ja-JP" altLang="en-US"/>
          </a:p>
        </p:txBody>
      </p:sp>
      <p:sp>
        <p:nvSpPr>
          <p:cNvPr id="7" name="Slide Number Placeholder 6"/>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838072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C81523-93F2-47FD-B9BA-EE1A34328F6E}" type="datetime1">
              <a:rPr kumimoji="1" lang="ja-JP" altLang="en-US" smtClean="0"/>
              <a:t>2020/2/16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8" name="Slide Number Placeholder 5">
            <a:extLst>
              <a:ext uri="{FF2B5EF4-FFF2-40B4-BE49-F238E27FC236}">
                <a16:creationId xmlns:a16="http://schemas.microsoft.com/office/drawing/2014/main" xmlns="" id="{A3FA0CAD-2E2C-4168-B546-E7E9CBA527A5}"/>
              </a:ext>
            </a:extLst>
          </p:cNvPr>
          <p:cNvSpPr>
            <a:spLocks noGrp="1"/>
          </p:cNvSpPr>
          <p:nvPr>
            <p:ph type="sldNum" sz="quarter" idx="4"/>
          </p:nvPr>
        </p:nvSpPr>
        <p:spPr>
          <a:xfrm>
            <a:off x="6834080" y="6459233"/>
            <a:ext cx="2057400" cy="365125"/>
          </a:xfrm>
          <a:prstGeom prst="rect">
            <a:avLst/>
          </a:prstGeom>
        </p:spPr>
        <p:txBody>
          <a:bodyPr vert="horz" lIns="91440" tIns="45720" rIns="91440" bIns="45720" rtlCol="0" anchor="ctr"/>
          <a:lstStyle>
            <a:lvl1pPr algn="r">
              <a:defRPr sz="1400">
                <a:solidFill>
                  <a:schemeClr val="bg2">
                    <a:lumMod val="25000"/>
                  </a:schemeClr>
                </a:solidFill>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12018364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A738A54-2CB7-4906-8F34-41C7842719E5}" type="datetime1">
              <a:rPr kumimoji="1" lang="ja-JP" altLang="en-US" smtClean="0"/>
              <a:t>2020/2/16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38483062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D71FEDA5-CCCA-4F66-8B16-5A8B4414DB8E}" type="datetime1">
              <a:rPr kumimoji="1" lang="ja-JP" altLang="en-US" smtClean="0"/>
              <a:t>2020/2/16</a:t>
            </a:fld>
            <a:endParaRPr kumimoji="1" lang="ja-JP" altLang="en-US"/>
          </a:p>
        </p:txBody>
      </p:sp>
      <p:sp>
        <p:nvSpPr>
          <p:cNvPr id="5" name="Footer Placeholder 4"/>
          <p:cNvSpPr>
            <a:spLocks noGrp="1"/>
          </p:cNvSpPr>
          <p:nvPr>
            <p:ph type="ftr" sz="quarter" idx="11"/>
          </p:nvPr>
        </p:nvSpPr>
        <p:spPr>
          <a:xfrm>
            <a:off x="581192" y="5951810"/>
            <a:ext cx="5922209" cy="365125"/>
          </a:xfrm>
        </p:spPr>
        <p:txBody>
          <a:bodyPr/>
          <a:lstStyle/>
          <a:p>
            <a:endParaRPr kumimoji="1" lang="ja-JP" altLang="en-US"/>
          </a:p>
        </p:txBody>
      </p:sp>
      <p:sp>
        <p:nvSpPr>
          <p:cNvPr id="6" name="Slide Number Placeholder 5"/>
          <p:cNvSpPr>
            <a:spLocks noGrp="1"/>
          </p:cNvSpPr>
          <p:nvPr>
            <p:ph type="sldNum" sz="quarter" idx="12"/>
          </p:nvPr>
        </p:nvSpPr>
        <p:spPr>
          <a:xfrm>
            <a:off x="7800476" y="5956136"/>
            <a:ext cx="770468" cy="365125"/>
          </a:xfrm>
          <a:prstGeom prst="rect">
            <a:avLst/>
          </a:prstGeom>
        </p:spPr>
        <p:txBody>
          <a:bodyPr/>
          <a:lstStyle>
            <a:lvl1pPr>
              <a:defRPr>
                <a:solidFill>
                  <a:schemeClr val="accent1">
                    <a:lumMod val="75000"/>
                    <a:lumOff val="25000"/>
                  </a:schemeClr>
                </a:solidFill>
              </a:defRPr>
            </a:lvl1p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38782707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xmlns="" id="{89DB1498-A876-4E00-9094-F1B98E40E952}"/>
              </a:ext>
            </a:extLst>
          </p:cNvPr>
          <p:cNvSpPr>
            <a:spLocks noGrp="1"/>
          </p:cNvSpPr>
          <p:nvPr>
            <p:ph type="dt" sz="half" idx="10"/>
          </p:nvPr>
        </p:nvSpPr>
        <p:spPr/>
        <p:txBody>
          <a:bodyPr/>
          <a:lstStyle/>
          <a:p>
            <a:fld id="{2D260FD7-6211-4637-B37D-716A09A70394}" type="datetime1">
              <a:rPr kumimoji="1" lang="ja-JP" altLang="en-US" smtClean="0"/>
              <a:t>2020/2/16</a:t>
            </a:fld>
            <a:endParaRPr kumimoji="1" lang="ja-JP" altLang="en-US"/>
          </a:p>
        </p:txBody>
      </p:sp>
      <p:sp>
        <p:nvSpPr>
          <p:cNvPr id="4" name="フッター プレースホルダー 3">
            <a:extLst>
              <a:ext uri="{FF2B5EF4-FFF2-40B4-BE49-F238E27FC236}">
                <a16:creationId xmlns:a16="http://schemas.microsoft.com/office/drawing/2014/main" xmlns="" id="{B563DE45-8C1F-4535-84A3-E5BFF712199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5BAC7B54-27F4-40BA-8E73-74F68E7E3FB6}"/>
              </a:ext>
            </a:extLst>
          </p:cNvPr>
          <p:cNvSpPr>
            <a:spLocks noGrp="1"/>
          </p:cNvSpPr>
          <p:nvPr>
            <p:ph type="sldNum" sz="quarter" idx="12"/>
          </p:nvPr>
        </p:nvSpPr>
        <p:spPr>
          <a:xfrm>
            <a:off x="8093774" y="6469395"/>
            <a:ext cx="770468" cy="365125"/>
          </a:xfrm>
          <a:prstGeom prst="rect">
            <a:avLst/>
          </a:prstGeom>
        </p:spPr>
        <p:txBody>
          <a:bodyPr/>
          <a:lstStyle>
            <a:lvl1pPr>
              <a:defRPr>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
        <p:nvSpPr>
          <p:cNvPr id="8" name="Rectangle 6">
            <a:extLst>
              <a:ext uri="{FF2B5EF4-FFF2-40B4-BE49-F238E27FC236}">
                <a16:creationId xmlns:a16="http://schemas.microsoft.com/office/drawing/2014/main" xmlns="" id="{83649BA4-2E0A-49B5-9233-8DE6E9C4A37F}"/>
              </a:ext>
            </a:extLst>
          </p:cNvPr>
          <p:cNvSpPr>
            <a:spLocks noChangeAspect="1"/>
          </p:cNvSpPr>
          <p:nvPr userDrawn="1"/>
        </p:nvSpPr>
        <p:spPr>
          <a:xfrm>
            <a:off x="448092" y="430935"/>
            <a:ext cx="8238707" cy="491602"/>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 name="Title 1">
            <a:extLst>
              <a:ext uri="{FF2B5EF4-FFF2-40B4-BE49-F238E27FC236}">
                <a16:creationId xmlns:a16="http://schemas.microsoft.com/office/drawing/2014/main" xmlns="" id="{241F4B19-7C3A-4048-AC91-8E8762136DE5}"/>
              </a:ext>
            </a:extLst>
          </p:cNvPr>
          <p:cNvSpPr>
            <a:spLocks noGrp="1"/>
          </p:cNvSpPr>
          <p:nvPr>
            <p:ph type="title"/>
          </p:nvPr>
        </p:nvSpPr>
        <p:spPr>
          <a:xfrm>
            <a:off x="581192" y="502235"/>
            <a:ext cx="7989752" cy="390021"/>
          </a:xfrm>
        </p:spPr>
        <p:txBody>
          <a:bodyPr>
            <a:noAutofit/>
          </a:bodyPr>
          <a:lstStyle>
            <a:lvl1pPr>
              <a:defRPr sz="2400">
                <a:latin typeface="HGｺﾞｼｯｸE 見出し"/>
              </a:defRPr>
            </a:lvl1pPr>
          </a:lstStyle>
          <a:p>
            <a:r>
              <a:rPr lang="ja-JP" altLang="en-US" dirty="0"/>
              <a:t>マスター タイトルの書式設定</a:t>
            </a:r>
            <a:endParaRPr lang="en-US" dirty="0"/>
          </a:p>
        </p:txBody>
      </p:sp>
      <p:sp>
        <p:nvSpPr>
          <p:cNvPr id="10" name="Content Placeholder 2">
            <a:extLst>
              <a:ext uri="{FF2B5EF4-FFF2-40B4-BE49-F238E27FC236}">
                <a16:creationId xmlns:a16="http://schemas.microsoft.com/office/drawing/2014/main" xmlns="" id="{5498D62B-0DF0-435A-B171-9734E26867A5}"/>
              </a:ext>
            </a:extLst>
          </p:cNvPr>
          <p:cNvSpPr>
            <a:spLocks noGrp="1"/>
          </p:cNvSpPr>
          <p:nvPr>
            <p:ph idx="1"/>
          </p:nvPr>
        </p:nvSpPr>
        <p:spPr>
          <a:xfrm>
            <a:off x="446399" y="1248178"/>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Tree>
    <p:extLst>
      <p:ext uri="{BB962C8B-B14F-4D97-AF65-F5344CB8AC3E}">
        <p14:creationId xmlns:p14="http://schemas.microsoft.com/office/powerpoint/2010/main" val="2943356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13B15E84-B89D-4222-9C70-EFDFED34C294}"/>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xmlns="" id="{C39AF736-DDF5-4C91-88A6-296242712A6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xmlns="" id="{00795470-2357-49C6-BA8D-61BFAE81B29A}"/>
              </a:ext>
            </a:extLst>
          </p:cNvPr>
          <p:cNvSpPr>
            <a:spLocks noGrp="1"/>
          </p:cNvSpPr>
          <p:nvPr>
            <p:ph type="dt" sz="half" idx="10"/>
          </p:nvPr>
        </p:nvSpPr>
        <p:spPr/>
        <p:txBody>
          <a:bodyPr/>
          <a:lstStyle/>
          <a:p>
            <a:fld id="{5352C399-2CD9-4897-ACA5-3DAFB3AB1580}" type="datetime1">
              <a:rPr kumimoji="1" lang="ja-JP" altLang="en-US" smtClean="0"/>
              <a:t>2020/2/16</a:t>
            </a:fld>
            <a:endParaRPr kumimoji="1" lang="ja-JP" altLang="en-US"/>
          </a:p>
        </p:txBody>
      </p:sp>
      <p:sp>
        <p:nvSpPr>
          <p:cNvPr id="5" name="フッター プレースホルダー 4">
            <a:extLst>
              <a:ext uri="{FF2B5EF4-FFF2-40B4-BE49-F238E27FC236}">
                <a16:creationId xmlns:a16="http://schemas.microsoft.com/office/drawing/2014/main" xmlns="" id="{1F91C21D-26EE-4CA6-8B47-BFF10774B1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9A64708A-C912-480C-940C-680BC5F14380}"/>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39685368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4E8912A-1CFD-44AF-8888-D77EA75D6048}"/>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762F45BB-DCC7-4A01-A203-9FAE1B28F0E2}"/>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49270C7D-7EF3-49F3-BF45-796DE775D991}"/>
              </a:ext>
            </a:extLst>
          </p:cNvPr>
          <p:cNvSpPr>
            <a:spLocks noGrp="1"/>
          </p:cNvSpPr>
          <p:nvPr>
            <p:ph type="dt" sz="half" idx="10"/>
          </p:nvPr>
        </p:nvSpPr>
        <p:spPr/>
        <p:txBody>
          <a:bodyPr/>
          <a:lstStyle/>
          <a:p>
            <a:fld id="{A722D6E3-D53E-4CFE-A48C-9BA33758D16E}" type="datetime1">
              <a:rPr kumimoji="1" lang="ja-JP" altLang="en-US" smtClean="0"/>
              <a:t>2020/2/16</a:t>
            </a:fld>
            <a:endParaRPr kumimoji="1" lang="ja-JP" altLang="en-US"/>
          </a:p>
        </p:txBody>
      </p:sp>
      <p:sp>
        <p:nvSpPr>
          <p:cNvPr id="5" name="フッター プレースホルダー 4">
            <a:extLst>
              <a:ext uri="{FF2B5EF4-FFF2-40B4-BE49-F238E27FC236}">
                <a16:creationId xmlns:a16="http://schemas.microsoft.com/office/drawing/2014/main" xmlns="" id="{7288DE8B-BC84-4FB5-8A5E-EC223E1E969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CBF816C7-AE7F-4853-98EA-02D19E5F7963}"/>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3960759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C219B3AC-1EA8-466F-9737-D2C0BAE6C7F6}"/>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5ABCB5FB-59E9-44F7-AEB5-2F29A0E8F6F1}"/>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xmlns="" id="{7019B13E-108D-4498-8AC8-AC777E5385A5}"/>
              </a:ext>
            </a:extLst>
          </p:cNvPr>
          <p:cNvSpPr>
            <a:spLocks noGrp="1"/>
          </p:cNvSpPr>
          <p:nvPr>
            <p:ph type="dt" sz="half" idx="10"/>
          </p:nvPr>
        </p:nvSpPr>
        <p:spPr/>
        <p:txBody>
          <a:bodyPr/>
          <a:lstStyle/>
          <a:p>
            <a:fld id="{61BE0E6A-EA1F-4F91-9183-46A5E732A2FC}" type="datetime1">
              <a:rPr kumimoji="1" lang="ja-JP" altLang="en-US" smtClean="0"/>
              <a:t>2020/2/16</a:t>
            </a:fld>
            <a:endParaRPr kumimoji="1" lang="ja-JP" altLang="en-US"/>
          </a:p>
        </p:txBody>
      </p:sp>
      <p:sp>
        <p:nvSpPr>
          <p:cNvPr id="5" name="フッター プレースホルダー 4">
            <a:extLst>
              <a:ext uri="{FF2B5EF4-FFF2-40B4-BE49-F238E27FC236}">
                <a16:creationId xmlns:a16="http://schemas.microsoft.com/office/drawing/2014/main" xmlns="" id="{2A605C2E-E952-4F59-9D40-CF7411BE83A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24669D9D-2798-4B0A-85FC-68B4E4CC875A}"/>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21276012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DC0A461-1A49-4C10-A9B9-9BDDAC4BBB4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8C304AE4-57C0-4E31-9B12-6D395385BE2D}"/>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xmlns="" id="{4FC7F65E-937D-4608-9A9B-D104BEBC4B74}"/>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xmlns="" id="{220664A1-3FA8-4262-B7E6-22D52F0A429D}"/>
              </a:ext>
            </a:extLst>
          </p:cNvPr>
          <p:cNvSpPr>
            <a:spLocks noGrp="1"/>
          </p:cNvSpPr>
          <p:nvPr>
            <p:ph type="dt" sz="half" idx="10"/>
          </p:nvPr>
        </p:nvSpPr>
        <p:spPr/>
        <p:txBody>
          <a:bodyPr/>
          <a:lstStyle/>
          <a:p>
            <a:fld id="{FA9889B9-FF60-467B-BADE-CE523398D3CB}" type="datetime1">
              <a:rPr kumimoji="1" lang="ja-JP" altLang="en-US" smtClean="0"/>
              <a:t>2020/2/16</a:t>
            </a:fld>
            <a:endParaRPr kumimoji="1" lang="ja-JP" altLang="en-US"/>
          </a:p>
        </p:txBody>
      </p:sp>
      <p:sp>
        <p:nvSpPr>
          <p:cNvPr id="6" name="フッター プレースホルダー 5">
            <a:extLst>
              <a:ext uri="{FF2B5EF4-FFF2-40B4-BE49-F238E27FC236}">
                <a16:creationId xmlns:a16="http://schemas.microsoft.com/office/drawing/2014/main" xmlns="" id="{24BB770A-F5EB-4937-8F9E-DEB0854435A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3A84F52D-6B2A-4CEA-9872-2932A08C3735}"/>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2720519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1"/>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B25C4F7-D737-4C90-9DB1-73BE669058AD}" type="datetime1">
              <a:rPr kumimoji="1" lang="ja-JP" altLang="en-US" smtClean="0"/>
              <a:t>2020/2/16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3918726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9B4D82C8-5F95-4763-95C1-5F7AB1C4D72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AD732869-7F11-4D42-A9FB-AC304AF751F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xmlns="" id="{F8A9C383-5BD2-41D9-B8A4-47479ACEFDE8}"/>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xmlns="" id="{5D908D30-1118-420F-A332-9530A4ADAA5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xmlns="" id="{42B3594C-6CAF-4532-B1C0-BAB806F827B0}"/>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xmlns="" id="{1831CD34-8021-4C7C-ABE1-85CC0A54D863}"/>
              </a:ext>
            </a:extLst>
          </p:cNvPr>
          <p:cNvSpPr>
            <a:spLocks noGrp="1"/>
          </p:cNvSpPr>
          <p:nvPr>
            <p:ph type="dt" sz="half" idx="10"/>
          </p:nvPr>
        </p:nvSpPr>
        <p:spPr/>
        <p:txBody>
          <a:bodyPr/>
          <a:lstStyle/>
          <a:p>
            <a:fld id="{B09BBE58-39A1-4E5A-9D1E-3D056757480D}" type="datetime1">
              <a:rPr kumimoji="1" lang="ja-JP" altLang="en-US" smtClean="0"/>
              <a:t>2020/2/16</a:t>
            </a:fld>
            <a:endParaRPr kumimoji="1" lang="ja-JP" altLang="en-US"/>
          </a:p>
        </p:txBody>
      </p:sp>
      <p:sp>
        <p:nvSpPr>
          <p:cNvPr id="8" name="フッター プレースホルダー 7">
            <a:extLst>
              <a:ext uri="{FF2B5EF4-FFF2-40B4-BE49-F238E27FC236}">
                <a16:creationId xmlns:a16="http://schemas.microsoft.com/office/drawing/2014/main" xmlns="" id="{30509764-5A9D-4F6D-B21C-52D8D6D2D08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xmlns="" id="{005B7B92-0B43-4D04-B251-9AC2CD1CCE6F}"/>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3032320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45DB4E81-E9CD-42AC-9C71-0F64A0E192F6}"/>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xmlns="" id="{7CB69C3C-92A2-490A-8393-9514348D547F}"/>
              </a:ext>
            </a:extLst>
          </p:cNvPr>
          <p:cNvSpPr>
            <a:spLocks noGrp="1"/>
          </p:cNvSpPr>
          <p:nvPr>
            <p:ph type="dt" sz="half" idx="10"/>
          </p:nvPr>
        </p:nvSpPr>
        <p:spPr/>
        <p:txBody>
          <a:bodyPr/>
          <a:lstStyle/>
          <a:p>
            <a:fld id="{94C97B36-237B-43D2-BD60-57D5C1856E2B}" type="datetime1">
              <a:rPr kumimoji="1" lang="ja-JP" altLang="en-US" smtClean="0"/>
              <a:t>2020/2/16</a:t>
            </a:fld>
            <a:endParaRPr kumimoji="1" lang="ja-JP" altLang="en-US"/>
          </a:p>
        </p:txBody>
      </p:sp>
      <p:sp>
        <p:nvSpPr>
          <p:cNvPr id="4" name="フッター プレースホルダー 3">
            <a:extLst>
              <a:ext uri="{FF2B5EF4-FFF2-40B4-BE49-F238E27FC236}">
                <a16:creationId xmlns:a16="http://schemas.microsoft.com/office/drawing/2014/main" xmlns="" id="{B26CB105-9CFB-4A07-93B7-CC4EB4341A9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xmlns="" id="{04F96D00-0DCD-4B0E-9954-9E37139BE3DE}"/>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1788343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xmlns="" id="{5877F4E1-5DED-453D-BCF6-6C4C6E5BFD61}"/>
              </a:ext>
            </a:extLst>
          </p:cNvPr>
          <p:cNvSpPr>
            <a:spLocks noGrp="1"/>
          </p:cNvSpPr>
          <p:nvPr>
            <p:ph type="dt" sz="half" idx="10"/>
          </p:nvPr>
        </p:nvSpPr>
        <p:spPr/>
        <p:txBody>
          <a:bodyPr/>
          <a:lstStyle/>
          <a:p>
            <a:fld id="{8FCCFDC5-BF6B-4F4B-9D37-AF45A96256B8}" type="datetime1">
              <a:rPr kumimoji="1" lang="ja-JP" altLang="en-US" smtClean="0"/>
              <a:t>2020/2/16</a:t>
            </a:fld>
            <a:endParaRPr kumimoji="1" lang="ja-JP" altLang="en-US"/>
          </a:p>
        </p:txBody>
      </p:sp>
      <p:sp>
        <p:nvSpPr>
          <p:cNvPr id="3" name="フッター プレースホルダー 2">
            <a:extLst>
              <a:ext uri="{FF2B5EF4-FFF2-40B4-BE49-F238E27FC236}">
                <a16:creationId xmlns:a16="http://schemas.microsoft.com/office/drawing/2014/main" xmlns="" id="{47FD6978-5F84-4B80-B349-00E9131A098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xmlns="" id="{6227F8CF-6F91-4595-BF79-F61E2EDDC3D6}"/>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28089168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AE995445-117E-48BB-97AD-1968F3631AE2}"/>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xmlns="" id="{F4D5A55F-5677-4076-B566-5215C15C8DB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xmlns="" id="{983E622B-7D08-42F1-8BE4-ABFD960364A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97CA7309-79F1-425F-96BB-DDC849CD07F4}"/>
              </a:ext>
            </a:extLst>
          </p:cNvPr>
          <p:cNvSpPr>
            <a:spLocks noGrp="1"/>
          </p:cNvSpPr>
          <p:nvPr>
            <p:ph type="dt" sz="half" idx="10"/>
          </p:nvPr>
        </p:nvSpPr>
        <p:spPr/>
        <p:txBody>
          <a:bodyPr/>
          <a:lstStyle/>
          <a:p>
            <a:fld id="{F9505A95-B02F-4219-9959-79580503CDA8}" type="datetime1">
              <a:rPr kumimoji="1" lang="ja-JP" altLang="en-US" smtClean="0"/>
              <a:t>2020/2/16</a:t>
            </a:fld>
            <a:endParaRPr kumimoji="1" lang="ja-JP" altLang="en-US"/>
          </a:p>
        </p:txBody>
      </p:sp>
      <p:sp>
        <p:nvSpPr>
          <p:cNvPr id="6" name="フッター プレースホルダー 5">
            <a:extLst>
              <a:ext uri="{FF2B5EF4-FFF2-40B4-BE49-F238E27FC236}">
                <a16:creationId xmlns:a16="http://schemas.microsoft.com/office/drawing/2014/main" xmlns="" id="{B69FC3E5-3B49-4BC3-955E-D141EAB3ECF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DED1F67E-BF63-4DB1-B62A-FE2F768C720D}"/>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30031735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83717B5F-A510-4592-8D73-5C8BBB76230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xmlns="" id="{DA43C480-D301-474A-822F-9FF22049659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xmlns="" id="{E7B8B6CE-CBFB-4768-BCCB-B6F4499C2B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xmlns="" id="{86303C1A-807F-4A78-AD74-3CCCCE93783A}"/>
              </a:ext>
            </a:extLst>
          </p:cNvPr>
          <p:cNvSpPr>
            <a:spLocks noGrp="1"/>
          </p:cNvSpPr>
          <p:nvPr>
            <p:ph type="dt" sz="half" idx="10"/>
          </p:nvPr>
        </p:nvSpPr>
        <p:spPr/>
        <p:txBody>
          <a:bodyPr/>
          <a:lstStyle/>
          <a:p>
            <a:fld id="{E8C335BB-8623-4B9D-8B6E-877CCCBCC2AD}" type="datetime1">
              <a:rPr kumimoji="1" lang="ja-JP" altLang="en-US" smtClean="0"/>
              <a:t>2020/2/16</a:t>
            </a:fld>
            <a:endParaRPr kumimoji="1" lang="ja-JP" altLang="en-US"/>
          </a:p>
        </p:txBody>
      </p:sp>
      <p:sp>
        <p:nvSpPr>
          <p:cNvPr id="6" name="フッター プレースホルダー 5">
            <a:extLst>
              <a:ext uri="{FF2B5EF4-FFF2-40B4-BE49-F238E27FC236}">
                <a16:creationId xmlns:a16="http://schemas.microsoft.com/office/drawing/2014/main" xmlns="" id="{D8DDF9B8-06E9-43D3-8906-A2C6C04120D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xmlns="" id="{E877CD35-37B9-41A9-AB71-80708D930A8F}"/>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113779599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27407CB-C525-458B-855A-96290D692C6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A54017B6-EC07-4B17-B91E-6968E2CD0373}"/>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088F6CE6-B823-4846-876B-97682273437E}"/>
              </a:ext>
            </a:extLst>
          </p:cNvPr>
          <p:cNvSpPr>
            <a:spLocks noGrp="1"/>
          </p:cNvSpPr>
          <p:nvPr>
            <p:ph type="dt" sz="half" idx="10"/>
          </p:nvPr>
        </p:nvSpPr>
        <p:spPr/>
        <p:txBody>
          <a:bodyPr/>
          <a:lstStyle/>
          <a:p>
            <a:fld id="{6CA11A7D-0265-43E5-A5A3-3011D96595F4}" type="datetime1">
              <a:rPr kumimoji="1" lang="ja-JP" altLang="en-US" smtClean="0"/>
              <a:t>2020/2/16</a:t>
            </a:fld>
            <a:endParaRPr kumimoji="1" lang="ja-JP" altLang="en-US"/>
          </a:p>
        </p:txBody>
      </p:sp>
      <p:sp>
        <p:nvSpPr>
          <p:cNvPr id="5" name="フッター プレースホルダー 4">
            <a:extLst>
              <a:ext uri="{FF2B5EF4-FFF2-40B4-BE49-F238E27FC236}">
                <a16:creationId xmlns:a16="http://schemas.microsoft.com/office/drawing/2014/main" xmlns="" id="{DF6CF294-38CD-4845-AE28-E8FDF1E387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575C13F6-38F2-445E-9596-FF2310CC853D}"/>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29026845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xmlns="" id="{78F52BBD-2CD7-40D7-8404-8F1C3A279E00}"/>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xmlns="" id="{7011BAB9-2719-412E-9B3E-68C548E35F37}"/>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C576C914-C7E8-463A-8B90-6D1EFF77EF90}"/>
              </a:ext>
            </a:extLst>
          </p:cNvPr>
          <p:cNvSpPr>
            <a:spLocks noGrp="1"/>
          </p:cNvSpPr>
          <p:nvPr>
            <p:ph type="dt" sz="half" idx="10"/>
          </p:nvPr>
        </p:nvSpPr>
        <p:spPr/>
        <p:txBody>
          <a:bodyPr/>
          <a:lstStyle/>
          <a:p>
            <a:fld id="{70F5194C-DD74-43F8-822B-16BA74D00BD3}" type="datetime1">
              <a:rPr kumimoji="1" lang="ja-JP" altLang="en-US" smtClean="0"/>
              <a:t>2020/2/16</a:t>
            </a:fld>
            <a:endParaRPr kumimoji="1" lang="ja-JP" altLang="en-US"/>
          </a:p>
        </p:txBody>
      </p:sp>
      <p:sp>
        <p:nvSpPr>
          <p:cNvPr id="5" name="フッター プレースホルダー 4">
            <a:extLst>
              <a:ext uri="{FF2B5EF4-FFF2-40B4-BE49-F238E27FC236}">
                <a16:creationId xmlns:a16="http://schemas.microsoft.com/office/drawing/2014/main" xmlns="" id="{C9A936A9-B4F0-4121-A4D6-43004769CCD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xmlns="" id="{559B32F8-C7BC-4631-97FE-A93584010678}"/>
              </a:ext>
            </a:extLst>
          </p:cNvPr>
          <p:cNvSpPr>
            <a:spLocks noGrp="1"/>
          </p:cNvSpPr>
          <p:nvPr>
            <p:ph type="sldNum" sz="quarter" idx="12"/>
          </p:nvPr>
        </p:nvSpPr>
        <p:spPr/>
        <p:txBody>
          <a:bodyPr/>
          <a:lstStyle/>
          <a:p>
            <a:fld id="{4C555F1D-6FE6-42CD-87FF-7BAD3FCB38DB}" type="slidenum">
              <a:rPr kumimoji="1" lang="ja-JP" altLang="en-US" smtClean="0"/>
              <a:t>‹#›</a:t>
            </a:fld>
            <a:endParaRPr kumimoji="1" lang="ja-JP" altLang="en-US"/>
          </a:p>
        </p:txBody>
      </p:sp>
    </p:spTree>
    <p:extLst>
      <p:ext uri="{BB962C8B-B14F-4D97-AF65-F5344CB8AC3E}">
        <p14:creationId xmlns:p14="http://schemas.microsoft.com/office/powerpoint/2010/main" val="102637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1"/>
            <a:ext cx="3867150"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5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851"/>
            <a:ext cx="3886201"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755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AE9945D6-6F11-46D7-AD6E-EBA74C758D44}" type="datetime1">
              <a:rPr kumimoji="1" lang="ja-JP" altLang="en-US" smtClean="0"/>
              <a:t>2020/2/16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1196337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28844A8-8A59-4821-AF70-D62232B84534}" type="datetime1">
              <a:rPr kumimoji="1" lang="ja-JP" altLang="en-US" smtClean="0"/>
              <a:t>2020/2/16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2730066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F6A1B1-F12E-4CDB-A42C-67EFA79DBEFC}" type="datetime1">
              <a:rPr kumimoji="1" lang="ja-JP" altLang="en-US" smtClean="0"/>
              <a:t>2020/2/16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2784606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1"/>
            <a:ext cx="2948940" cy="1600197"/>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AB3BDA2-06CD-4BB4-B2A3-301F1DD3F87A}" type="datetime1">
              <a:rPr kumimoji="1" lang="ja-JP" altLang="en-US" smtClean="0"/>
              <a:t>2020/2/16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125819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5ED0A6C-30C5-4F89-896B-836A5046DA7C}" type="datetime1">
              <a:rPr kumimoji="1" lang="ja-JP" altLang="en-US" smtClean="0"/>
              <a:t>2020/2/16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043F8D2-B5D0-4526-8998-72377A40B353}" type="slidenum">
              <a:rPr kumimoji="1" lang="ja-JP" altLang="en-US" smtClean="0"/>
              <a:t>‹#›</a:t>
            </a:fld>
            <a:endParaRPr kumimoji="1" lang="ja-JP" altLang="en-US"/>
          </a:p>
        </p:txBody>
      </p:sp>
    </p:spTree>
    <p:extLst>
      <p:ext uri="{BB962C8B-B14F-4D97-AF65-F5344CB8AC3E}">
        <p14:creationId xmlns:p14="http://schemas.microsoft.com/office/powerpoint/2010/main" val="3922589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9B90A2E5-36F0-47F7-A2DF-9683F682FFA3}" type="datetime1">
              <a:rPr kumimoji="1" lang="ja-JP" altLang="en-US" smtClean="0"/>
              <a:t>2020/2/16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6834080" y="6459233"/>
            <a:ext cx="2057400" cy="365125"/>
          </a:xfrm>
          <a:prstGeom prst="rect">
            <a:avLst/>
          </a:prstGeom>
        </p:spPr>
        <p:txBody>
          <a:bodyPr vert="horz" lIns="91440" tIns="45720" rIns="91440" bIns="45720" rtlCol="0" anchor="ctr"/>
          <a:lstStyle>
            <a:lvl1pPr algn="r">
              <a:defRPr sz="1400">
                <a:solidFill>
                  <a:schemeClr val="bg2">
                    <a:lumMod val="25000"/>
                  </a:schemeClr>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2090881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1"/>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55FB519-01B1-4318-A75B-87A857A2BD64}" type="datetime1">
              <a:rPr kumimoji="1" lang="ja-JP" altLang="en-US" smtClean="0"/>
              <a:t>2020/2/16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7" name="Slide Number Placeholder 5">
            <a:extLst>
              <a:ext uri="{FF2B5EF4-FFF2-40B4-BE49-F238E27FC236}">
                <a16:creationId xmlns:a16="http://schemas.microsoft.com/office/drawing/2014/main" xmlns="" id="{EF96089F-D24A-4BD7-ACCE-94BA5D85D07F}"/>
              </a:ext>
            </a:extLst>
          </p:cNvPr>
          <p:cNvSpPr>
            <a:spLocks noGrp="1"/>
          </p:cNvSpPr>
          <p:nvPr>
            <p:ph type="sldNum" sz="quarter" idx="4"/>
          </p:nvPr>
        </p:nvSpPr>
        <p:spPr>
          <a:xfrm>
            <a:off x="6834080" y="6459233"/>
            <a:ext cx="2057400" cy="365125"/>
          </a:xfrm>
          <a:prstGeom prst="rect">
            <a:avLst/>
          </a:prstGeom>
        </p:spPr>
        <p:txBody>
          <a:bodyPr vert="horz" lIns="91440" tIns="45720" rIns="91440" bIns="45720" rtlCol="0" anchor="ctr"/>
          <a:lstStyle>
            <a:lvl1pPr algn="r">
              <a:defRPr sz="1400">
                <a:solidFill>
                  <a:schemeClr val="bg2">
                    <a:lumMod val="25000"/>
                  </a:schemeClr>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a:p>
        </p:txBody>
      </p:sp>
    </p:spTree>
    <p:extLst>
      <p:ext uri="{BB962C8B-B14F-4D97-AF65-F5344CB8AC3E}">
        <p14:creationId xmlns:p14="http://schemas.microsoft.com/office/powerpoint/2010/main" val="301106494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A37DD7D2-F933-4052-8683-6E27875A2630}" type="datetime1">
              <a:rPr kumimoji="1" lang="ja-JP" altLang="en-US" smtClean="0"/>
              <a:t>2020/2/16</a:t>
            </a:fld>
            <a:endParaRPr kumimoji="1" lang="ja-JP" alt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kumimoji="1" lang="ja-JP" alt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2" name="Slide Number Placeholder 5">
            <a:extLst>
              <a:ext uri="{FF2B5EF4-FFF2-40B4-BE49-F238E27FC236}">
                <a16:creationId xmlns:a16="http://schemas.microsoft.com/office/drawing/2014/main" xmlns="" id="{2A4BD2F5-26DD-4E6E-A37C-5E64A36866C3}"/>
              </a:ext>
            </a:extLst>
          </p:cNvPr>
          <p:cNvSpPr>
            <a:spLocks noGrp="1"/>
          </p:cNvSpPr>
          <p:nvPr>
            <p:ph type="sldNum" sz="quarter" idx="4"/>
          </p:nvPr>
        </p:nvSpPr>
        <p:spPr>
          <a:xfrm>
            <a:off x="6834080" y="6459233"/>
            <a:ext cx="2057400" cy="365125"/>
          </a:xfrm>
          <a:prstGeom prst="rect">
            <a:avLst/>
          </a:prstGeom>
        </p:spPr>
        <p:txBody>
          <a:bodyPr vert="horz" lIns="91440" tIns="45720" rIns="91440" bIns="45720" rtlCol="0" anchor="ctr"/>
          <a:lstStyle>
            <a:lvl1pPr algn="r">
              <a:defRPr sz="1400">
                <a:solidFill>
                  <a:schemeClr val="bg2">
                    <a:lumMod val="25000"/>
                  </a:schemeClr>
                </a:solidFill>
                <a:latin typeface="Arial" panose="020B0604020202020204" pitchFamily="34" charset="0"/>
                <a:cs typeface="Arial" panose="020B0604020202020204" pitchFamily="34" charset="0"/>
              </a:defRPr>
            </a:lvl1pPr>
          </a:lstStyle>
          <a:p>
            <a:fld id="{F043F8D2-B5D0-4526-8998-72377A40B353}" type="slidenum">
              <a:rPr kumimoji="1" lang="ja-JP" altLang="en-US" smtClean="0"/>
              <a:pPr/>
              <a:t>‹#›</a:t>
            </a:fld>
            <a:endParaRPr kumimoji="1" lang="ja-JP" altLang="en-US" dirty="0"/>
          </a:p>
        </p:txBody>
      </p:sp>
    </p:spTree>
    <p:extLst>
      <p:ext uri="{BB962C8B-B14F-4D97-AF65-F5344CB8AC3E}">
        <p14:creationId xmlns:p14="http://schemas.microsoft.com/office/powerpoint/2010/main" val="3670724885"/>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7" r:id="rId8"/>
    <p:sldLayoutId id="2147483862" r:id="rId9"/>
    <p:sldLayoutId id="2147483863" r:id="rId10"/>
    <p:sldLayoutId id="2147483864" r:id="rId11"/>
    <p:sldLayoutId id="2147483865" r:id="rId12"/>
    <p:sldLayoutId id="2147483866" r:id="rId13"/>
  </p:sldLayoutIdLst>
  <p:hf hdr="0" ftr="0" dt="0"/>
  <p:txStyles>
    <p:titleStyle>
      <a:lvl1pPr algn="l" defTabSz="457200" rtl="0" eaLnBrk="1" latinLnBrk="0" hangingPunct="1">
        <a:spcBef>
          <a:spcPct val="0"/>
        </a:spcBef>
        <a:buNone/>
        <a:defRPr kumimoji="1" sz="2800" b="0" kern="1200" cap="all">
          <a:solidFill>
            <a:schemeClr val="bg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xmlns="" id="{867B3372-F42B-450C-AD3A-D41A5A166A28}"/>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xmlns="" id="{AA526BE6-7457-41C6-BEA3-C724DC147CD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xmlns="" id="{6C033BAC-FECD-4C47-B7CE-B547F55CC71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8E63C4-1715-4901-B388-4A569A662803}" type="datetime1">
              <a:rPr kumimoji="1" lang="ja-JP" altLang="en-US" smtClean="0"/>
              <a:t>2020/2/16</a:t>
            </a:fld>
            <a:endParaRPr kumimoji="1" lang="ja-JP" altLang="en-US"/>
          </a:p>
        </p:txBody>
      </p:sp>
      <p:sp>
        <p:nvSpPr>
          <p:cNvPr id="5" name="フッター プレースホルダー 4">
            <a:extLst>
              <a:ext uri="{FF2B5EF4-FFF2-40B4-BE49-F238E27FC236}">
                <a16:creationId xmlns:a16="http://schemas.microsoft.com/office/drawing/2014/main" xmlns="" id="{35BF3F88-4C87-4AAF-8CAD-52DDDC5462B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xmlns="" id="{E37E78C9-0816-4A2F-8078-D00C34767943}"/>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555F1D-6FE6-42CD-87FF-7BAD3FCB38DB}" type="slidenum">
              <a:rPr kumimoji="1" lang="ja-JP" altLang="en-US" smtClean="0"/>
              <a:t>‹#›</a:t>
            </a:fld>
            <a:endParaRPr kumimoji="1" lang="ja-JP" altLang="en-US"/>
          </a:p>
        </p:txBody>
      </p:sp>
      <p:sp>
        <p:nvSpPr>
          <p:cNvPr id="7" name="Rectangle 8">
            <a:extLst>
              <a:ext uri="{FF2B5EF4-FFF2-40B4-BE49-F238E27FC236}">
                <a16:creationId xmlns:a16="http://schemas.microsoft.com/office/drawing/2014/main" xmlns="" id="{3C822AC4-DB50-41AA-B1EA-BB05F8BBAA4E}"/>
              </a:ext>
            </a:extLst>
          </p:cNvPr>
          <p:cNvSpPr/>
          <p:nvPr userDrawn="1"/>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9">
            <a:extLst>
              <a:ext uri="{FF2B5EF4-FFF2-40B4-BE49-F238E27FC236}">
                <a16:creationId xmlns:a16="http://schemas.microsoft.com/office/drawing/2014/main" xmlns="" id="{A80D2066-D19E-418B-8FB4-5C84DB4B988A}"/>
              </a:ext>
            </a:extLst>
          </p:cNvPr>
          <p:cNvSpPr/>
          <p:nvPr userDrawn="1"/>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10">
            <a:extLst>
              <a:ext uri="{FF2B5EF4-FFF2-40B4-BE49-F238E27FC236}">
                <a16:creationId xmlns:a16="http://schemas.microsoft.com/office/drawing/2014/main" xmlns="" id="{18231CFD-BEEA-4F32-9904-5173A945A4A4}"/>
              </a:ext>
            </a:extLst>
          </p:cNvPr>
          <p:cNvSpPr/>
          <p:nvPr userDrawn="1"/>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9298038"/>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5.xml"/><Relationship Id="rId6" Type="http://schemas.openxmlformats.org/officeDocument/2006/relationships/hyperlink" Target="https://www.maff.go.jp/j/agri_school/a_tanken/ine/02.html"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5.xml"/><Relationship Id="rId6" Type="http://schemas.openxmlformats.org/officeDocument/2006/relationships/hyperlink" Target="https://www.maff.go.jp/j/agri_school/a_tanken/ine/02.html" TargetMode="Externa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hyperlink" Target="http://www.ja-tsuage.or.jp/agriculture/wp-content/uploads/sites/4/2019/11/inasaku2020.pdf" TargetMode="External"/><Relationship Id="rId2" Type="http://schemas.openxmlformats.org/officeDocument/2006/relationships/notesSlide" Target="../notesSlides/notesSlide13.xml"/><Relationship Id="rId1" Type="http://schemas.openxmlformats.org/officeDocument/2006/relationships/slideLayout" Target="../slideLayouts/slideLayout24.xml"/><Relationship Id="rId5" Type="http://schemas.openxmlformats.org/officeDocument/2006/relationships/hyperlink" Target="https://www.maff.go.jp/hokuriku/seisan/supply/zikamaki051.html" TargetMode="External"/><Relationship Id="rId4" Type="http://schemas.openxmlformats.org/officeDocument/2006/relationships/hyperlink" Target="https://www.pref.okayama.jp/uploaded/life/55816_191252_misc.pd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5.xml"/><Relationship Id="rId4" Type="http://schemas.openxmlformats.org/officeDocument/2006/relationships/hyperlink" Target="https://www.maff.go.jp/j/seisan/ryutu/zikamaki/z_genzyo/attach/pdf/index-9.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jataff.jp/project/inasaku/koen/koen_h28_1.pdf" TargetMode="External"/><Relationship Id="rId2" Type="http://schemas.openxmlformats.org/officeDocument/2006/relationships/notesSlide" Target="../notesSlides/notesSlide15.xml"/><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hyperlink" Target="https://jataff.jp/project/inasaku/koen/koen_h28_1.pdf" TargetMode="External"/><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s://www.maff.go.jp/j/agri_school/a_kome/index.html" TargetMode="External"/><Relationship Id="rId2" Type="http://schemas.openxmlformats.org/officeDocument/2006/relationships/notesSlide" Target="../notesSlides/notesSlide9.xml"/><Relationship Id="rId1" Type="http://schemas.openxmlformats.org/officeDocument/2006/relationships/slideLayout" Target="../slideLayouts/slideLayout3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字幕 4">
            <a:extLst>
              <a:ext uri="{FF2B5EF4-FFF2-40B4-BE49-F238E27FC236}">
                <a16:creationId xmlns:a16="http://schemas.microsoft.com/office/drawing/2014/main" xmlns="" id="{658EC9D7-EC84-46A8-A82C-DAF0607D98E1}"/>
              </a:ext>
            </a:extLst>
          </p:cNvPr>
          <p:cNvSpPr>
            <a:spLocks noGrp="1"/>
          </p:cNvSpPr>
          <p:nvPr>
            <p:ph type="subTitle" idx="1"/>
          </p:nvPr>
        </p:nvSpPr>
        <p:spPr>
          <a:xfrm>
            <a:off x="581192" y="2205038"/>
            <a:ext cx="7989752" cy="590321"/>
          </a:xfrm>
        </p:spPr>
        <p:txBody>
          <a:bodyPr>
            <a:noAutofit/>
          </a:bodyPr>
          <a:lstStyle/>
          <a:p>
            <a:r>
              <a:rPr kumimoji="1" lang="ja-JP" altLang="en-US" sz="3600" dirty="0"/>
              <a:t>農業　</a:t>
            </a:r>
            <a:r>
              <a:rPr kumimoji="1" lang="en-US" altLang="ja-JP" sz="3600" dirty="0"/>
              <a:t>×</a:t>
            </a:r>
            <a:r>
              <a:rPr kumimoji="1" lang="ja-JP" altLang="en-US" sz="3600" dirty="0"/>
              <a:t>　ＡＩ　ケーススタディ</a:t>
            </a:r>
          </a:p>
        </p:txBody>
      </p:sp>
      <p:sp>
        <p:nvSpPr>
          <p:cNvPr id="6" name="タイトル 3">
            <a:extLst>
              <a:ext uri="{FF2B5EF4-FFF2-40B4-BE49-F238E27FC236}">
                <a16:creationId xmlns:a16="http://schemas.microsoft.com/office/drawing/2014/main" xmlns="" id="{492F4A10-027D-4F72-A26A-16928F6E418E}"/>
              </a:ext>
            </a:extLst>
          </p:cNvPr>
          <p:cNvSpPr txBox="1">
            <a:spLocks/>
          </p:cNvSpPr>
          <p:nvPr/>
        </p:nvSpPr>
        <p:spPr>
          <a:xfrm>
            <a:off x="581192" y="699911"/>
            <a:ext cx="7851608" cy="1430642"/>
          </a:xfrm>
          <a:prstGeom prst="rect">
            <a:avLst/>
          </a:prstGeom>
          <a:effectLst/>
        </p:spPr>
        <p:txBody>
          <a:bodyPr vert="horz" lIns="91440" tIns="45720" rIns="91440" bIns="45720" rtlCol="0" anchor="b">
            <a:normAutofit/>
          </a:bodyPr>
          <a:lstStyle>
            <a:lvl1pPr algn="l" defTabSz="457200" rtl="0" eaLnBrk="1" latinLnBrk="0" hangingPunct="1">
              <a:spcBef>
                <a:spcPct val="0"/>
              </a:spcBef>
              <a:buNone/>
              <a:defRPr kumimoji="1" sz="3600" b="0" kern="1200" cap="all">
                <a:solidFill>
                  <a:schemeClr val="accent1"/>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2400"/>
              <a:t>専門学校</a:t>
            </a:r>
            <a:r>
              <a:rPr lang="en-US" altLang="ja-JP" sz="2400"/>
              <a:t>IT</a:t>
            </a:r>
            <a:r>
              <a:rPr lang="ja-JP" altLang="en-US" sz="2400"/>
              <a:t>カレッジ沖縄事業</a:t>
            </a:r>
            <a:r>
              <a:rPr lang="en-US" altLang="ja-JP" sz="3200"/>
              <a:t/>
            </a:r>
            <a:br>
              <a:rPr lang="en-US" altLang="ja-JP" sz="3200"/>
            </a:br>
            <a:r>
              <a:rPr lang="en-US" altLang="ja-JP" sz="2400"/>
              <a:t>IT</a:t>
            </a:r>
            <a:r>
              <a:rPr lang="ja-JP" altLang="en-US" sz="2400"/>
              <a:t>エンジニアのための最新</a:t>
            </a:r>
            <a:r>
              <a:rPr lang="en-US" altLang="ja-JP" sz="2400"/>
              <a:t>IT</a:t>
            </a:r>
            <a:r>
              <a:rPr lang="ja-JP" altLang="en-US" sz="2400"/>
              <a:t>研修会</a:t>
            </a:r>
            <a:r>
              <a:rPr lang="en-US" altLang="ja-JP" sz="2400"/>
              <a:t/>
            </a:r>
            <a:br>
              <a:rPr lang="en-US" altLang="ja-JP" sz="2400"/>
            </a:br>
            <a:r>
              <a:rPr lang="ja-JP" altLang="en-US" sz="2400"/>
              <a:t>～ケースで学ぶ最新</a:t>
            </a:r>
            <a:r>
              <a:rPr lang="en-US" altLang="ja-JP" sz="2400"/>
              <a:t>IT</a:t>
            </a:r>
            <a:r>
              <a:rPr lang="ja-JP" altLang="en-US" sz="2400"/>
              <a:t>の戦略的活用～</a:t>
            </a:r>
            <a:endParaRPr lang="ja-JP" altLang="en-US" sz="2400" dirty="0"/>
          </a:p>
        </p:txBody>
      </p:sp>
      <p:sp>
        <p:nvSpPr>
          <p:cNvPr id="4" name="正方形/長方形 3"/>
          <p:cNvSpPr/>
          <p:nvPr/>
        </p:nvSpPr>
        <p:spPr>
          <a:xfrm>
            <a:off x="581192" y="3175686"/>
            <a:ext cx="7994397" cy="90204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事前</a:t>
            </a:r>
            <a:r>
              <a:rPr kumimoji="1" lang="ja-JP" altLang="en-US" sz="3200" dirty="0" smtClean="0"/>
              <a:t>学習用　ｅラーニング教材</a:t>
            </a:r>
            <a:endParaRPr kumimoji="1" lang="ja-JP" altLang="en-US" dirty="0"/>
          </a:p>
        </p:txBody>
      </p:sp>
    </p:spTree>
    <p:extLst>
      <p:ext uri="{BB962C8B-B14F-4D97-AF65-F5344CB8AC3E}">
        <p14:creationId xmlns:p14="http://schemas.microsoft.com/office/powerpoint/2010/main" val="3283511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xmlns="" id="{72246A04-FE09-444B-9872-B9FA548E3FAE}"/>
              </a:ext>
            </a:extLst>
          </p:cNvPr>
          <p:cNvSpPr>
            <a:spLocks noGrp="1"/>
          </p:cNvSpPr>
          <p:nvPr>
            <p:ph type="title"/>
          </p:nvPr>
        </p:nvSpPr>
        <p:spPr/>
        <p:txBody>
          <a:bodyPr/>
          <a:lstStyle/>
          <a:p>
            <a:r>
              <a:rPr lang="ja-JP" altLang="en-US" dirty="0"/>
              <a:t>稲作作業の業務分析②作業工程１～３</a:t>
            </a:r>
          </a:p>
        </p:txBody>
      </p:sp>
      <p:pic>
        <p:nvPicPr>
          <p:cNvPr id="8" name="図 7">
            <a:extLst>
              <a:ext uri="{FF2B5EF4-FFF2-40B4-BE49-F238E27FC236}">
                <a16:creationId xmlns:a16="http://schemas.microsoft.com/office/drawing/2014/main" xmlns="" id="{34810159-C315-4691-B863-7663F7A64168}"/>
              </a:ext>
            </a:extLst>
          </p:cNvPr>
          <p:cNvPicPr>
            <a:picLocks noChangeAspect="1"/>
          </p:cNvPicPr>
          <p:nvPr/>
        </p:nvPicPr>
        <p:blipFill rotWithShape="1">
          <a:blip r:embed="rId3"/>
          <a:srcRect b="9985"/>
          <a:stretch/>
        </p:blipFill>
        <p:spPr>
          <a:xfrm>
            <a:off x="456590" y="924575"/>
            <a:ext cx="8555355" cy="2137480"/>
          </a:xfrm>
          <a:prstGeom prst="rect">
            <a:avLst/>
          </a:prstGeom>
        </p:spPr>
      </p:pic>
      <p:pic>
        <p:nvPicPr>
          <p:cNvPr id="9" name="図 8">
            <a:extLst>
              <a:ext uri="{FF2B5EF4-FFF2-40B4-BE49-F238E27FC236}">
                <a16:creationId xmlns:a16="http://schemas.microsoft.com/office/drawing/2014/main" xmlns="" id="{CADF1338-EEDF-41DD-AE21-A199100FBBB2}"/>
              </a:ext>
            </a:extLst>
          </p:cNvPr>
          <p:cNvPicPr>
            <a:picLocks noChangeAspect="1"/>
          </p:cNvPicPr>
          <p:nvPr/>
        </p:nvPicPr>
        <p:blipFill rotWithShape="1">
          <a:blip r:embed="rId4"/>
          <a:srcRect b="35480"/>
          <a:stretch/>
        </p:blipFill>
        <p:spPr>
          <a:xfrm>
            <a:off x="468312" y="2948959"/>
            <a:ext cx="8538210" cy="2013276"/>
          </a:xfrm>
          <a:prstGeom prst="rect">
            <a:avLst/>
          </a:prstGeom>
        </p:spPr>
      </p:pic>
      <p:pic>
        <p:nvPicPr>
          <p:cNvPr id="14" name="図 13">
            <a:extLst>
              <a:ext uri="{FF2B5EF4-FFF2-40B4-BE49-F238E27FC236}">
                <a16:creationId xmlns:a16="http://schemas.microsoft.com/office/drawing/2014/main" xmlns="" id="{84D6B61F-57F0-4C23-853D-F499E6D7EBA6}"/>
              </a:ext>
            </a:extLst>
          </p:cNvPr>
          <p:cNvPicPr>
            <a:picLocks noChangeAspect="1"/>
          </p:cNvPicPr>
          <p:nvPr/>
        </p:nvPicPr>
        <p:blipFill rotWithShape="1">
          <a:blip r:embed="rId5"/>
          <a:srcRect t="5787" b="7354"/>
          <a:stretch/>
        </p:blipFill>
        <p:spPr>
          <a:xfrm>
            <a:off x="211779" y="4953303"/>
            <a:ext cx="8709660" cy="1868943"/>
          </a:xfrm>
          <a:prstGeom prst="rect">
            <a:avLst/>
          </a:prstGeom>
        </p:spPr>
      </p:pic>
      <p:sp>
        <p:nvSpPr>
          <p:cNvPr id="15" name="テキスト ボックス 14">
            <a:extLst>
              <a:ext uri="{FF2B5EF4-FFF2-40B4-BE49-F238E27FC236}">
                <a16:creationId xmlns:a16="http://schemas.microsoft.com/office/drawing/2014/main" xmlns="" id="{668DB5E5-D0A2-4F65-A7C9-FF6C41CF793D}"/>
              </a:ext>
            </a:extLst>
          </p:cNvPr>
          <p:cNvSpPr txBox="1"/>
          <p:nvPr/>
        </p:nvSpPr>
        <p:spPr>
          <a:xfrm>
            <a:off x="-376806" y="6355765"/>
            <a:ext cx="3891880" cy="369332"/>
          </a:xfrm>
          <a:prstGeom prst="rect">
            <a:avLst/>
          </a:prstGeom>
          <a:noFill/>
        </p:spPr>
        <p:txBody>
          <a:bodyPr wrap="square" rtlCol="0">
            <a:spAutoFit/>
          </a:bodyPr>
          <a:lstStyle/>
          <a:p>
            <a:pPr algn="r"/>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　　農林水産省：</a:t>
            </a:r>
            <a:r>
              <a:rPr kumimoji="1" lang="ja-JP" altLang="en-US" sz="900" b="1" dirty="0">
                <a:solidFill>
                  <a:schemeClr val="tx2"/>
                </a:solidFill>
              </a:rPr>
              <a:t>イネ 「どうやってつくるの？」</a:t>
            </a:r>
            <a:r>
              <a:rPr lang="en-US" altLang="ja-JP" sz="900" dirty="0">
                <a:hlinkClick r:id="rId6"/>
              </a:rPr>
              <a:t>https://www.maff.go.jp/j/agri_school/a_tanken/ine/02.html</a:t>
            </a:r>
            <a:endParaRPr lang="en-US" altLang="ja-JP" sz="900" dirty="0"/>
          </a:p>
        </p:txBody>
      </p:sp>
      <p:sp>
        <p:nvSpPr>
          <p:cNvPr id="4" name="スライド番号プレースホルダー 3">
            <a:extLst>
              <a:ext uri="{FF2B5EF4-FFF2-40B4-BE49-F238E27FC236}">
                <a16:creationId xmlns:a16="http://schemas.microsoft.com/office/drawing/2014/main" xmlns="" id="{D5368D92-B2A1-4473-9874-0AA336606F0E}"/>
              </a:ext>
            </a:extLst>
          </p:cNvPr>
          <p:cNvSpPr>
            <a:spLocks noGrp="1"/>
          </p:cNvSpPr>
          <p:nvPr>
            <p:ph type="sldNum" sz="quarter" idx="12"/>
          </p:nvPr>
        </p:nvSpPr>
        <p:spPr>
          <a:xfrm>
            <a:off x="8192097" y="6469395"/>
            <a:ext cx="770468" cy="365125"/>
          </a:xfrm>
        </p:spPr>
        <p:txBody>
          <a:bodyPr/>
          <a:lstStyle/>
          <a:p>
            <a:fld id="{F043F8D2-B5D0-4526-8998-72377A40B353}" type="slidenum">
              <a:rPr kumimoji="1" lang="ja-JP" altLang="en-US" smtClean="0"/>
              <a:pPr/>
              <a:t>9</a:t>
            </a:fld>
            <a:endParaRPr kumimoji="1" lang="ja-JP" altLang="en-US" dirty="0"/>
          </a:p>
        </p:txBody>
      </p:sp>
    </p:spTree>
    <p:extLst>
      <p:ext uri="{BB962C8B-B14F-4D97-AF65-F5344CB8AC3E}">
        <p14:creationId xmlns:p14="http://schemas.microsoft.com/office/powerpoint/2010/main" val="2282175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xmlns="" id="{72246A04-FE09-444B-9872-B9FA548E3FAE}"/>
              </a:ext>
            </a:extLst>
          </p:cNvPr>
          <p:cNvSpPr>
            <a:spLocks noGrp="1"/>
          </p:cNvSpPr>
          <p:nvPr>
            <p:ph type="title"/>
          </p:nvPr>
        </p:nvSpPr>
        <p:spPr/>
        <p:txBody>
          <a:bodyPr/>
          <a:lstStyle/>
          <a:p>
            <a:r>
              <a:rPr lang="ja-JP" altLang="en-US" dirty="0"/>
              <a:t>稲作作業の業務分析③作業工程４～６</a:t>
            </a:r>
          </a:p>
        </p:txBody>
      </p:sp>
      <p:pic>
        <p:nvPicPr>
          <p:cNvPr id="6" name="図 5">
            <a:extLst>
              <a:ext uri="{FF2B5EF4-FFF2-40B4-BE49-F238E27FC236}">
                <a16:creationId xmlns:a16="http://schemas.microsoft.com/office/drawing/2014/main" xmlns="" id="{3C79653C-8234-4A9E-92BE-15F3A43C4F92}"/>
              </a:ext>
            </a:extLst>
          </p:cNvPr>
          <p:cNvPicPr>
            <a:picLocks noChangeAspect="1"/>
          </p:cNvPicPr>
          <p:nvPr/>
        </p:nvPicPr>
        <p:blipFill rotWithShape="1">
          <a:blip r:embed="rId3"/>
          <a:srcRect l="-4652" t="15491" r="4651" b="15607"/>
          <a:stretch/>
        </p:blipFill>
        <p:spPr>
          <a:xfrm>
            <a:off x="-257908" y="1066923"/>
            <a:ext cx="8649739" cy="1848774"/>
          </a:xfrm>
          <a:prstGeom prst="rect">
            <a:avLst/>
          </a:prstGeom>
        </p:spPr>
      </p:pic>
      <p:pic>
        <p:nvPicPr>
          <p:cNvPr id="7" name="図 6">
            <a:extLst>
              <a:ext uri="{FF2B5EF4-FFF2-40B4-BE49-F238E27FC236}">
                <a16:creationId xmlns:a16="http://schemas.microsoft.com/office/drawing/2014/main" xmlns="" id="{56BB85B2-3024-4ADE-8B02-947E314B726B}"/>
              </a:ext>
            </a:extLst>
          </p:cNvPr>
          <p:cNvPicPr>
            <a:picLocks noChangeAspect="1"/>
          </p:cNvPicPr>
          <p:nvPr/>
        </p:nvPicPr>
        <p:blipFill>
          <a:blip r:embed="rId4"/>
          <a:stretch>
            <a:fillRect/>
          </a:stretch>
        </p:blipFill>
        <p:spPr>
          <a:xfrm>
            <a:off x="36551" y="2821357"/>
            <a:ext cx="8846820" cy="2065973"/>
          </a:xfrm>
          <a:prstGeom prst="rect">
            <a:avLst/>
          </a:prstGeom>
        </p:spPr>
      </p:pic>
      <p:pic>
        <p:nvPicPr>
          <p:cNvPr id="10" name="図 9">
            <a:extLst>
              <a:ext uri="{FF2B5EF4-FFF2-40B4-BE49-F238E27FC236}">
                <a16:creationId xmlns:a16="http://schemas.microsoft.com/office/drawing/2014/main" xmlns="" id="{A9E2DA27-E61D-49DE-B473-495F5B40EA29}"/>
              </a:ext>
            </a:extLst>
          </p:cNvPr>
          <p:cNvPicPr>
            <a:picLocks noChangeAspect="1"/>
          </p:cNvPicPr>
          <p:nvPr/>
        </p:nvPicPr>
        <p:blipFill rotWithShape="1">
          <a:blip r:embed="rId5"/>
          <a:srcRect t="9764" r="3590"/>
          <a:stretch/>
        </p:blipFill>
        <p:spPr>
          <a:xfrm>
            <a:off x="377176" y="4792990"/>
            <a:ext cx="8165570" cy="1848774"/>
          </a:xfrm>
          <a:prstGeom prst="rect">
            <a:avLst/>
          </a:prstGeom>
        </p:spPr>
      </p:pic>
      <p:sp>
        <p:nvSpPr>
          <p:cNvPr id="11" name="テキスト ボックス 10">
            <a:extLst>
              <a:ext uri="{FF2B5EF4-FFF2-40B4-BE49-F238E27FC236}">
                <a16:creationId xmlns:a16="http://schemas.microsoft.com/office/drawing/2014/main" xmlns="" id="{C03B1D5B-4912-4186-ADB8-1D2787F38D09}"/>
              </a:ext>
            </a:extLst>
          </p:cNvPr>
          <p:cNvSpPr txBox="1"/>
          <p:nvPr/>
        </p:nvSpPr>
        <p:spPr>
          <a:xfrm>
            <a:off x="3303639" y="6447099"/>
            <a:ext cx="5680062" cy="369332"/>
          </a:xfrm>
          <a:prstGeom prst="rect">
            <a:avLst/>
          </a:prstGeom>
          <a:noFill/>
        </p:spPr>
        <p:txBody>
          <a:bodyPr wrap="square" rtlCol="0">
            <a:spAutoFit/>
          </a:bodyPr>
          <a:lstStyle/>
          <a:p>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　　農林水産省：</a:t>
            </a:r>
            <a:r>
              <a:rPr kumimoji="1" lang="ja-JP" altLang="en-US" sz="900" b="1" dirty="0">
                <a:solidFill>
                  <a:schemeClr val="tx2"/>
                </a:solidFill>
              </a:rPr>
              <a:t>イネ 「どうやってつくるの？」</a:t>
            </a:r>
            <a:endParaRPr kumimoji="1" lang="en-US" altLang="ja-JP" sz="900" b="1" dirty="0">
              <a:solidFill>
                <a:schemeClr val="tx2"/>
              </a:solidFill>
            </a:endParaRPr>
          </a:p>
          <a:p>
            <a:r>
              <a:rPr lang="en-US" altLang="ja-JP" sz="900" dirty="0">
                <a:hlinkClick r:id="rId6"/>
              </a:rPr>
              <a:t>https://www.maff.go.jp/j/agri_school/a_tanken/ine/02.html</a:t>
            </a:r>
            <a:endParaRPr lang="en-US" altLang="ja-JP" sz="900" dirty="0"/>
          </a:p>
        </p:txBody>
      </p:sp>
      <p:sp>
        <p:nvSpPr>
          <p:cNvPr id="4" name="スライド番号プレースホルダー 3">
            <a:extLst>
              <a:ext uri="{FF2B5EF4-FFF2-40B4-BE49-F238E27FC236}">
                <a16:creationId xmlns:a16="http://schemas.microsoft.com/office/drawing/2014/main" xmlns="" id="{4B818F99-464C-4654-A30F-CFA2566FE585}"/>
              </a:ext>
            </a:extLst>
          </p:cNvPr>
          <p:cNvSpPr>
            <a:spLocks noGrp="1"/>
          </p:cNvSpPr>
          <p:nvPr>
            <p:ph type="sldNum" sz="quarter" idx="12"/>
          </p:nvPr>
        </p:nvSpPr>
        <p:spPr/>
        <p:txBody>
          <a:bodyPr/>
          <a:lstStyle/>
          <a:p>
            <a:fld id="{F043F8D2-B5D0-4526-8998-72377A40B353}" type="slidenum">
              <a:rPr kumimoji="1" lang="ja-JP" altLang="en-US" smtClean="0"/>
              <a:pPr/>
              <a:t>10</a:t>
            </a:fld>
            <a:endParaRPr kumimoji="1" lang="ja-JP" altLang="en-US"/>
          </a:p>
        </p:txBody>
      </p:sp>
    </p:spTree>
    <p:extLst>
      <p:ext uri="{BB962C8B-B14F-4D97-AF65-F5344CB8AC3E}">
        <p14:creationId xmlns:p14="http://schemas.microsoft.com/office/powerpoint/2010/main" val="954127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xmlns="" id="{AB1F86DF-5D2A-4228-B5B7-2B3A7DBEBC64}"/>
              </a:ext>
            </a:extLst>
          </p:cNvPr>
          <p:cNvSpPr>
            <a:spLocks noGrp="1"/>
          </p:cNvSpPr>
          <p:nvPr>
            <p:ph type="title"/>
          </p:nvPr>
        </p:nvSpPr>
        <p:spPr bwMode="white">
          <a:xfrm>
            <a:off x="581192" y="687474"/>
            <a:ext cx="7989752" cy="1083329"/>
          </a:xfrm>
        </p:spPr>
        <p:txBody>
          <a:bodyPr>
            <a:normAutofit/>
          </a:bodyPr>
          <a:lstStyle/>
          <a:p>
            <a:r>
              <a:rPr lang="ja-JP" altLang="en-US" dirty="0"/>
              <a:t>長谷川農産　稲作の課題①</a:t>
            </a:r>
            <a:endParaRPr kumimoji="1" lang="ja-JP" altLang="en-US" dirty="0"/>
          </a:p>
        </p:txBody>
      </p:sp>
      <p:graphicFrame>
        <p:nvGraphicFramePr>
          <p:cNvPr id="8" name="表 12">
            <a:extLst>
              <a:ext uri="{FF2B5EF4-FFF2-40B4-BE49-F238E27FC236}">
                <a16:creationId xmlns:a16="http://schemas.microsoft.com/office/drawing/2014/main" xmlns="" id="{F925F176-7BCC-471F-ACE4-A27168781CD6}"/>
              </a:ext>
            </a:extLst>
          </p:cNvPr>
          <p:cNvGraphicFramePr>
            <a:graphicFrameLocks noGrp="1"/>
          </p:cNvGraphicFramePr>
          <p:nvPr>
            <p:extLst>
              <p:ext uri="{D42A27DB-BD31-4B8C-83A1-F6EECF244321}">
                <p14:modId xmlns:p14="http://schemas.microsoft.com/office/powerpoint/2010/main" val="2954178913"/>
              </p:ext>
            </p:extLst>
          </p:nvPr>
        </p:nvGraphicFramePr>
        <p:xfrm>
          <a:off x="479948" y="2077641"/>
          <a:ext cx="8090996" cy="4480560"/>
        </p:xfrm>
        <a:graphic>
          <a:graphicData uri="http://schemas.openxmlformats.org/drawingml/2006/table">
            <a:tbl>
              <a:tblPr firstRow="1" bandRow="1">
                <a:tableStyleId>{72833802-FEF1-4C79-8D5D-14CF1EAF98D9}</a:tableStyleId>
              </a:tblPr>
              <a:tblGrid>
                <a:gridCol w="1765412">
                  <a:extLst>
                    <a:ext uri="{9D8B030D-6E8A-4147-A177-3AD203B41FA5}">
                      <a16:colId xmlns:a16="http://schemas.microsoft.com/office/drawing/2014/main" xmlns="" val="1146180555"/>
                    </a:ext>
                  </a:extLst>
                </a:gridCol>
                <a:gridCol w="6325584">
                  <a:extLst>
                    <a:ext uri="{9D8B030D-6E8A-4147-A177-3AD203B41FA5}">
                      <a16:colId xmlns:a16="http://schemas.microsoft.com/office/drawing/2014/main" xmlns="" val="2066045996"/>
                    </a:ext>
                  </a:extLst>
                </a:gridCol>
              </a:tblGrid>
              <a:tr h="330621">
                <a:tc>
                  <a:txBody>
                    <a:bodyPr/>
                    <a:lstStyle/>
                    <a:p>
                      <a:pPr algn="ctr"/>
                      <a:r>
                        <a:rPr kumimoji="1" lang="ja-JP" altLang="en-US" dirty="0">
                          <a:solidFill>
                            <a:schemeClr val="bg1"/>
                          </a:solidFill>
                        </a:rPr>
                        <a:t>作業工程</a:t>
                      </a:r>
                    </a:p>
                  </a:txBody>
                  <a:tcPr>
                    <a:lnR w="12700" cap="flat" cmpd="sng" algn="ctr">
                      <a:solidFill>
                        <a:schemeClr val="accent1"/>
                      </a:solidFill>
                      <a:prstDash val="solid"/>
                      <a:round/>
                      <a:headEnd type="none" w="med" len="med"/>
                      <a:tailEnd type="none" w="med" len="med"/>
                    </a:lnR>
                    <a:solidFill>
                      <a:schemeClr val="accent2">
                        <a:lumMod val="50000"/>
                      </a:schemeClr>
                    </a:solidFill>
                  </a:tcPr>
                </a:tc>
                <a:tc>
                  <a:txBody>
                    <a:bodyPr/>
                    <a:lstStyle/>
                    <a:p>
                      <a:pPr algn="ctr"/>
                      <a:r>
                        <a:rPr kumimoji="1" lang="ja-JP" altLang="en-US" dirty="0">
                          <a:solidFill>
                            <a:schemeClr val="bg1"/>
                          </a:solidFill>
                        </a:rPr>
                        <a:t>課題</a:t>
                      </a:r>
                    </a:p>
                  </a:txBody>
                  <a:tcPr>
                    <a:lnL w="12700" cap="flat" cmpd="sng" algn="ctr">
                      <a:solidFill>
                        <a:schemeClr val="accent1"/>
                      </a:solidFill>
                      <a:prstDash val="solid"/>
                      <a:round/>
                      <a:headEnd type="none" w="med" len="med"/>
                      <a:tailEnd type="none" w="med" len="med"/>
                    </a:lnL>
                    <a:solidFill>
                      <a:schemeClr val="accent2">
                        <a:lumMod val="50000"/>
                      </a:schemeClr>
                    </a:solidFill>
                  </a:tcPr>
                </a:tc>
                <a:extLst>
                  <a:ext uri="{0D108BD9-81ED-4DB2-BD59-A6C34878D82A}">
                    <a16:rowId xmlns:a16="http://schemas.microsoft.com/office/drawing/2014/main" xmlns="" val="1752186460"/>
                  </a:ext>
                </a:extLst>
              </a:tr>
              <a:tr h="1088451">
                <a:tc>
                  <a:txBody>
                    <a:bodyPr/>
                    <a:lstStyle/>
                    <a:p>
                      <a:r>
                        <a:rPr kumimoji="1" lang="en-US" altLang="ja-JP" sz="1400" dirty="0">
                          <a:solidFill>
                            <a:schemeClr val="tx2"/>
                          </a:solidFill>
                        </a:rPr>
                        <a:t>1.</a:t>
                      </a:r>
                      <a:r>
                        <a:rPr kumimoji="1" lang="ja-JP" altLang="en-US" sz="1400" dirty="0">
                          <a:solidFill>
                            <a:schemeClr val="tx2"/>
                          </a:solidFill>
                        </a:rPr>
                        <a:t>田おこし・代かき</a:t>
                      </a:r>
                      <a:endParaRPr kumimoji="1" lang="en-US" altLang="ja-JP" sz="1400" dirty="0">
                        <a:solidFill>
                          <a:schemeClr val="tx2"/>
                        </a:solidFill>
                      </a:endParaRPr>
                    </a:p>
                    <a:p>
                      <a:endParaRPr kumimoji="1" lang="en-US" altLang="ja-JP" sz="1400" dirty="0">
                        <a:solidFill>
                          <a:schemeClr val="tx2"/>
                        </a:solidFill>
                      </a:endParaRPr>
                    </a:p>
                  </a:txBody>
                  <a:tcPr>
                    <a:lnR w="12700" cap="flat" cmpd="sng" algn="ctr">
                      <a:solidFill>
                        <a:schemeClr val="accent1"/>
                      </a:solidFill>
                      <a:prstDash val="solid"/>
                      <a:round/>
                      <a:headEnd type="none" w="med" len="med"/>
                      <a:tailEnd type="none" w="med" len="med"/>
                    </a:lnR>
                  </a:tcPr>
                </a:tc>
                <a:tc>
                  <a:txBody>
                    <a:bodyPr/>
                    <a:lstStyle/>
                    <a:p>
                      <a:pPr marL="171450" marR="0" lvl="0" indent="-171450" algn="l" defTabSz="179388"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b="0" dirty="0">
                          <a:solidFill>
                            <a:schemeClr val="tx2"/>
                          </a:solidFill>
                        </a:rPr>
                        <a:t>米の</a:t>
                      </a:r>
                      <a:r>
                        <a:rPr kumimoji="1" lang="ja-JP" altLang="en-US" sz="1400" dirty="0">
                          <a:solidFill>
                            <a:schemeClr val="tx2"/>
                          </a:solidFill>
                        </a:rPr>
                        <a:t>収穫量は地力（肥料養分を蓄える力＋肥料養分を徐々に供給する力）に</a:t>
                      </a:r>
                      <a:r>
                        <a:rPr lang="ja-JP" altLang="en-US" sz="1400" dirty="0">
                          <a:solidFill>
                            <a:schemeClr val="tx2"/>
                          </a:solidFill>
                        </a:rPr>
                        <a:t>依存する割合が６０％前後と大きいため</a:t>
                      </a:r>
                      <a:r>
                        <a:rPr kumimoji="1" lang="ja-JP" altLang="en-US" sz="1400" b="0" dirty="0">
                          <a:solidFill>
                            <a:schemeClr val="tx2"/>
                          </a:solidFill>
                        </a:rPr>
                        <a:t>、</a:t>
                      </a:r>
                      <a:r>
                        <a:rPr kumimoji="1" lang="ja-JP" altLang="en-US" sz="1400" b="1" dirty="0">
                          <a:solidFill>
                            <a:schemeClr val="tx2"/>
                          </a:solidFill>
                        </a:rPr>
                        <a:t>土壌分析</a:t>
                      </a:r>
                      <a:r>
                        <a:rPr kumimoji="1" lang="ja-JP" altLang="en-US" sz="1400" dirty="0">
                          <a:solidFill>
                            <a:schemeClr val="tx2"/>
                          </a:solidFill>
                        </a:rPr>
                        <a:t>を適切に行い、堆肥や有機質資材を適切に利用したい。現状は父親の経験と勘で決めている。世代交代した際に問題となる。</a:t>
                      </a:r>
                      <a:endParaRPr kumimoji="1" lang="en-US" altLang="ja-JP" sz="1400" dirty="0">
                        <a:solidFill>
                          <a:schemeClr val="tx2"/>
                        </a:solidFill>
                      </a:endParaRPr>
                    </a:p>
                    <a:p>
                      <a:pPr marL="171450" marR="0" lvl="0" indent="-171450" algn="l" defTabSz="179388"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solidFill>
                            <a:schemeClr val="tx2"/>
                          </a:solidFill>
                        </a:rPr>
                        <a:t>田んぼを限りなく平らに、凹凸があると雑草が繁茂し、収穫量・品質に影響するため、均平化が重要である。確認手段がないため目視や経験で平らかどうか確認している。</a:t>
                      </a:r>
                      <a:endParaRPr kumimoji="1" lang="en-US" altLang="ja-JP" sz="1400" dirty="0">
                        <a:solidFill>
                          <a:schemeClr val="tx2"/>
                        </a:solidFill>
                      </a:endParaRPr>
                    </a:p>
                    <a:p>
                      <a:pPr marL="171450" marR="0" lvl="0" indent="-171450" algn="l" defTabSz="179388"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solidFill>
                            <a:schemeClr val="tx2"/>
                          </a:solidFill>
                        </a:rPr>
                        <a:t>農業従事者の高齢化で、田おこし・代かきができる熟練した人が減ってきている。</a:t>
                      </a:r>
                      <a:endParaRPr kumimoji="1" lang="en-US" altLang="ja-JP" sz="1400" dirty="0">
                        <a:solidFill>
                          <a:schemeClr val="tx2"/>
                        </a:solidFill>
                      </a:endParaRP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xmlns="" val="2202195592"/>
                  </a:ext>
                </a:extLst>
              </a:tr>
              <a:tr h="413277">
                <a:tc>
                  <a:txBody>
                    <a:bodyPr/>
                    <a:lstStyle/>
                    <a:p>
                      <a:r>
                        <a:rPr kumimoji="1" lang="en-US" altLang="ja-JP" sz="1400" dirty="0">
                          <a:solidFill>
                            <a:schemeClr val="tx2"/>
                          </a:solidFill>
                        </a:rPr>
                        <a:t>2.</a:t>
                      </a:r>
                      <a:r>
                        <a:rPr kumimoji="1" lang="ja-JP" altLang="en-US" sz="1400" dirty="0">
                          <a:solidFill>
                            <a:schemeClr val="tx2"/>
                          </a:solidFill>
                        </a:rPr>
                        <a:t>苗つくり（育苗）</a:t>
                      </a:r>
                      <a:endParaRPr kumimoji="1" lang="en-US" altLang="ja-JP" sz="1400" dirty="0">
                        <a:solidFill>
                          <a:schemeClr val="tx2"/>
                        </a:solidFill>
                      </a:endParaRPr>
                    </a:p>
                  </a:txBody>
                  <a:tcPr>
                    <a:lnR w="12700" cap="flat" cmpd="sng" algn="ctr">
                      <a:solidFill>
                        <a:schemeClr val="accent1"/>
                      </a:solidFill>
                      <a:prstDash val="solid"/>
                      <a:round/>
                      <a:headEnd type="none" w="med" len="med"/>
                      <a:tailEnd type="none" w="med" len="med"/>
                    </a:lnR>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solidFill>
                            <a:schemeClr val="tx2"/>
                          </a:solidFill>
                        </a:rPr>
                        <a:t>育苗は温度管理や水やり・日当たりなどが大切。成長のタイミングによってそれぞれの適正な管理が変わってくる。その日の気候など環境的要因も多く、失敗するリスクも高い。</a:t>
                      </a:r>
                      <a:endParaRPr kumimoji="1" lang="en-US" altLang="ja-JP" sz="1400" dirty="0">
                        <a:solidFill>
                          <a:schemeClr val="tx2"/>
                        </a:solidFill>
                      </a:endParaRP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xmlns="" val="1928413618"/>
                  </a:ext>
                </a:extLst>
              </a:tr>
              <a:tr h="1167377">
                <a:tc>
                  <a:txBody>
                    <a:bodyPr/>
                    <a:lstStyle/>
                    <a:p>
                      <a:r>
                        <a:rPr kumimoji="1" lang="en-US" altLang="ja-JP" sz="1400" dirty="0">
                          <a:solidFill>
                            <a:schemeClr val="tx2"/>
                          </a:solidFill>
                        </a:rPr>
                        <a:t>3.</a:t>
                      </a:r>
                      <a:r>
                        <a:rPr kumimoji="1" lang="ja-JP" altLang="en-US" sz="1400" dirty="0">
                          <a:solidFill>
                            <a:schemeClr val="tx2"/>
                          </a:solidFill>
                        </a:rPr>
                        <a:t>田植え（移植）</a:t>
                      </a:r>
                      <a:endParaRPr kumimoji="1" lang="en-US" altLang="ja-JP" sz="1400" dirty="0">
                        <a:solidFill>
                          <a:schemeClr val="tx2"/>
                        </a:solidFill>
                      </a:endParaRPr>
                    </a:p>
                  </a:txBody>
                  <a:tcPr>
                    <a:lnR w="12700" cap="flat" cmpd="sng" algn="ctr">
                      <a:solidFill>
                        <a:schemeClr val="accent1"/>
                      </a:solidFill>
                      <a:prstDash val="solid"/>
                      <a:round/>
                      <a:headEnd type="none" w="med" len="med"/>
                      <a:tailEnd type="none" w="med" len="med"/>
                    </a:lnR>
                  </a:tcPr>
                </a:tc>
                <a:tc>
                  <a:txBody>
                    <a:bodyPr/>
                    <a:lstStyle/>
                    <a:p>
                      <a:pPr marL="171450" indent="-171450">
                        <a:buFont typeface="Wingdings" panose="05000000000000000000" pitchFamily="2" charset="2"/>
                        <a:buChar char="l"/>
                      </a:pPr>
                      <a:r>
                        <a:rPr lang="ja-JP" altLang="en-US" sz="1400" dirty="0">
                          <a:solidFill>
                            <a:schemeClr val="tx2"/>
                          </a:solidFill>
                        </a:rPr>
                        <a:t>直播栽培の散播</a:t>
                      </a:r>
                      <a:r>
                        <a:rPr kumimoji="1" lang="ja-JP" altLang="en-US" sz="1400" dirty="0">
                          <a:solidFill>
                            <a:schemeClr val="tx2"/>
                          </a:solidFill>
                        </a:rPr>
                        <a:t>（水田に育てた苗を植える従来のやり方ではなく、 直接種をまく栽培方法</a:t>
                      </a:r>
                      <a:r>
                        <a:rPr lang="ja-JP" altLang="en-US" sz="1400" dirty="0">
                          <a:solidFill>
                            <a:schemeClr val="tx2"/>
                          </a:solidFill>
                        </a:rPr>
                        <a:t>）</a:t>
                      </a:r>
                      <a:r>
                        <a:rPr kumimoji="1" lang="ja-JP" altLang="en-US" sz="1400" dirty="0">
                          <a:solidFill>
                            <a:schemeClr val="tx2"/>
                          </a:solidFill>
                        </a:rPr>
                        <a:t>の利用を検討したい。直播栽培のメリットは苗つくり・田植えの工程が省け、作業効率が高まるが、反面、米の品質や収穫量に問題が発生しやすい。（種の植え付け深度のばらつきによる生育が不揃いになりやすかったり、種子が表面に露出しやすいため、浮き苗や倒伏が生じやすい）</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xmlns="" val="3588969930"/>
                  </a:ext>
                </a:extLst>
              </a:tr>
            </a:tbl>
          </a:graphicData>
        </a:graphic>
      </p:graphicFrame>
      <p:sp>
        <p:nvSpPr>
          <p:cNvPr id="4" name="スライド番号プレースホルダー 3">
            <a:extLst>
              <a:ext uri="{FF2B5EF4-FFF2-40B4-BE49-F238E27FC236}">
                <a16:creationId xmlns:a16="http://schemas.microsoft.com/office/drawing/2014/main" xmlns="" id="{BD70D10C-8B00-4317-9F63-FFC4630FC660}"/>
              </a:ext>
            </a:extLst>
          </p:cNvPr>
          <p:cNvSpPr>
            <a:spLocks noGrp="1"/>
          </p:cNvSpPr>
          <p:nvPr>
            <p:ph type="sldNum" sz="quarter" idx="12"/>
          </p:nvPr>
        </p:nvSpPr>
        <p:spPr/>
        <p:txBody>
          <a:bodyPr/>
          <a:lstStyle/>
          <a:p>
            <a:fld id="{F043F8D2-B5D0-4526-8998-72377A40B353}" type="slidenum">
              <a:rPr kumimoji="1" lang="ja-JP" altLang="en-US" sz="1400" smtClean="0"/>
              <a:pPr/>
              <a:t>11</a:t>
            </a:fld>
            <a:endParaRPr kumimoji="1" lang="ja-JP" altLang="en-US" sz="1400" dirty="0"/>
          </a:p>
        </p:txBody>
      </p:sp>
    </p:spTree>
    <p:extLst>
      <p:ext uri="{BB962C8B-B14F-4D97-AF65-F5344CB8AC3E}">
        <p14:creationId xmlns:p14="http://schemas.microsoft.com/office/powerpoint/2010/main" val="1761008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xmlns="" id="{AB1F86DF-5D2A-4228-B5B7-2B3A7DBEBC64}"/>
              </a:ext>
            </a:extLst>
          </p:cNvPr>
          <p:cNvSpPr>
            <a:spLocks noGrp="1"/>
          </p:cNvSpPr>
          <p:nvPr>
            <p:ph type="title"/>
          </p:nvPr>
        </p:nvSpPr>
        <p:spPr bwMode="white">
          <a:xfrm>
            <a:off x="581192" y="687474"/>
            <a:ext cx="7989752" cy="1083329"/>
          </a:xfrm>
        </p:spPr>
        <p:txBody>
          <a:bodyPr>
            <a:normAutofit/>
          </a:bodyPr>
          <a:lstStyle/>
          <a:p>
            <a:r>
              <a:rPr lang="ja-JP" altLang="en-US" dirty="0"/>
              <a:t>長谷川農産　稲作の課題②</a:t>
            </a:r>
            <a:endParaRPr kumimoji="1" lang="ja-JP" altLang="en-US" dirty="0"/>
          </a:p>
        </p:txBody>
      </p:sp>
      <p:graphicFrame>
        <p:nvGraphicFramePr>
          <p:cNvPr id="8" name="表 12">
            <a:extLst>
              <a:ext uri="{FF2B5EF4-FFF2-40B4-BE49-F238E27FC236}">
                <a16:creationId xmlns:a16="http://schemas.microsoft.com/office/drawing/2014/main" xmlns="" id="{F925F176-7BCC-471F-ACE4-A27168781CD6}"/>
              </a:ext>
            </a:extLst>
          </p:cNvPr>
          <p:cNvGraphicFramePr>
            <a:graphicFrameLocks noGrp="1"/>
          </p:cNvGraphicFramePr>
          <p:nvPr>
            <p:extLst>
              <p:ext uri="{D42A27DB-BD31-4B8C-83A1-F6EECF244321}">
                <p14:modId xmlns:p14="http://schemas.microsoft.com/office/powerpoint/2010/main" val="3107609539"/>
              </p:ext>
            </p:extLst>
          </p:nvPr>
        </p:nvGraphicFramePr>
        <p:xfrm>
          <a:off x="479948" y="2087473"/>
          <a:ext cx="8090996" cy="3627120"/>
        </p:xfrm>
        <a:graphic>
          <a:graphicData uri="http://schemas.openxmlformats.org/drawingml/2006/table">
            <a:tbl>
              <a:tblPr firstRow="1" bandRow="1">
                <a:tableStyleId>{72833802-FEF1-4C79-8D5D-14CF1EAF98D9}</a:tableStyleId>
              </a:tblPr>
              <a:tblGrid>
                <a:gridCol w="1791304">
                  <a:extLst>
                    <a:ext uri="{9D8B030D-6E8A-4147-A177-3AD203B41FA5}">
                      <a16:colId xmlns:a16="http://schemas.microsoft.com/office/drawing/2014/main" xmlns="" val="1146180555"/>
                    </a:ext>
                  </a:extLst>
                </a:gridCol>
                <a:gridCol w="6299692">
                  <a:extLst>
                    <a:ext uri="{9D8B030D-6E8A-4147-A177-3AD203B41FA5}">
                      <a16:colId xmlns:a16="http://schemas.microsoft.com/office/drawing/2014/main" xmlns="" val="2066045996"/>
                    </a:ext>
                  </a:extLst>
                </a:gridCol>
              </a:tblGrid>
              <a:tr h="333048">
                <a:tc>
                  <a:txBody>
                    <a:bodyPr/>
                    <a:lstStyle/>
                    <a:p>
                      <a:pPr algn="ctr"/>
                      <a:endParaRPr kumimoji="1" lang="ja-JP" altLang="en-US" dirty="0">
                        <a:solidFill>
                          <a:schemeClr val="tx2"/>
                        </a:solidFill>
                      </a:endParaRPr>
                    </a:p>
                  </a:txBody>
                  <a:tcPr>
                    <a:lnR w="12700" cap="flat" cmpd="sng" algn="ctr">
                      <a:solidFill>
                        <a:schemeClr val="accent1"/>
                      </a:solidFill>
                      <a:prstDash val="solid"/>
                      <a:round/>
                      <a:headEnd type="none" w="med" len="med"/>
                      <a:tailEnd type="none" w="med" len="med"/>
                    </a:lnR>
                    <a:solidFill>
                      <a:schemeClr val="accent2">
                        <a:lumMod val="50000"/>
                      </a:schemeClr>
                    </a:solidFill>
                  </a:tcPr>
                </a:tc>
                <a:tc>
                  <a:txBody>
                    <a:bodyPr/>
                    <a:lstStyle/>
                    <a:p>
                      <a:pPr algn="ctr"/>
                      <a:r>
                        <a:rPr kumimoji="1" lang="ja-JP" altLang="en-US" dirty="0"/>
                        <a:t>課題</a:t>
                      </a:r>
                      <a:endParaRPr kumimoji="1" lang="ja-JP" altLang="en-US" dirty="0">
                        <a:solidFill>
                          <a:schemeClr val="bg1"/>
                        </a:solidFill>
                      </a:endParaRPr>
                    </a:p>
                  </a:txBody>
                  <a:tcPr>
                    <a:lnL w="12700" cap="flat" cmpd="sng" algn="ctr">
                      <a:solidFill>
                        <a:schemeClr val="accent1"/>
                      </a:solidFill>
                      <a:prstDash val="solid"/>
                      <a:round/>
                      <a:headEnd type="none" w="med" len="med"/>
                      <a:tailEnd type="none" w="med" len="med"/>
                    </a:lnL>
                    <a:solidFill>
                      <a:schemeClr val="accent2">
                        <a:lumMod val="50000"/>
                      </a:schemeClr>
                    </a:solidFill>
                  </a:tcPr>
                </a:tc>
                <a:extLst>
                  <a:ext uri="{0D108BD9-81ED-4DB2-BD59-A6C34878D82A}">
                    <a16:rowId xmlns:a16="http://schemas.microsoft.com/office/drawing/2014/main" xmlns="" val="1752186460"/>
                  </a:ext>
                </a:extLst>
              </a:tr>
              <a:tr h="1248930">
                <a:tc>
                  <a:txBody>
                    <a:bodyPr/>
                    <a:lstStyle/>
                    <a:p>
                      <a:r>
                        <a:rPr kumimoji="1" lang="en-US" altLang="ja-JP" sz="1400" dirty="0">
                          <a:solidFill>
                            <a:schemeClr val="tx2"/>
                          </a:solidFill>
                        </a:rPr>
                        <a:t>4.</a:t>
                      </a:r>
                      <a:r>
                        <a:rPr kumimoji="1" lang="ja-JP" altLang="en-US" sz="1400" dirty="0">
                          <a:solidFill>
                            <a:schemeClr val="tx2"/>
                          </a:solidFill>
                        </a:rPr>
                        <a:t>草取り・水の管理・肥料・防除</a:t>
                      </a:r>
                      <a:endParaRPr kumimoji="1" lang="en-US" altLang="ja-JP" sz="1400" dirty="0">
                        <a:solidFill>
                          <a:schemeClr val="tx2"/>
                        </a:solidFill>
                      </a:endParaRPr>
                    </a:p>
                    <a:p>
                      <a:endParaRPr kumimoji="1" lang="en-US" altLang="ja-JP" sz="1400" dirty="0">
                        <a:solidFill>
                          <a:schemeClr val="tx2"/>
                        </a:solidFill>
                      </a:endParaRPr>
                    </a:p>
                  </a:txBody>
                  <a:tcPr>
                    <a:lnR w="12700" cap="flat" cmpd="sng" algn="ctr">
                      <a:solidFill>
                        <a:schemeClr val="accent1"/>
                      </a:solidFill>
                      <a:prstDash val="solid"/>
                      <a:round/>
                      <a:headEnd type="none" w="med" len="med"/>
                      <a:tailEnd type="none" w="med" len="med"/>
                    </a:lnR>
                  </a:tcPr>
                </a:tc>
                <a:tc>
                  <a:txBody>
                    <a:bodyPr/>
                    <a:lstStyle/>
                    <a:p>
                      <a:pPr marL="171450" marR="0" lvl="0" indent="-171450" algn="l" defTabSz="179388"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solidFill>
                            <a:schemeClr val="tx2"/>
                          </a:solidFill>
                        </a:rPr>
                        <a:t>管理している田んぼは事務所から</a:t>
                      </a:r>
                      <a:r>
                        <a:rPr kumimoji="1" lang="en-US" altLang="ja-JP" sz="1400" dirty="0">
                          <a:solidFill>
                            <a:schemeClr val="tx2"/>
                          </a:solidFill>
                        </a:rPr>
                        <a:t>10</a:t>
                      </a:r>
                      <a:r>
                        <a:rPr kumimoji="1" lang="ja-JP" altLang="en-US" sz="1400" dirty="0">
                          <a:solidFill>
                            <a:schemeClr val="tx2"/>
                          </a:solidFill>
                        </a:rPr>
                        <a:t>キロ以上離れているものが３割以上あり、</a:t>
                      </a:r>
                      <a:r>
                        <a:rPr kumimoji="1" lang="en-US" altLang="ja-JP" sz="1400" dirty="0">
                          <a:solidFill>
                            <a:schemeClr val="tx2"/>
                          </a:solidFill>
                        </a:rPr>
                        <a:t>30</a:t>
                      </a:r>
                      <a:r>
                        <a:rPr kumimoji="1" lang="ja-JP" altLang="en-US" sz="1400" dirty="0">
                          <a:solidFill>
                            <a:schemeClr val="tx2"/>
                          </a:solidFill>
                        </a:rPr>
                        <a:t>キロ先にもある。用紙に書き込んで作業記録を実施しているが、間違いが散見されて困っている。</a:t>
                      </a:r>
                      <a:endParaRPr kumimoji="1" lang="en-US" altLang="ja-JP" sz="1400" dirty="0">
                        <a:solidFill>
                          <a:schemeClr val="tx2"/>
                        </a:solidFill>
                      </a:endParaRPr>
                    </a:p>
                    <a:p>
                      <a:pPr marL="171450" marR="0" lvl="0" indent="-171450" algn="l" defTabSz="179388"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solidFill>
                            <a:schemeClr val="tx2"/>
                          </a:solidFill>
                        </a:rPr>
                        <a:t>水田の排水性を把握し、その水田の管理方針を決めるが、現状は父親の経験と勘で決めている。世代交代した際に問題となる。</a:t>
                      </a:r>
                      <a:endParaRPr kumimoji="1" lang="en-US" altLang="ja-JP" sz="1400" dirty="0">
                        <a:solidFill>
                          <a:schemeClr val="tx2"/>
                        </a:solidFill>
                      </a:endParaRPr>
                    </a:p>
                    <a:p>
                      <a:pPr marL="171450" marR="0" lvl="0" indent="-171450" algn="l" defTabSz="179388"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solidFill>
                            <a:schemeClr val="tx2"/>
                          </a:solidFill>
                        </a:rPr>
                        <a:t>特別栽培米（無農薬や薬品の使用を制限）増やすことで、価格が上昇している化学肥料や農薬の使用量を減らしていきたい。ただ農薬を減らすと病害虫の被害にあい、収穫量が減ってしまう。</a:t>
                      </a:r>
                      <a:endParaRPr kumimoji="1" lang="en-US" altLang="ja-JP" sz="1400" dirty="0">
                        <a:solidFill>
                          <a:schemeClr val="tx2"/>
                        </a:solidFill>
                      </a:endParaRPr>
                    </a:p>
                    <a:p>
                      <a:pPr marL="171450" marR="0" lvl="0" indent="-171450" algn="l" defTabSz="179388"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solidFill>
                            <a:schemeClr val="tx2"/>
                          </a:solidFill>
                        </a:rPr>
                        <a:t>農薬の散布は、産業用無人ヘリコプターを使用して、操縦する人と指示する人と二人でトランシーバで確認しながらやっており、時間と手間がかかっている。</a:t>
                      </a:r>
                      <a:endParaRPr kumimoji="1" lang="en-US" altLang="ja-JP" sz="1400" dirty="0">
                        <a:solidFill>
                          <a:schemeClr val="tx2"/>
                        </a:solidFill>
                      </a:endParaRP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xmlns="" val="2202195592"/>
                  </a:ext>
                </a:extLst>
              </a:tr>
              <a:tr h="249786">
                <a:tc>
                  <a:txBody>
                    <a:bodyPr/>
                    <a:lstStyle/>
                    <a:p>
                      <a:r>
                        <a:rPr kumimoji="1" lang="en-US" altLang="ja-JP" sz="1400" dirty="0">
                          <a:solidFill>
                            <a:schemeClr val="tx2"/>
                          </a:solidFill>
                        </a:rPr>
                        <a:t>5.</a:t>
                      </a:r>
                      <a:r>
                        <a:rPr kumimoji="1" lang="ja-JP" altLang="en-US" sz="1400" dirty="0">
                          <a:solidFill>
                            <a:schemeClr val="tx2"/>
                          </a:solidFill>
                        </a:rPr>
                        <a:t>稲刈り・脱穀</a:t>
                      </a:r>
                      <a:endParaRPr kumimoji="1" lang="en-US" altLang="ja-JP" sz="1400" dirty="0">
                        <a:solidFill>
                          <a:schemeClr val="tx2"/>
                        </a:solidFill>
                      </a:endParaRPr>
                    </a:p>
                  </a:txBody>
                  <a:tcPr>
                    <a:lnR w="12700" cap="flat" cmpd="sng" algn="ctr">
                      <a:solidFill>
                        <a:schemeClr val="accent1"/>
                      </a:solidFill>
                      <a:prstDash val="solid"/>
                      <a:round/>
                      <a:headEnd type="none" w="med" len="med"/>
                      <a:tailEnd type="none" w="med" len="med"/>
                    </a:lnR>
                  </a:tcPr>
                </a:tc>
                <a:tc>
                  <a:txBody>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400" dirty="0">
                          <a:solidFill>
                            <a:schemeClr val="tx2"/>
                          </a:solidFill>
                        </a:rPr>
                        <a:t>収穫適期の判定を早めに判断し、効率的に収穫作業を行いたい</a:t>
                      </a:r>
                      <a:endParaRPr kumimoji="1" lang="en-US" altLang="ja-JP" sz="1400" dirty="0">
                        <a:solidFill>
                          <a:schemeClr val="tx2"/>
                        </a:solidFill>
                      </a:endParaRP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xmlns="" val="1928413618"/>
                  </a:ext>
                </a:extLst>
              </a:tr>
              <a:tr h="398763">
                <a:tc>
                  <a:txBody>
                    <a:bodyPr/>
                    <a:lstStyle/>
                    <a:p>
                      <a:r>
                        <a:rPr kumimoji="1" lang="en-US" altLang="ja-JP" sz="1400" dirty="0">
                          <a:solidFill>
                            <a:schemeClr val="tx2"/>
                          </a:solidFill>
                        </a:rPr>
                        <a:t>6.</a:t>
                      </a:r>
                      <a:r>
                        <a:rPr kumimoji="1" lang="ja-JP" altLang="en-US" sz="1400" dirty="0">
                          <a:solidFill>
                            <a:schemeClr val="tx2"/>
                          </a:solidFill>
                        </a:rPr>
                        <a:t>乾燥・もみすり</a:t>
                      </a:r>
                      <a:endParaRPr kumimoji="1" lang="en-US" altLang="ja-JP" sz="1400" dirty="0">
                        <a:solidFill>
                          <a:schemeClr val="tx2"/>
                        </a:solidFill>
                      </a:endParaRPr>
                    </a:p>
                  </a:txBody>
                  <a:tcPr>
                    <a:lnR w="12700" cap="flat" cmpd="sng" algn="ctr">
                      <a:solidFill>
                        <a:schemeClr val="accent1"/>
                      </a:solidFill>
                      <a:prstDash val="solid"/>
                      <a:round/>
                      <a:headEnd type="none" w="med" len="med"/>
                      <a:tailEnd type="none" w="med" len="med"/>
                    </a:lnR>
                  </a:tcPr>
                </a:tc>
                <a:tc>
                  <a:txBody>
                    <a:bodyPr/>
                    <a:lstStyle/>
                    <a:p>
                      <a:pPr marL="171450" indent="-171450">
                        <a:buFont typeface="Wingdings" panose="05000000000000000000" pitchFamily="2" charset="2"/>
                        <a:buChar char="l"/>
                      </a:pPr>
                      <a:r>
                        <a:rPr kumimoji="1" lang="ja-JP" altLang="en-US" sz="1400" dirty="0">
                          <a:solidFill>
                            <a:schemeClr val="tx2"/>
                          </a:solidFill>
                        </a:rPr>
                        <a:t>乾燥の管理は、天候などで乾燥の調整を失敗してしまうので、せっかく収穫した米が同割れ米になることを防ぎたい</a:t>
                      </a:r>
                    </a:p>
                  </a:txBody>
                  <a:tcPr>
                    <a:lnL w="12700" cap="flat" cmpd="sng" algn="ctr">
                      <a:solidFill>
                        <a:schemeClr val="accent1"/>
                      </a:solidFill>
                      <a:prstDash val="solid"/>
                      <a:round/>
                      <a:headEnd type="none" w="med" len="med"/>
                      <a:tailEnd type="none" w="med" len="med"/>
                    </a:lnL>
                  </a:tcPr>
                </a:tc>
                <a:extLst>
                  <a:ext uri="{0D108BD9-81ED-4DB2-BD59-A6C34878D82A}">
                    <a16:rowId xmlns:a16="http://schemas.microsoft.com/office/drawing/2014/main" xmlns="" val="3588969930"/>
                  </a:ext>
                </a:extLst>
              </a:tr>
            </a:tbl>
          </a:graphicData>
        </a:graphic>
      </p:graphicFrame>
      <p:sp>
        <p:nvSpPr>
          <p:cNvPr id="4" name="テキスト ボックス 3">
            <a:extLst>
              <a:ext uri="{FF2B5EF4-FFF2-40B4-BE49-F238E27FC236}">
                <a16:creationId xmlns:a16="http://schemas.microsoft.com/office/drawing/2014/main" xmlns="" id="{A9A29ADB-B9D6-4078-9657-E5A778A8F7B7}"/>
              </a:ext>
            </a:extLst>
          </p:cNvPr>
          <p:cNvSpPr txBox="1"/>
          <p:nvPr/>
        </p:nvSpPr>
        <p:spPr>
          <a:xfrm>
            <a:off x="479948" y="5848979"/>
            <a:ext cx="8090995" cy="923330"/>
          </a:xfrm>
          <a:prstGeom prst="rect">
            <a:avLst/>
          </a:prstGeom>
          <a:noFill/>
        </p:spPr>
        <p:txBody>
          <a:bodyPr wrap="square" rtlCol="0">
            <a:spAutoFit/>
          </a:bodyPr>
          <a:lstStyle/>
          <a:p>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津安芸農業協同組合：令和２年度稲作こよみ</a:t>
            </a:r>
            <a:endParaRPr lang="en-US" altLang="ja-JP" sz="900" dirty="0">
              <a:solidFill>
                <a:schemeClr val="tx2"/>
              </a:solidFill>
            </a:endParaRPr>
          </a:p>
          <a:p>
            <a:r>
              <a:rPr lang="en-US" altLang="ja-JP" sz="900" dirty="0">
                <a:hlinkClick r:id="rId3"/>
              </a:rPr>
              <a:t>http://www.ja-tsuage.or.jp/agriculture/wp-content/uploads/sites/4/2019/11/inasaku2020.pdf</a:t>
            </a:r>
            <a:endParaRPr lang="en-US" altLang="ja-JP" sz="900" dirty="0">
              <a:solidFill>
                <a:schemeClr val="tx2"/>
              </a:solidFill>
            </a:endParaRPr>
          </a:p>
          <a:p>
            <a:r>
              <a:rPr lang="ja-JP" altLang="en-US" sz="900" dirty="0">
                <a:solidFill>
                  <a:schemeClr val="tx2"/>
                </a:solidFill>
              </a:rPr>
              <a:t>岡山県：うまい米は土づくりから</a:t>
            </a:r>
            <a:endParaRPr lang="en-US" altLang="ja-JP" sz="900" dirty="0">
              <a:solidFill>
                <a:schemeClr val="tx2"/>
              </a:solidFill>
            </a:endParaRPr>
          </a:p>
          <a:p>
            <a:r>
              <a:rPr lang="en-US" altLang="ja-JP" sz="900" dirty="0">
                <a:hlinkClick r:id="rId4"/>
              </a:rPr>
              <a:t>https://www.pref.okayama.jp/uploaded/life/55816_191252_misc.pdf</a:t>
            </a:r>
            <a:r>
              <a:rPr lang="ja-JP" altLang="en-US" sz="900" dirty="0">
                <a:solidFill>
                  <a:schemeClr val="tx2"/>
                </a:solidFill>
              </a:rPr>
              <a:t>　　</a:t>
            </a:r>
            <a:endParaRPr lang="en-US" altLang="ja-JP" sz="900" dirty="0">
              <a:solidFill>
                <a:schemeClr val="tx2"/>
              </a:solidFill>
            </a:endParaRPr>
          </a:p>
          <a:p>
            <a:r>
              <a:rPr lang="ja-JP" altLang="en-US" sz="900" dirty="0">
                <a:solidFill>
                  <a:schemeClr val="tx2"/>
                </a:solidFill>
              </a:rPr>
              <a:t>北陸農政局：</a:t>
            </a:r>
            <a:r>
              <a:rPr kumimoji="1" lang="ja-JP" altLang="en-US" sz="900" dirty="0">
                <a:solidFill>
                  <a:schemeClr val="tx2"/>
                </a:solidFill>
              </a:rPr>
              <a:t>水稲直播栽培の分類と特徴</a:t>
            </a:r>
            <a:endParaRPr kumimoji="1" lang="en-US" altLang="ja-JP" sz="900" dirty="0">
              <a:solidFill>
                <a:schemeClr val="tx2"/>
              </a:solidFill>
            </a:endParaRPr>
          </a:p>
          <a:p>
            <a:r>
              <a:rPr lang="en-US" altLang="ja-JP" sz="900" dirty="0">
                <a:hlinkClick r:id="rId5"/>
              </a:rPr>
              <a:t>https://www.maff.go.jp/hokuriku/seisan/supply/zikamaki051.html</a:t>
            </a:r>
            <a:endParaRPr kumimoji="1" lang="en-US" altLang="ja-JP" sz="900" dirty="0">
              <a:solidFill>
                <a:srgbClr val="FF0000"/>
              </a:solidFill>
            </a:endParaRPr>
          </a:p>
        </p:txBody>
      </p:sp>
      <p:sp>
        <p:nvSpPr>
          <p:cNvPr id="5" name="スライド番号プレースホルダー 4">
            <a:extLst>
              <a:ext uri="{FF2B5EF4-FFF2-40B4-BE49-F238E27FC236}">
                <a16:creationId xmlns:a16="http://schemas.microsoft.com/office/drawing/2014/main" xmlns="" id="{25CDAA4C-1A2F-4C82-85AE-D4C1CFD18796}"/>
              </a:ext>
            </a:extLst>
          </p:cNvPr>
          <p:cNvSpPr>
            <a:spLocks noGrp="1"/>
          </p:cNvSpPr>
          <p:nvPr>
            <p:ph type="sldNum" sz="quarter" idx="12"/>
          </p:nvPr>
        </p:nvSpPr>
        <p:spPr/>
        <p:txBody>
          <a:bodyPr/>
          <a:lstStyle/>
          <a:p>
            <a:fld id="{F043F8D2-B5D0-4526-8998-72377A40B353}" type="slidenum">
              <a:rPr kumimoji="1" lang="ja-JP" altLang="en-US" sz="1400" smtClean="0"/>
              <a:pPr/>
              <a:t>12</a:t>
            </a:fld>
            <a:endParaRPr kumimoji="1" lang="ja-JP" altLang="en-US" sz="1400"/>
          </a:p>
        </p:txBody>
      </p:sp>
    </p:spTree>
    <p:extLst>
      <p:ext uri="{BB962C8B-B14F-4D97-AF65-F5344CB8AC3E}">
        <p14:creationId xmlns:p14="http://schemas.microsoft.com/office/powerpoint/2010/main" val="562834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xmlns="" id="{72246A04-FE09-444B-9872-B9FA548E3FAE}"/>
              </a:ext>
            </a:extLst>
          </p:cNvPr>
          <p:cNvSpPr>
            <a:spLocks noGrp="1"/>
          </p:cNvSpPr>
          <p:nvPr>
            <p:ph type="title"/>
          </p:nvPr>
        </p:nvSpPr>
        <p:spPr/>
        <p:txBody>
          <a:bodyPr/>
          <a:lstStyle/>
          <a:p>
            <a:r>
              <a:rPr lang="ja-JP" altLang="en-US" dirty="0"/>
              <a:t>現在の米の生産技術体系</a:t>
            </a:r>
          </a:p>
        </p:txBody>
      </p:sp>
      <p:pic>
        <p:nvPicPr>
          <p:cNvPr id="3" name="図 2">
            <a:extLst>
              <a:ext uri="{FF2B5EF4-FFF2-40B4-BE49-F238E27FC236}">
                <a16:creationId xmlns:a16="http://schemas.microsoft.com/office/drawing/2014/main" xmlns="" id="{6BC708AB-1625-498A-A537-27FB3412441F}"/>
              </a:ext>
            </a:extLst>
          </p:cNvPr>
          <p:cNvPicPr>
            <a:picLocks noChangeAspect="1"/>
          </p:cNvPicPr>
          <p:nvPr/>
        </p:nvPicPr>
        <p:blipFill>
          <a:blip r:embed="rId3"/>
          <a:stretch>
            <a:fillRect/>
          </a:stretch>
        </p:blipFill>
        <p:spPr>
          <a:xfrm>
            <a:off x="468313" y="1117200"/>
            <a:ext cx="7786194" cy="4858827"/>
          </a:xfrm>
          <a:prstGeom prst="rect">
            <a:avLst/>
          </a:prstGeom>
        </p:spPr>
      </p:pic>
      <p:sp>
        <p:nvSpPr>
          <p:cNvPr id="15" name="テキスト ボックス 14">
            <a:extLst>
              <a:ext uri="{FF2B5EF4-FFF2-40B4-BE49-F238E27FC236}">
                <a16:creationId xmlns:a16="http://schemas.microsoft.com/office/drawing/2014/main" xmlns="" id="{D9D788B1-341B-415B-A7C8-01ABDE723DCC}"/>
              </a:ext>
            </a:extLst>
          </p:cNvPr>
          <p:cNvSpPr txBox="1"/>
          <p:nvPr/>
        </p:nvSpPr>
        <p:spPr>
          <a:xfrm>
            <a:off x="581192" y="6104189"/>
            <a:ext cx="8346494" cy="369332"/>
          </a:xfrm>
          <a:prstGeom prst="rect">
            <a:avLst/>
          </a:prstGeom>
          <a:noFill/>
        </p:spPr>
        <p:txBody>
          <a:bodyPr wrap="square" rtlCol="0">
            <a:spAutoFit/>
          </a:bodyPr>
          <a:lstStyle/>
          <a:p>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　　農林水産省生産局：米の直播技術等の現状（平成</a:t>
            </a:r>
            <a:r>
              <a:rPr lang="en-US" altLang="ja-JP" sz="900" dirty="0">
                <a:solidFill>
                  <a:schemeClr val="tx2"/>
                </a:solidFill>
              </a:rPr>
              <a:t>20</a:t>
            </a:r>
            <a:r>
              <a:rPr lang="ja-JP" altLang="en-US" sz="900" dirty="0">
                <a:solidFill>
                  <a:schemeClr val="tx2"/>
                </a:solidFill>
              </a:rPr>
              <a:t>年）</a:t>
            </a:r>
            <a:endParaRPr lang="en-US" altLang="ja-JP" sz="900" dirty="0">
              <a:solidFill>
                <a:schemeClr val="tx2"/>
              </a:solidFill>
            </a:endParaRPr>
          </a:p>
          <a:p>
            <a:r>
              <a:rPr lang="en-US" altLang="ja-JP" sz="900" dirty="0">
                <a:hlinkClick r:id="rId4"/>
              </a:rPr>
              <a:t>https://www.maff.go.jp/j/seisan/ryutu/zikamaki/z_genzyo/attach/pdf/index-9.pdf</a:t>
            </a:r>
            <a:endParaRPr lang="en-US" altLang="ja-JP" sz="900" dirty="0">
              <a:solidFill>
                <a:schemeClr val="tx2"/>
              </a:solidFill>
            </a:endParaRPr>
          </a:p>
        </p:txBody>
      </p:sp>
      <p:sp>
        <p:nvSpPr>
          <p:cNvPr id="5" name="スライド番号プレースホルダー 4">
            <a:extLst>
              <a:ext uri="{FF2B5EF4-FFF2-40B4-BE49-F238E27FC236}">
                <a16:creationId xmlns:a16="http://schemas.microsoft.com/office/drawing/2014/main" xmlns="" id="{D50580F0-578C-4687-B08A-6E3E35FFA57C}"/>
              </a:ext>
            </a:extLst>
          </p:cNvPr>
          <p:cNvSpPr>
            <a:spLocks noGrp="1"/>
          </p:cNvSpPr>
          <p:nvPr>
            <p:ph type="sldNum" sz="quarter" idx="12"/>
          </p:nvPr>
        </p:nvSpPr>
        <p:spPr/>
        <p:txBody>
          <a:bodyPr/>
          <a:lstStyle/>
          <a:p>
            <a:fld id="{F043F8D2-B5D0-4526-8998-72377A40B353}" type="slidenum">
              <a:rPr kumimoji="1" lang="ja-JP" altLang="en-US" smtClean="0"/>
              <a:pPr/>
              <a:t>13</a:t>
            </a:fld>
            <a:endParaRPr kumimoji="1" lang="ja-JP" altLang="en-US"/>
          </a:p>
        </p:txBody>
      </p:sp>
    </p:spTree>
    <p:extLst>
      <p:ext uri="{BB962C8B-B14F-4D97-AF65-F5344CB8AC3E}">
        <p14:creationId xmlns:p14="http://schemas.microsoft.com/office/powerpoint/2010/main" val="41499547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xmlns="" id="{72246A04-FE09-444B-9872-B9FA548E3FAE}"/>
              </a:ext>
            </a:extLst>
          </p:cNvPr>
          <p:cNvSpPr>
            <a:spLocks noGrp="1"/>
          </p:cNvSpPr>
          <p:nvPr>
            <p:ph type="title"/>
          </p:nvPr>
        </p:nvSpPr>
        <p:spPr/>
        <p:txBody>
          <a:bodyPr/>
          <a:lstStyle/>
          <a:p>
            <a:r>
              <a:rPr lang="ja-JP" altLang="en-US"/>
              <a:t>産米の生産コストと労働時間について（平成</a:t>
            </a:r>
            <a:r>
              <a:rPr lang="en-US" altLang="ja-JP"/>
              <a:t>27</a:t>
            </a:r>
            <a:r>
              <a:rPr lang="ja-JP" altLang="en-US"/>
              <a:t>年）</a:t>
            </a:r>
            <a:endParaRPr lang="ja-JP" altLang="en-US" dirty="0"/>
          </a:p>
        </p:txBody>
      </p:sp>
      <p:sp>
        <p:nvSpPr>
          <p:cNvPr id="15" name="テキスト ボックス 14">
            <a:extLst>
              <a:ext uri="{FF2B5EF4-FFF2-40B4-BE49-F238E27FC236}">
                <a16:creationId xmlns:a16="http://schemas.microsoft.com/office/drawing/2014/main" xmlns="" id="{D9D788B1-341B-415B-A7C8-01ABDE723DCC}"/>
              </a:ext>
            </a:extLst>
          </p:cNvPr>
          <p:cNvSpPr txBox="1"/>
          <p:nvPr/>
        </p:nvSpPr>
        <p:spPr>
          <a:xfrm>
            <a:off x="468313" y="6316205"/>
            <a:ext cx="8556607" cy="369332"/>
          </a:xfrm>
          <a:prstGeom prst="rect">
            <a:avLst/>
          </a:prstGeom>
          <a:noFill/>
        </p:spPr>
        <p:txBody>
          <a:bodyPr wrap="square" rtlCol="0">
            <a:spAutoFit/>
          </a:bodyPr>
          <a:lstStyle/>
          <a:p>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　　農林水産省：稲作の現状とその課題について（平成</a:t>
            </a:r>
            <a:r>
              <a:rPr lang="en-US" altLang="ja-JP" sz="900" dirty="0">
                <a:solidFill>
                  <a:schemeClr val="tx2"/>
                </a:solidFill>
              </a:rPr>
              <a:t>29</a:t>
            </a:r>
            <a:r>
              <a:rPr lang="ja-JP" altLang="en-US" sz="900" dirty="0">
                <a:solidFill>
                  <a:schemeClr val="tx2"/>
                </a:solidFill>
              </a:rPr>
              <a:t>年）</a:t>
            </a:r>
            <a:endParaRPr lang="en-US" altLang="ja-JP" sz="900" dirty="0">
              <a:solidFill>
                <a:schemeClr val="tx2"/>
              </a:solidFill>
            </a:endParaRPr>
          </a:p>
          <a:p>
            <a:r>
              <a:rPr lang="en-US" altLang="ja-JP" sz="900" dirty="0">
                <a:hlinkClick r:id="rId3"/>
              </a:rPr>
              <a:t>https://jataff.jp/project/inasaku/koen/koen_h28_1.pdf</a:t>
            </a:r>
            <a:endParaRPr lang="en-US" altLang="ja-JP" sz="900" dirty="0">
              <a:solidFill>
                <a:schemeClr val="tx2"/>
              </a:solidFill>
            </a:endParaRPr>
          </a:p>
        </p:txBody>
      </p:sp>
      <p:pic>
        <p:nvPicPr>
          <p:cNvPr id="2" name="図 1">
            <a:extLst>
              <a:ext uri="{FF2B5EF4-FFF2-40B4-BE49-F238E27FC236}">
                <a16:creationId xmlns:a16="http://schemas.microsoft.com/office/drawing/2014/main" xmlns="" id="{965F325D-C2C6-4306-BDEB-D9310A3B13B2}"/>
              </a:ext>
            </a:extLst>
          </p:cNvPr>
          <p:cNvPicPr>
            <a:picLocks noChangeAspect="1"/>
          </p:cNvPicPr>
          <p:nvPr/>
        </p:nvPicPr>
        <p:blipFill>
          <a:blip r:embed="rId4"/>
          <a:stretch>
            <a:fillRect/>
          </a:stretch>
        </p:blipFill>
        <p:spPr>
          <a:xfrm>
            <a:off x="468313" y="1087539"/>
            <a:ext cx="7989752" cy="4967385"/>
          </a:xfrm>
          <a:prstGeom prst="rect">
            <a:avLst/>
          </a:prstGeom>
        </p:spPr>
      </p:pic>
      <p:sp>
        <p:nvSpPr>
          <p:cNvPr id="5" name="スライド番号プレースホルダー 4">
            <a:extLst>
              <a:ext uri="{FF2B5EF4-FFF2-40B4-BE49-F238E27FC236}">
                <a16:creationId xmlns:a16="http://schemas.microsoft.com/office/drawing/2014/main" xmlns="" id="{3D44825E-FA16-4FE7-91CE-F72EC03E50FA}"/>
              </a:ext>
            </a:extLst>
          </p:cNvPr>
          <p:cNvSpPr>
            <a:spLocks noGrp="1"/>
          </p:cNvSpPr>
          <p:nvPr>
            <p:ph type="sldNum" sz="quarter" idx="12"/>
          </p:nvPr>
        </p:nvSpPr>
        <p:spPr/>
        <p:txBody>
          <a:bodyPr/>
          <a:lstStyle/>
          <a:p>
            <a:fld id="{F043F8D2-B5D0-4526-8998-72377A40B353}" type="slidenum">
              <a:rPr kumimoji="1" lang="ja-JP" altLang="en-US" smtClean="0"/>
              <a:pPr/>
              <a:t>14</a:t>
            </a:fld>
            <a:endParaRPr kumimoji="1" lang="ja-JP" altLang="en-US"/>
          </a:p>
        </p:txBody>
      </p:sp>
    </p:spTree>
    <p:extLst>
      <p:ext uri="{BB962C8B-B14F-4D97-AF65-F5344CB8AC3E}">
        <p14:creationId xmlns:p14="http://schemas.microsoft.com/office/powerpoint/2010/main" val="10768797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xmlns="" id="{72246A04-FE09-444B-9872-B9FA548E3FAE}"/>
              </a:ext>
            </a:extLst>
          </p:cNvPr>
          <p:cNvSpPr>
            <a:spLocks noGrp="1"/>
          </p:cNvSpPr>
          <p:nvPr>
            <p:ph type="title"/>
          </p:nvPr>
        </p:nvSpPr>
        <p:spPr/>
        <p:txBody>
          <a:bodyPr/>
          <a:lstStyle/>
          <a:p>
            <a:r>
              <a:rPr lang="ja-JP" altLang="en-US" dirty="0"/>
              <a:t>農業従事者の年齢構成</a:t>
            </a:r>
          </a:p>
        </p:txBody>
      </p:sp>
      <p:sp>
        <p:nvSpPr>
          <p:cNvPr id="15" name="テキスト ボックス 14">
            <a:extLst>
              <a:ext uri="{FF2B5EF4-FFF2-40B4-BE49-F238E27FC236}">
                <a16:creationId xmlns:a16="http://schemas.microsoft.com/office/drawing/2014/main" xmlns="" id="{D9D788B1-341B-415B-A7C8-01ABDE723DCC}"/>
              </a:ext>
            </a:extLst>
          </p:cNvPr>
          <p:cNvSpPr txBox="1"/>
          <p:nvPr/>
        </p:nvSpPr>
        <p:spPr>
          <a:xfrm>
            <a:off x="581192" y="5982130"/>
            <a:ext cx="8443728" cy="369332"/>
          </a:xfrm>
          <a:prstGeom prst="rect">
            <a:avLst/>
          </a:prstGeom>
          <a:noFill/>
        </p:spPr>
        <p:txBody>
          <a:bodyPr wrap="square" rtlCol="0">
            <a:spAutoFit/>
          </a:bodyPr>
          <a:lstStyle/>
          <a:p>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　　農林水産省：稲作の現状とその課題について（平成</a:t>
            </a:r>
            <a:r>
              <a:rPr lang="en-US" altLang="ja-JP" sz="900" dirty="0">
                <a:solidFill>
                  <a:schemeClr val="tx2"/>
                </a:solidFill>
              </a:rPr>
              <a:t>29</a:t>
            </a:r>
            <a:r>
              <a:rPr lang="ja-JP" altLang="en-US" sz="900" dirty="0">
                <a:solidFill>
                  <a:schemeClr val="tx2"/>
                </a:solidFill>
              </a:rPr>
              <a:t>年）</a:t>
            </a:r>
            <a:endParaRPr lang="en-US" altLang="ja-JP" sz="900" dirty="0">
              <a:solidFill>
                <a:schemeClr val="tx2"/>
              </a:solidFill>
            </a:endParaRPr>
          </a:p>
          <a:p>
            <a:r>
              <a:rPr lang="en-US" altLang="ja-JP" sz="900" dirty="0">
                <a:hlinkClick r:id="rId3"/>
              </a:rPr>
              <a:t>https://jataff.jp/project/inasaku/koen/koen_h28_1.pdf</a:t>
            </a:r>
            <a:endParaRPr lang="en-US" altLang="ja-JP" sz="900" dirty="0">
              <a:solidFill>
                <a:schemeClr val="tx2"/>
              </a:solidFill>
            </a:endParaRPr>
          </a:p>
        </p:txBody>
      </p:sp>
      <p:pic>
        <p:nvPicPr>
          <p:cNvPr id="4" name="図 3">
            <a:extLst>
              <a:ext uri="{FF2B5EF4-FFF2-40B4-BE49-F238E27FC236}">
                <a16:creationId xmlns:a16="http://schemas.microsoft.com/office/drawing/2014/main" xmlns="" id="{BF79316B-1722-4FAE-8B84-0BA498B0998F}"/>
              </a:ext>
            </a:extLst>
          </p:cNvPr>
          <p:cNvPicPr>
            <a:picLocks noChangeAspect="1"/>
          </p:cNvPicPr>
          <p:nvPr/>
        </p:nvPicPr>
        <p:blipFill>
          <a:blip r:embed="rId4"/>
          <a:stretch>
            <a:fillRect/>
          </a:stretch>
        </p:blipFill>
        <p:spPr>
          <a:xfrm>
            <a:off x="581180" y="1384173"/>
            <a:ext cx="6569202" cy="4229100"/>
          </a:xfrm>
          <a:prstGeom prst="rect">
            <a:avLst/>
          </a:prstGeom>
        </p:spPr>
      </p:pic>
      <p:sp>
        <p:nvSpPr>
          <p:cNvPr id="5" name="スライド番号プレースホルダー 4">
            <a:extLst>
              <a:ext uri="{FF2B5EF4-FFF2-40B4-BE49-F238E27FC236}">
                <a16:creationId xmlns:a16="http://schemas.microsoft.com/office/drawing/2014/main" xmlns="" id="{AD88B1C7-36AF-41A5-94E3-5B2329588459}"/>
              </a:ext>
            </a:extLst>
          </p:cNvPr>
          <p:cNvSpPr>
            <a:spLocks noGrp="1"/>
          </p:cNvSpPr>
          <p:nvPr>
            <p:ph type="sldNum" sz="quarter" idx="12"/>
          </p:nvPr>
        </p:nvSpPr>
        <p:spPr/>
        <p:txBody>
          <a:bodyPr/>
          <a:lstStyle/>
          <a:p>
            <a:fld id="{F043F8D2-B5D0-4526-8998-72377A40B353}" type="slidenum">
              <a:rPr kumimoji="1" lang="ja-JP" altLang="en-US" smtClean="0"/>
              <a:pPr/>
              <a:t>15</a:t>
            </a:fld>
            <a:endParaRPr kumimoji="1" lang="ja-JP" altLang="en-US"/>
          </a:p>
        </p:txBody>
      </p:sp>
    </p:spTree>
    <p:extLst>
      <p:ext uri="{BB962C8B-B14F-4D97-AF65-F5344CB8AC3E}">
        <p14:creationId xmlns:p14="http://schemas.microsoft.com/office/powerpoint/2010/main" val="614630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xmlns="" id="{27FC5657-C508-48C0-B4AB-00E2C5D3AEF2}"/>
              </a:ext>
            </a:extLst>
          </p:cNvPr>
          <p:cNvSpPr>
            <a:spLocks noGrp="1"/>
          </p:cNvSpPr>
          <p:nvPr>
            <p:ph type="sldNum" sz="quarter" idx="4"/>
          </p:nvPr>
        </p:nvSpPr>
        <p:spPr/>
        <p:txBody>
          <a:bodyPr/>
          <a:lstStyle/>
          <a:p>
            <a:fld id="{F043F8D2-B5D0-4526-8998-72377A40B353}" type="slidenum">
              <a:rPr kumimoji="1" lang="ja-JP" altLang="en-US" smtClean="0"/>
              <a:pPr/>
              <a:t>16</a:t>
            </a:fld>
            <a:endParaRPr kumimoji="1" lang="ja-JP" altLang="en-US"/>
          </a:p>
        </p:txBody>
      </p:sp>
      <p:sp>
        <p:nvSpPr>
          <p:cNvPr id="8" name="コンテンツ プレースホルダー 2">
            <a:extLst>
              <a:ext uri="{FF2B5EF4-FFF2-40B4-BE49-F238E27FC236}">
                <a16:creationId xmlns:a16="http://schemas.microsoft.com/office/drawing/2014/main" xmlns="" id="{D8424D89-95FC-4FE4-AF49-080324A06DCC}"/>
              </a:ext>
            </a:extLst>
          </p:cNvPr>
          <p:cNvSpPr txBox="1">
            <a:spLocks/>
          </p:cNvSpPr>
          <p:nvPr/>
        </p:nvSpPr>
        <p:spPr>
          <a:xfrm>
            <a:off x="431799" y="1187779"/>
            <a:ext cx="8488265" cy="395925"/>
          </a:xfrm>
          <a:prstGeom prst="rect">
            <a:avLst/>
          </a:prstGeom>
        </p:spPr>
        <p:txBody>
          <a:bodyPr>
            <a:normAutofit fontScale="775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None/>
            </a:pPr>
            <a:r>
              <a:rPr lang="ja-JP" altLang="en-US" sz="2000" dirty="0"/>
              <a:t>長谷川農産　稲作の課題から作業効率化・品質向上の視点で問題点を整理してください。</a:t>
            </a:r>
            <a:endParaRPr lang="en-US" altLang="ja-JP" sz="2000" dirty="0"/>
          </a:p>
        </p:txBody>
      </p:sp>
      <p:sp>
        <p:nvSpPr>
          <p:cNvPr id="9" name="四角形: 角を丸くする 8">
            <a:extLst>
              <a:ext uri="{FF2B5EF4-FFF2-40B4-BE49-F238E27FC236}">
                <a16:creationId xmlns:a16="http://schemas.microsoft.com/office/drawing/2014/main" xmlns="" id="{04DBF117-F086-40B0-99EC-4A871F4988BB}"/>
              </a:ext>
            </a:extLst>
          </p:cNvPr>
          <p:cNvSpPr/>
          <p:nvPr/>
        </p:nvSpPr>
        <p:spPr>
          <a:xfrm>
            <a:off x="3317875" y="659875"/>
            <a:ext cx="2740025" cy="395925"/>
          </a:xfrm>
          <a:prstGeom prst="roundRect">
            <a:avLst/>
          </a:prstGeom>
          <a:solidFill>
            <a:schemeClr val="accent5">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t>個人ワーク①</a:t>
            </a:r>
          </a:p>
        </p:txBody>
      </p:sp>
      <p:graphicFrame>
        <p:nvGraphicFramePr>
          <p:cNvPr id="11" name="表 12">
            <a:extLst>
              <a:ext uri="{FF2B5EF4-FFF2-40B4-BE49-F238E27FC236}">
                <a16:creationId xmlns:a16="http://schemas.microsoft.com/office/drawing/2014/main" xmlns="" id="{19689BD4-E5E1-4382-9521-D3F4233D3E04}"/>
              </a:ext>
            </a:extLst>
          </p:cNvPr>
          <p:cNvGraphicFramePr>
            <a:graphicFrameLocks noGrp="1"/>
          </p:cNvGraphicFramePr>
          <p:nvPr>
            <p:extLst>
              <p:ext uri="{D42A27DB-BD31-4B8C-83A1-F6EECF244321}">
                <p14:modId xmlns:p14="http://schemas.microsoft.com/office/powerpoint/2010/main" val="744875453"/>
              </p:ext>
            </p:extLst>
          </p:nvPr>
        </p:nvGraphicFramePr>
        <p:xfrm>
          <a:off x="469900" y="1715682"/>
          <a:ext cx="8280400" cy="4782325"/>
        </p:xfrm>
        <a:graphic>
          <a:graphicData uri="http://schemas.openxmlformats.org/drawingml/2006/table">
            <a:tbl>
              <a:tblPr firstRow="1" bandRow="1">
                <a:tableStyleId>{912C8C85-51F0-491E-9774-3900AFEF0FD7}</a:tableStyleId>
              </a:tblPr>
              <a:tblGrid>
                <a:gridCol w="1638179">
                  <a:extLst>
                    <a:ext uri="{9D8B030D-6E8A-4147-A177-3AD203B41FA5}">
                      <a16:colId xmlns:a16="http://schemas.microsoft.com/office/drawing/2014/main" xmlns="" val="1146180555"/>
                    </a:ext>
                  </a:extLst>
                </a:gridCol>
                <a:gridCol w="6642221">
                  <a:extLst>
                    <a:ext uri="{9D8B030D-6E8A-4147-A177-3AD203B41FA5}">
                      <a16:colId xmlns:a16="http://schemas.microsoft.com/office/drawing/2014/main" xmlns="" val="2066045996"/>
                    </a:ext>
                  </a:extLst>
                </a:gridCol>
              </a:tblGrid>
              <a:tr h="333867">
                <a:tc>
                  <a:txBody>
                    <a:bodyPr/>
                    <a:lstStyle/>
                    <a:p>
                      <a:pPr algn="ctr"/>
                      <a:endParaRPr kumimoji="1" lang="ja-JP" altLang="en-US" dirty="0">
                        <a:solidFill>
                          <a:schemeClr val="tx2"/>
                        </a:solidFill>
                      </a:endParaRPr>
                    </a:p>
                  </a:txBody>
                  <a:tcPr>
                    <a:lnR w="12700" cap="flat" cmpd="sng" algn="ctr">
                      <a:solidFill>
                        <a:schemeClr val="accent6"/>
                      </a:solidFill>
                      <a:prstDash val="solid"/>
                      <a:round/>
                      <a:headEnd type="none" w="med" len="med"/>
                      <a:tailEnd type="none" w="med" len="med"/>
                    </a:lnR>
                    <a:solidFill>
                      <a:schemeClr val="accent5">
                        <a:lumMod val="50000"/>
                      </a:schemeClr>
                    </a:solidFill>
                  </a:tcPr>
                </a:tc>
                <a:tc>
                  <a:txBody>
                    <a:bodyPr/>
                    <a:lstStyle/>
                    <a:p>
                      <a:pPr algn="ctr"/>
                      <a:r>
                        <a:rPr kumimoji="1" lang="ja-JP" altLang="en-US" dirty="0">
                          <a:solidFill>
                            <a:schemeClr val="bg1"/>
                          </a:solidFill>
                        </a:rPr>
                        <a:t>問題点</a:t>
                      </a:r>
                    </a:p>
                  </a:txBody>
                  <a:tcPr>
                    <a:lnL w="12700" cap="flat" cmpd="sng" algn="ctr">
                      <a:solidFill>
                        <a:schemeClr val="accent6"/>
                      </a:solidFill>
                      <a:prstDash val="solid"/>
                      <a:round/>
                      <a:headEnd type="none" w="med" len="med"/>
                      <a:tailEnd type="none" w="med" len="med"/>
                    </a:lnL>
                    <a:solidFill>
                      <a:schemeClr val="accent5">
                        <a:lumMod val="50000"/>
                      </a:schemeClr>
                    </a:solidFill>
                  </a:tcPr>
                </a:tc>
                <a:extLst>
                  <a:ext uri="{0D108BD9-81ED-4DB2-BD59-A6C34878D82A}">
                    <a16:rowId xmlns:a16="http://schemas.microsoft.com/office/drawing/2014/main" xmlns="" val="1752186460"/>
                  </a:ext>
                </a:extLst>
              </a:tr>
              <a:tr h="2401142">
                <a:tc>
                  <a:txBody>
                    <a:bodyPr/>
                    <a:lstStyle/>
                    <a:p>
                      <a:r>
                        <a:rPr kumimoji="1" lang="ja-JP" altLang="en-US" dirty="0">
                          <a:solidFill>
                            <a:schemeClr val="tx2"/>
                          </a:solidFill>
                        </a:rPr>
                        <a:t>作業効率化</a:t>
                      </a:r>
                      <a:endParaRPr kumimoji="1" lang="en-US" altLang="ja-JP" dirty="0">
                        <a:solidFill>
                          <a:schemeClr val="tx2"/>
                        </a:solidFill>
                      </a:endParaRPr>
                    </a:p>
                  </a:txBody>
                  <a:tcPr>
                    <a:lnR w="12700" cap="flat" cmpd="sng" algn="ctr">
                      <a:solidFill>
                        <a:schemeClr val="accent6"/>
                      </a:solidFill>
                      <a:prstDash val="solid"/>
                      <a:round/>
                      <a:headEnd type="none" w="med" len="med"/>
                      <a:tailEnd type="none" w="med" len="med"/>
                    </a:lnR>
                  </a:tcPr>
                </a:tc>
                <a:tc>
                  <a:txBody>
                    <a:bodyPr/>
                    <a:lstStyle/>
                    <a:p>
                      <a:endParaRPr kumimoji="1" lang="en-US" altLang="ja-JP" sz="1400" dirty="0">
                        <a:solidFill>
                          <a:schemeClr val="tx2"/>
                        </a:solidFill>
                      </a:endParaRPr>
                    </a:p>
                    <a:p>
                      <a:endParaRPr kumimoji="1" lang="en-US" altLang="ja-JP" sz="1100" dirty="0">
                        <a:solidFill>
                          <a:schemeClr val="tx2"/>
                        </a:solidFill>
                      </a:endParaRPr>
                    </a:p>
                    <a:p>
                      <a:endParaRPr kumimoji="1" lang="en-US" altLang="ja-JP" sz="1100" dirty="0">
                        <a:solidFill>
                          <a:schemeClr val="tx2"/>
                        </a:solidFill>
                      </a:endParaRPr>
                    </a:p>
                  </a:txBody>
                  <a:tcP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xmlns="" val="2202195592"/>
                  </a:ext>
                </a:extLst>
              </a:tr>
              <a:tr h="2015423">
                <a:tc>
                  <a:txBody>
                    <a:bodyPr/>
                    <a:lstStyle/>
                    <a:p>
                      <a:r>
                        <a:rPr kumimoji="1" lang="ja-JP" altLang="en-US" dirty="0">
                          <a:solidFill>
                            <a:schemeClr val="tx2"/>
                          </a:solidFill>
                        </a:rPr>
                        <a:t>品質向上</a:t>
                      </a:r>
                      <a:endParaRPr kumimoji="1" lang="en-US" altLang="ja-JP" dirty="0">
                        <a:solidFill>
                          <a:schemeClr val="tx2"/>
                        </a:solidFill>
                      </a:endParaRPr>
                    </a:p>
                  </a:txBody>
                  <a:tcPr>
                    <a:lnR w="12700" cap="flat" cmpd="sng" algn="ctr">
                      <a:solidFill>
                        <a:schemeClr val="accent6"/>
                      </a:solidFill>
                      <a:prstDash val="solid"/>
                      <a:round/>
                      <a:headEnd type="none" w="med" len="med"/>
                      <a:tailEnd type="none" w="med" len="med"/>
                    </a:lnR>
                  </a:tcPr>
                </a:tc>
                <a:tc>
                  <a:txBody>
                    <a:bodyPr/>
                    <a:lstStyle/>
                    <a:p>
                      <a:endParaRPr kumimoji="1" lang="en-US" altLang="ja-JP" sz="1400" dirty="0">
                        <a:solidFill>
                          <a:schemeClr val="tx2"/>
                        </a:solidFill>
                      </a:endParaRPr>
                    </a:p>
                  </a:txBody>
                  <a:tcPr>
                    <a:lnL w="12700" cap="flat" cmpd="sng" algn="ctr">
                      <a:solidFill>
                        <a:schemeClr val="accent6"/>
                      </a:solidFill>
                      <a:prstDash val="solid"/>
                      <a:round/>
                      <a:headEnd type="none" w="med" len="med"/>
                      <a:tailEnd type="none" w="med" len="med"/>
                    </a:lnL>
                  </a:tcPr>
                </a:tc>
                <a:extLst>
                  <a:ext uri="{0D108BD9-81ED-4DB2-BD59-A6C34878D82A}">
                    <a16:rowId xmlns:a16="http://schemas.microsoft.com/office/drawing/2014/main" xmlns="" val="3650105035"/>
                  </a:ext>
                </a:extLst>
              </a:tr>
            </a:tbl>
          </a:graphicData>
        </a:graphic>
      </p:graphicFrame>
      <p:sp>
        <p:nvSpPr>
          <p:cNvPr id="12" name="四角形: 角を丸くする 11">
            <a:extLst>
              <a:ext uri="{FF2B5EF4-FFF2-40B4-BE49-F238E27FC236}">
                <a16:creationId xmlns:a16="http://schemas.microsoft.com/office/drawing/2014/main" xmlns="" id="{3F08DCE2-6429-4185-BBD5-6AA211F1CFE5}"/>
              </a:ext>
            </a:extLst>
          </p:cNvPr>
          <p:cNvSpPr/>
          <p:nvPr/>
        </p:nvSpPr>
        <p:spPr>
          <a:xfrm>
            <a:off x="469900" y="659875"/>
            <a:ext cx="2740025" cy="395925"/>
          </a:xfrm>
          <a:prstGeom prst="roundRect">
            <a:avLst/>
          </a:prstGeom>
          <a:solidFill>
            <a:srgbClr val="FF66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dirty="0"/>
              <a:t>事前学習</a:t>
            </a:r>
          </a:p>
        </p:txBody>
      </p:sp>
      <p:sp>
        <p:nvSpPr>
          <p:cNvPr id="13" name="スライド番号プレースホルダー 3">
            <a:extLst>
              <a:ext uri="{FF2B5EF4-FFF2-40B4-BE49-F238E27FC236}">
                <a16:creationId xmlns:a16="http://schemas.microsoft.com/office/drawing/2014/main" xmlns="" id="{35257FDD-A445-4DEB-829B-4A01E473F1A7}"/>
              </a:ext>
            </a:extLst>
          </p:cNvPr>
          <p:cNvSpPr txBox="1">
            <a:spLocks/>
          </p:cNvSpPr>
          <p:nvPr/>
        </p:nvSpPr>
        <p:spPr>
          <a:xfrm>
            <a:off x="6834080" y="6459233"/>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bg2">
                    <a:lumMod val="2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043F8D2-B5D0-4526-8998-72377A40B353}" type="slidenum">
              <a:rPr kumimoji="1" lang="ja-JP" altLang="en-US" smtClean="0"/>
              <a:pPr/>
              <a:t>16</a:t>
            </a:fld>
            <a:endParaRPr kumimoji="1" lang="ja-JP" altLang="en-US"/>
          </a:p>
        </p:txBody>
      </p:sp>
    </p:spTree>
    <p:extLst>
      <p:ext uri="{BB962C8B-B14F-4D97-AF65-F5344CB8AC3E}">
        <p14:creationId xmlns:p14="http://schemas.microsoft.com/office/powerpoint/2010/main" val="1993791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xmlns="" id="{D7834585-F49B-43A2-9226-38EBB9CE63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1">
            <a:extLst>
              <a:ext uri="{FF2B5EF4-FFF2-40B4-BE49-F238E27FC236}">
                <a16:creationId xmlns:a16="http://schemas.microsoft.com/office/drawing/2014/main" xmlns="" id="{A94003D5-55DD-4968-8D94-E9705D54AE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089901" y="453642"/>
            <a:ext cx="2719198" cy="586329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xmlns="" id="{F5549486-A8CA-4D47-92EC-B95E900CAEB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35893" y="457201"/>
            <a:ext cx="829623" cy="585973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テキスト ボックス 10">
            <a:extLst>
              <a:ext uri="{FF2B5EF4-FFF2-40B4-BE49-F238E27FC236}">
                <a16:creationId xmlns:a16="http://schemas.microsoft.com/office/drawing/2014/main" xmlns="" id="{F0E880E1-80A8-4DAF-ADE8-C852DC78F1BA}"/>
              </a:ext>
            </a:extLst>
          </p:cNvPr>
          <p:cNvSpPr txBox="1"/>
          <p:nvPr/>
        </p:nvSpPr>
        <p:spPr>
          <a:xfrm>
            <a:off x="1617259" y="1097109"/>
            <a:ext cx="4079450" cy="2189016"/>
          </a:xfrm>
          <a:prstGeom prst="rect">
            <a:avLst/>
          </a:prstGeom>
        </p:spPr>
        <p:txBody>
          <a:bodyPr vert="horz" lIns="91440" tIns="45720" rIns="91440" bIns="45720" rtlCol="0" anchor="ctr">
            <a:normAutofit/>
          </a:bodyPr>
          <a:lstStyle/>
          <a:p>
            <a:pPr defTabSz="457200">
              <a:spcBef>
                <a:spcPct val="0"/>
              </a:spcBef>
              <a:spcAft>
                <a:spcPts val="600"/>
              </a:spcAft>
            </a:pPr>
            <a:r>
              <a:rPr kumimoji="1" lang="ja-JP" altLang="en-US" sz="3600" cap="all" dirty="0">
                <a:solidFill>
                  <a:schemeClr val="tx2">
                    <a:lumMod val="75000"/>
                  </a:schemeClr>
                </a:solidFill>
                <a:latin typeface="+mj-lt"/>
                <a:ea typeface="+mj-ea"/>
                <a:cs typeface="+mj-cs"/>
              </a:rPr>
              <a:t>集合研修</a:t>
            </a:r>
            <a:endParaRPr kumimoji="1" lang="en-US" altLang="ja-JP" sz="3600" cap="all" dirty="0">
              <a:solidFill>
                <a:schemeClr val="tx2">
                  <a:lumMod val="75000"/>
                </a:schemeClr>
              </a:solidFill>
              <a:latin typeface="+mj-lt"/>
              <a:ea typeface="+mj-ea"/>
              <a:cs typeface="+mj-cs"/>
            </a:endParaRPr>
          </a:p>
        </p:txBody>
      </p:sp>
      <p:sp>
        <p:nvSpPr>
          <p:cNvPr id="13" name="テキスト ボックス 12">
            <a:extLst>
              <a:ext uri="{FF2B5EF4-FFF2-40B4-BE49-F238E27FC236}">
                <a16:creationId xmlns:a16="http://schemas.microsoft.com/office/drawing/2014/main" xmlns="" id="{FE1EB05D-E40F-4F06-8C0D-C0A27B4052B1}"/>
              </a:ext>
            </a:extLst>
          </p:cNvPr>
          <p:cNvSpPr txBox="1"/>
          <p:nvPr/>
        </p:nvSpPr>
        <p:spPr>
          <a:xfrm>
            <a:off x="1630784" y="2691683"/>
            <a:ext cx="4079450" cy="781050"/>
          </a:xfrm>
          <a:prstGeom prst="rect">
            <a:avLst/>
          </a:prstGeom>
        </p:spPr>
        <p:txBody>
          <a:bodyPr vert="horz" lIns="91440" tIns="45720" rIns="91440" bIns="45720" rtlCol="0" anchor="ctr">
            <a:normAutofit/>
          </a:bodyPr>
          <a:lstStyle/>
          <a:p>
            <a:pPr defTabSz="457200">
              <a:spcBef>
                <a:spcPct val="0"/>
              </a:spcBef>
              <a:spcAft>
                <a:spcPts val="600"/>
              </a:spcAft>
            </a:pPr>
            <a:r>
              <a:rPr kumimoji="1" lang="ja-JP" altLang="en-US" sz="2000" cap="all" dirty="0">
                <a:solidFill>
                  <a:schemeClr val="tx2">
                    <a:lumMod val="75000"/>
                  </a:schemeClr>
                </a:solidFill>
                <a:latin typeface="+mj-lt"/>
                <a:ea typeface="+mj-ea"/>
                <a:cs typeface="+mj-cs"/>
              </a:rPr>
              <a:t>次ページ以降は、集合研修会で実施する内容です。</a:t>
            </a:r>
            <a:endParaRPr kumimoji="1" lang="en-US" altLang="ja-JP" sz="2000" cap="all" dirty="0">
              <a:solidFill>
                <a:schemeClr val="tx2">
                  <a:lumMod val="75000"/>
                </a:schemeClr>
              </a:solidFill>
              <a:latin typeface="+mj-lt"/>
              <a:ea typeface="+mj-ea"/>
              <a:cs typeface="+mj-cs"/>
            </a:endParaRPr>
          </a:p>
        </p:txBody>
      </p:sp>
      <p:sp>
        <p:nvSpPr>
          <p:cNvPr id="17" name="正方形/長方形 16">
            <a:extLst>
              <a:ext uri="{FF2B5EF4-FFF2-40B4-BE49-F238E27FC236}">
                <a16:creationId xmlns:a16="http://schemas.microsoft.com/office/drawing/2014/main" xmlns="" id="{2AFEE964-879D-422C-AA26-A6DBB2A4BDE4}"/>
              </a:ext>
            </a:extLst>
          </p:cNvPr>
          <p:cNvSpPr/>
          <p:nvPr/>
        </p:nvSpPr>
        <p:spPr>
          <a:xfrm>
            <a:off x="439893" y="463167"/>
            <a:ext cx="846465" cy="585973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4355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スライド番号プレースホルダー 12">
            <a:extLst>
              <a:ext uri="{FF2B5EF4-FFF2-40B4-BE49-F238E27FC236}">
                <a16:creationId xmlns:a16="http://schemas.microsoft.com/office/drawing/2014/main" xmlns="" id="{9FDB034B-2719-4567-B6A1-913D6ABEDB43}"/>
              </a:ext>
            </a:extLst>
          </p:cNvPr>
          <p:cNvSpPr>
            <a:spLocks noGrp="1"/>
          </p:cNvSpPr>
          <p:nvPr>
            <p:ph type="sldNum" sz="quarter" idx="4"/>
          </p:nvPr>
        </p:nvSpPr>
        <p:spPr/>
        <p:txBody>
          <a:bodyPr/>
          <a:lstStyle/>
          <a:p>
            <a:fld id="{F043F8D2-B5D0-4526-8998-72377A40B353}" type="slidenum">
              <a:rPr kumimoji="1" lang="ja-JP" altLang="en-US" smtClean="0"/>
              <a:pPr/>
              <a:t>18</a:t>
            </a:fld>
            <a:endParaRPr kumimoji="1" lang="ja-JP" altLang="en-US" dirty="0"/>
          </a:p>
        </p:txBody>
      </p:sp>
      <p:sp>
        <p:nvSpPr>
          <p:cNvPr id="12" name="四角形: 角を丸くする 11">
            <a:extLst>
              <a:ext uri="{FF2B5EF4-FFF2-40B4-BE49-F238E27FC236}">
                <a16:creationId xmlns:a16="http://schemas.microsoft.com/office/drawing/2014/main" xmlns="" id="{CCE9A39B-74EE-4621-9010-4B6BD476208C}"/>
              </a:ext>
            </a:extLst>
          </p:cNvPr>
          <p:cNvSpPr/>
          <p:nvPr/>
        </p:nvSpPr>
        <p:spPr>
          <a:xfrm>
            <a:off x="469900" y="659876"/>
            <a:ext cx="2740025" cy="395925"/>
          </a:xfrm>
          <a:prstGeom prst="roundRect">
            <a:avLst/>
          </a:prstGeom>
          <a:solidFill>
            <a:schemeClr val="accent5">
              <a:lumMod val="50000"/>
            </a:schemeClr>
          </a:solidFill>
          <a:ln>
            <a:solidFill>
              <a:schemeClr val="accent5">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t>個人ワーク②</a:t>
            </a:r>
          </a:p>
        </p:txBody>
      </p:sp>
      <p:sp>
        <p:nvSpPr>
          <p:cNvPr id="14" name="四角形: 角を丸くする 13">
            <a:extLst>
              <a:ext uri="{FF2B5EF4-FFF2-40B4-BE49-F238E27FC236}">
                <a16:creationId xmlns:a16="http://schemas.microsoft.com/office/drawing/2014/main" xmlns="" id="{0340D13E-E1CB-49BD-B30F-B82483E2BC03}"/>
              </a:ext>
            </a:extLst>
          </p:cNvPr>
          <p:cNvSpPr/>
          <p:nvPr/>
        </p:nvSpPr>
        <p:spPr>
          <a:xfrm>
            <a:off x="3267057" y="656164"/>
            <a:ext cx="1304943" cy="395925"/>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dirty="0"/>
              <a:t>15</a:t>
            </a:r>
            <a:r>
              <a:rPr kumimoji="1" lang="ja-JP" altLang="en-US" dirty="0"/>
              <a:t>分</a:t>
            </a:r>
          </a:p>
        </p:txBody>
      </p:sp>
      <p:sp>
        <p:nvSpPr>
          <p:cNvPr id="15" name="コンテンツ プレースホルダー 2">
            <a:extLst>
              <a:ext uri="{FF2B5EF4-FFF2-40B4-BE49-F238E27FC236}">
                <a16:creationId xmlns:a16="http://schemas.microsoft.com/office/drawing/2014/main" xmlns="" id="{C9E075E7-92B7-4C7D-9383-65ABEB792FAD}"/>
              </a:ext>
            </a:extLst>
          </p:cNvPr>
          <p:cNvSpPr txBox="1">
            <a:spLocks/>
          </p:cNvSpPr>
          <p:nvPr/>
        </p:nvSpPr>
        <p:spPr>
          <a:xfrm>
            <a:off x="431800" y="1187779"/>
            <a:ext cx="8280400" cy="395925"/>
          </a:xfrm>
          <a:prstGeom prst="rect">
            <a:avLst/>
          </a:prstGeom>
        </p:spPr>
        <p:txBody>
          <a:bodyPr>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None/>
            </a:pPr>
            <a:r>
              <a:rPr lang="ja-JP" altLang="en-US" sz="2000" dirty="0"/>
              <a:t>長谷川農産における課題と、</a:t>
            </a:r>
            <a:r>
              <a:rPr lang="en-US" altLang="ja-JP" sz="2000" dirty="0"/>
              <a:t>IT</a:t>
            </a:r>
            <a:r>
              <a:rPr lang="ja-JP" altLang="en-US" sz="2000" dirty="0"/>
              <a:t>による解決の可能性を整理してください。</a:t>
            </a:r>
            <a:endParaRPr lang="en-US" altLang="ja-JP" sz="2000" dirty="0"/>
          </a:p>
        </p:txBody>
      </p:sp>
      <p:sp>
        <p:nvSpPr>
          <p:cNvPr id="16" name="正方形/長方形 15">
            <a:extLst>
              <a:ext uri="{FF2B5EF4-FFF2-40B4-BE49-F238E27FC236}">
                <a16:creationId xmlns:a16="http://schemas.microsoft.com/office/drawing/2014/main" xmlns="" id="{2A1F6EDA-B91B-4BBF-BB86-9D554C454646}"/>
              </a:ext>
            </a:extLst>
          </p:cNvPr>
          <p:cNvSpPr/>
          <p:nvPr/>
        </p:nvSpPr>
        <p:spPr>
          <a:xfrm>
            <a:off x="468313" y="1736725"/>
            <a:ext cx="8242300" cy="2378075"/>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xmlns="" id="{F9B588BA-D0A8-46DF-89CE-9A6723D84AC5}"/>
              </a:ext>
            </a:extLst>
          </p:cNvPr>
          <p:cNvSpPr/>
          <p:nvPr/>
        </p:nvSpPr>
        <p:spPr>
          <a:xfrm>
            <a:off x="468313" y="4114801"/>
            <a:ext cx="8242300" cy="2197510"/>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xmlns="" id="{BA197297-CA4C-402C-85DA-07F4BB760AD2}"/>
              </a:ext>
            </a:extLst>
          </p:cNvPr>
          <p:cNvSpPr/>
          <p:nvPr/>
        </p:nvSpPr>
        <p:spPr>
          <a:xfrm>
            <a:off x="468313" y="1736725"/>
            <a:ext cx="2919655" cy="395925"/>
          </a:xfrm>
          <a:prstGeom prst="rect">
            <a:avLst/>
          </a:prstGeom>
          <a:solidFill>
            <a:schemeClr val="accent5">
              <a:lumMod val="50000"/>
            </a:schemeClr>
          </a:solidFill>
          <a:ln>
            <a:solidFill>
              <a:schemeClr val="accent5">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t>問題点</a:t>
            </a:r>
          </a:p>
        </p:txBody>
      </p:sp>
      <p:sp>
        <p:nvSpPr>
          <p:cNvPr id="19" name="正方形/長方形 18">
            <a:extLst>
              <a:ext uri="{FF2B5EF4-FFF2-40B4-BE49-F238E27FC236}">
                <a16:creationId xmlns:a16="http://schemas.microsoft.com/office/drawing/2014/main" xmlns="" id="{FFAB1C55-7A7C-4B1B-BF64-BFE67ADD3F55}"/>
              </a:ext>
            </a:extLst>
          </p:cNvPr>
          <p:cNvSpPr/>
          <p:nvPr/>
        </p:nvSpPr>
        <p:spPr>
          <a:xfrm>
            <a:off x="468313" y="4114800"/>
            <a:ext cx="2896822" cy="395925"/>
          </a:xfrm>
          <a:prstGeom prst="rect">
            <a:avLst/>
          </a:prstGeom>
          <a:solidFill>
            <a:schemeClr val="accent5">
              <a:lumMod val="50000"/>
            </a:schemeClr>
          </a:solidFill>
          <a:ln>
            <a:solidFill>
              <a:schemeClr val="accent5">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en-US" altLang="ja-JP" dirty="0"/>
              <a:t>IT</a:t>
            </a:r>
            <a:r>
              <a:rPr kumimoji="1" lang="ja-JP" altLang="en-US" dirty="0"/>
              <a:t>による解決の可能性</a:t>
            </a:r>
          </a:p>
        </p:txBody>
      </p:sp>
      <p:sp>
        <p:nvSpPr>
          <p:cNvPr id="20" name="コンテンツ プレースホルダー 2">
            <a:extLst>
              <a:ext uri="{FF2B5EF4-FFF2-40B4-BE49-F238E27FC236}">
                <a16:creationId xmlns:a16="http://schemas.microsoft.com/office/drawing/2014/main" xmlns="" id="{E0A3F20C-F185-4DAF-982E-DCCCFAE7B420}"/>
              </a:ext>
            </a:extLst>
          </p:cNvPr>
          <p:cNvSpPr txBox="1">
            <a:spLocks/>
          </p:cNvSpPr>
          <p:nvPr/>
        </p:nvSpPr>
        <p:spPr>
          <a:xfrm>
            <a:off x="526315" y="2229494"/>
            <a:ext cx="8149372" cy="1738384"/>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324000" lvl="1" indent="0">
              <a:buNone/>
            </a:pPr>
            <a:endParaRPr lang="en-US" altLang="ja-JP" dirty="0">
              <a:latin typeface="HGｺﾞｼｯｸE 本文"/>
            </a:endParaRPr>
          </a:p>
        </p:txBody>
      </p:sp>
      <p:sp>
        <p:nvSpPr>
          <p:cNvPr id="21" name="コンテンツ プレースホルダー 2">
            <a:extLst>
              <a:ext uri="{FF2B5EF4-FFF2-40B4-BE49-F238E27FC236}">
                <a16:creationId xmlns:a16="http://schemas.microsoft.com/office/drawing/2014/main" xmlns="" id="{CE4DBA1F-E949-457A-9A3E-2367BB02245C}"/>
              </a:ext>
            </a:extLst>
          </p:cNvPr>
          <p:cNvSpPr txBox="1">
            <a:spLocks/>
          </p:cNvSpPr>
          <p:nvPr/>
        </p:nvSpPr>
        <p:spPr>
          <a:xfrm>
            <a:off x="526315" y="4607569"/>
            <a:ext cx="8149372" cy="1738384"/>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324000" lvl="1" indent="0">
              <a:buNone/>
            </a:pPr>
            <a:endParaRPr lang="en-US" altLang="ja-JP" dirty="0">
              <a:latin typeface="HGｺﾞｼｯｸE 本文"/>
            </a:endParaRPr>
          </a:p>
        </p:txBody>
      </p:sp>
    </p:spTree>
    <p:extLst>
      <p:ext uri="{BB962C8B-B14F-4D97-AF65-F5344CB8AC3E}">
        <p14:creationId xmlns:p14="http://schemas.microsoft.com/office/powerpoint/2010/main" val="4260455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6906D757-D777-4182-9B78-35C189E2F7DC}"/>
              </a:ext>
            </a:extLst>
          </p:cNvPr>
          <p:cNvSpPr>
            <a:spLocks noGrp="1"/>
          </p:cNvSpPr>
          <p:nvPr>
            <p:ph type="title"/>
          </p:nvPr>
        </p:nvSpPr>
        <p:spPr bwMode="white"/>
        <p:txBody>
          <a:bodyPr/>
          <a:lstStyle/>
          <a:p>
            <a:r>
              <a:rPr kumimoji="1" lang="ja-JP" altLang="en-US" dirty="0"/>
              <a:t>学習を始めるにあたって</a:t>
            </a:r>
          </a:p>
        </p:txBody>
      </p:sp>
      <p:sp>
        <p:nvSpPr>
          <p:cNvPr id="3" name="コンテンツ プレースホルダー 2">
            <a:extLst>
              <a:ext uri="{FF2B5EF4-FFF2-40B4-BE49-F238E27FC236}">
                <a16:creationId xmlns:a16="http://schemas.microsoft.com/office/drawing/2014/main" xmlns="" id="{525772C4-1EA6-4A7B-825F-87C966D3D02D}"/>
              </a:ext>
            </a:extLst>
          </p:cNvPr>
          <p:cNvSpPr>
            <a:spLocks noGrp="1"/>
          </p:cNvSpPr>
          <p:nvPr>
            <p:ph idx="1"/>
          </p:nvPr>
        </p:nvSpPr>
        <p:spPr>
          <a:xfrm>
            <a:off x="468313" y="1992922"/>
            <a:ext cx="8223403" cy="3926097"/>
          </a:xfrm>
        </p:spPr>
        <p:txBody>
          <a:bodyPr>
            <a:normAutofit/>
          </a:bodyPr>
          <a:lstStyle/>
          <a:p>
            <a:pPr algn="just">
              <a:lnSpc>
                <a:spcPts val="2400"/>
              </a:lnSpc>
            </a:pPr>
            <a:r>
              <a:rPr kumimoji="1" lang="ja-JP" altLang="en-US" dirty="0">
                <a:latin typeface="+mj-ea"/>
                <a:ea typeface="+mj-ea"/>
              </a:rPr>
              <a:t>これからみなさんに取り組んでいただくケーススタディは、</a:t>
            </a:r>
            <a:r>
              <a:rPr kumimoji="1" lang="ja-JP" altLang="en-US" b="1" dirty="0">
                <a:solidFill>
                  <a:schemeClr val="tx1"/>
                </a:solidFill>
                <a:latin typeface="+mj-ea"/>
                <a:ea typeface="+mj-ea"/>
              </a:rPr>
              <a:t>農業における現状や課題</a:t>
            </a:r>
            <a:r>
              <a:rPr kumimoji="1" lang="ja-JP" altLang="en-US" dirty="0">
                <a:latin typeface="+mj-ea"/>
                <a:ea typeface="+mj-ea"/>
              </a:rPr>
              <a:t>がテーマです。</a:t>
            </a:r>
            <a:endParaRPr kumimoji="1" lang="en-US" altLang="ja-JP" dirty="0">
              <a:latin typeface="+mj-ea"/>
              <a:ea typeface="+mj-ea"/>
            </a:endParaRPr>
          </a:p>
          <a:p>
            <a:pPr algn="just">
              <a:lnSpc>
                <a:spcPts val="2400"/>
              </a:lnSpc>
            </a:pPr>
            <a:r>
              <a:rPr lang="ja-JP" altLang="en-US" dirty="0">
                <a:latin typeface="+mj-ea"/>
                <a:ea typeface="+mj-ea"/>
              </a:rPr>
              <a:t>ケースの説明では、稲作作業における作業の工程とその課題について説明されています。</a:t>
            </a:r>
            <a:endParaRPr lang="en-US" altLang="ja-JP" dirty="0">
              <a:latin typeface="+mj-ea"/>
              <a:ea typeface="+mj-ea"/>
            </a:endParaRPr>
          </a:p>
          <a:p>
            <a:pPr algn="just">
              <a:lnSpc>
                <a:spcPts val="2400"/>
              </a:lnSpc>
            </a:pPr>
            <a:r>
              <a:rPr kumimoji="1" lang="ja-JP" altLang="en-US" dirty="0">
                <a:latin typeface="+mj-ea"/>
                <a:ea typeface="+mj-ea"/>
              </a:rPr>
              <a:t>また、これらのほか、公的なデータなどによる客観的な資料などで、農業の現状も示されています。</a:t>
            </a:r>
            <a:endParaRPr kumimoji="1" lang="en-US" altLang="ja-JP" dirty="0">
              <a:latin typeface="+mj-ea"/>
              <a:ea typeface="+mj-ea"/>
            </a:endParaRPr>
          </a:p>
          <a:p>
            <a:pPr algn="just">
              <a:lnSpc>
                <a:spcPts val="2400"/>
              </a:lnSpc>
            </a:pPr>
            <a:r>
              <a:rPr lang="ja-JP" altLang="en-US" dirty="0">
                <a:latin typeface="+mj-ea"/>
                <a:ea typeface="+mj-ea"/>
              </a:rPr>
              <a:t>これらの情報に基づいて</a:t>
            </a:r>
            <a:r>
              <a:rPr lang="ja-JP" altLang="en-US" b="1" dirty="0">
                <a:solidFill>
                  <a:schemeClr val="tx1"/>
                </a:solidFill>
                <a:latin typeface="+mj-ea"/>
                <a:ea typeface="+mj-ea"/>
              </a:rPr>
              <a:t>現状分析</a:t>
            </a:r>
            <a:r>
              <a:rPr lang="ja-JP" altLang="en-US" dirty="0">
                <a:latin typeface="+mj-ea"/>
                <a:ea typeface="+mj-ea"/>
              </a:rPr>
              <a:t>を行い、</a:t>
            </a:r>
            <a:r>
              <a:rPr lang="ja-JP" altLang="en-US" b="1" dirty="0">
                <a:solidFill>
                  <a:schemeClr val="tx1"/>
                </a:solidFill>
                <a:latin typeface="+mj-ea"/>
                <a:ea typeface="+mj-ea"/>
              </a:rPr>
              <a:t>農業における課題を抽出・整理</a:t>
            </a:r>
            <a:r>
              <a:rPr lang="ja-JP" altLang="en-US" dirty="0">
                <a:latin typeface="+mj-ea"/>
                <a:ea typeface="+mj-ea"/>
              </a:rPr>
              <a:t>してください。</a:t>
            </a:r>
            <a:endParaRPr lang="en-US" altLang="ja-JP" dirty="0">
              <a:latin typeface="+mj-ea"/>
              <a:ea typeface="+mj-ea"/>
            </a:endParaRPr>
          </a:p>
          <a:p>
            <a:pPr algn="just">
              <a:lnSpc>
                <a:spcPts val="2400"/>
              </a:lnSpc>
            </a:pPr>
            <a:r>
              <a:rPr kumimoji="1" lang="ja-JP" altLang="en-US" dirty="0">
                <a:latin typeface="+mj-ea"/>
                <a:ea typeface="+mj-ea"/>
              </a:rPr>
              <a:t>そして、それらの課題のうち、</a:t>
            </a:r>
            <a:r>
              <a:rPr kumimoji="1" lang="en-US" altLang="ja-JP" b="1" dirty="0">
                <a:solidFill>
                  <a:schemeClr val="tx1"/>
                </a:solidFill>
                <a:latin typeface="+mj-ea"/>
                <a:ea typeface="+mj-ea"/>
              </a:rPr>
              <a:t>AI</a:t>
            </a:r>
            <a:r>
              <a:rPr kumimoji="1" lang="ja-JP" altLang="en-US" b="1" dirty="0">
                <a:solidFill>
                  <a:schemeClr val="tx1"/>
                </a:solidFill>
                <a:latin typeface="+mj-ea"/>
                <a:ea typeface="+mj-ea"/>
              </a:rPr>
              <a:t>を活用することで解決が可能な課題</a:t>
            </a:r>
            <a:r>
              <a:rPr kumimoji="1" lang="ja-JP" altLang="en-US" dirty="0">
                <a:latin typeface="+mj-ea"/>
                <a:ea typeface="+mj-ea"/>
              </a:rPr>
              <a:t>について、</a:t>
            </a:r>
            <a:r>
              <a:rPr kumimoji="1" lang="ja-JP" altLang="en-US" b="1" dirty="0">
                <a:solidFill>
                  <a:schemeClr val="tx1"/>
                </a:solidFill>
                <a:latin typeface="+mj-ea"/>
                <a:ea typeface="+mj-ea"/>
              </a:rPr>
              <a:t>具体的な解決のアプローチや</a:t>
            </a:r>
            <a:r>
              <a:rPr kumimoji="1" lang="en-US" altLang="ja-JP" b="1" dirty="0">
                <a:solidFill>
                  <a:schemeClr val="tx1"/>
                </a:solidFill>
                <a:latin typeface="+mj-ea"/>
                <a:ea typeface="+mj-ea"/>
              </a:rPr>
              <a:t>IT</a:t>
            </a:r>
            <a:r>
              <a:rPr kumimoji="1" lang="ja-JP" altLang="en-US" b="1" dirty="0">
                <a:solidFill>
                  <a:schemeClr val="tx1"/>
                </a:solidFill>
                <a:latin typeface="+mj-ea"/>
                <a:ea typeface="+mj-ea"/>
              </a:rPr>
              <a:t>化の方策を検討・構想</a:t>
            </a:r>
            <a:r>
              <a:rPr kumimoji="1" lang="ja-JP" altLang="en-US" dirty="0">
                <a:latin typeface="+mj-ea"/>
                <a:ea typeface="+mj-ea"/>
              </a:rPr>
              <a:t>してください。</a:t>
            </a:r>
          </a:p>
        </p:txBody>
      </p:sp>
      <p:sp>
        <p:nvSpPr>
          <p:cNvPr id="6" name="スライド番号プレースホルダー 5">
            <a:extLst>
              <a:ext uri="{FF2B5EF4-FFF2-40B4-BE49-F238E27FC236}">
                <a16:creationId xmlns:a16="http://schemas.microsoft.com/office/drawing/2014/main" xmlns="" id="{9CC54C1E-E976-4F77-9699-023F888284F7}"/>
              </a:ext>
            </a:extLst>
          </p:cNvPr>
          <p:cNvSpPr>
            <a:spLocks noGrp="1"/>
          </p:cNvSpPr>
          <p:nvPr>
            <p:ph type="sldNum" sz="quarter" idx="12"/>
          </p:nvPr>
        </p:nvSpPr>
        <p:spPr/>
        <p:txBody>
          <a:bodyPr/>
          <a:lstStyle/>
          <a:p>
            <a:fld id="{F043F8D2-B5D0-4526-8998-72377A40B353}" type="slidenum">
              <a:rPr kumimoji="1" lang="ja-JP" altLang="en-US" sz="1400" smtClean="0"/>
              <a:pPr/>
              <a:t>1</a:t>
            </a:fld>
            <a:endParaRPr kumimoji="1" lang="ja-JP" altLang="en-US" sz="1400" dirty="0"/>
          </a:p>
        </p:txBody>
      </p:sp>
    </p:spTree>
    <p:extLst>
      <p:ext uri="{BB962C8B-B14F-4D97-AF65-F5344CB8AC3E}">
        <p14:creationId xmlns:p14="http://schemas.microsoft.com/office/powerpoint/2010/main" val="37487455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四角形: 角を丸くする 10">
            <a:extLst>
              <a:ext uri="{FF2B5EF4-FFF2-40B4-BE49-F238E27FC236}">
                <a16:creationId xmlns:a16="http://schemas.microsoft.com/office/drawing/2014/main" xmlns="" id="{C6862CC9-AD3E-484F-A5DA-B75834B2D6F7}"/>
              </a:ext>
            </a:extLst>
          </p:cNvPr>
          <p:cNvSpPr/>
          <p:nvPr/>
        </p:nvSpPr>
        <p:spPr>
          <a:xfrm>
            <a:off x="469900" y="659876"/>
            <a:ext cx="2740025" cy="395925"/>
          </a:xfrm>
          <a:prstGeom prst="roundRect">
            <a:avLst/>
          </a:prstGeom>
          <a:solidFill>
            <a:schemeClr val="accent5">
              <a:lumMod val="50000"/>
            </a:schemeClr>
          </a:solidFill>
          <a:ln>
            <a:solidFill>
              <a:schemeClr val="accent5">
                <a:lumMod val="50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t>グループワーク</a:t>
            </a:r>
          </a:p>
        </p:txBody>
      </p:sp>
      <p:sp>
        <p:nvSpPr>
          <p:cNvPr id="12" name="コンテンツ プレースホルダー 2">
            <a:extLst>
              <a:ext uri="{FF2B5EF4-FFF2-40B4-BE49-F238E27FC236}">
                <a16:creationId xmlns:a16="http://schemas.microsoft.com/office/drawing/2014/main" xmlns="" id="{96EE6450-214B-4B3C-BC5B-91C9CC1D0ED0}"/>
              </a:ext>
            </a:extLst>
          </p:cNvPr>
          <p:cNvSpPr txBox="1">
            <a:spLocks/>
          </p:cNvSpPr>
          <p:nvPr/>
        </p:nvSpPr>
        <p:spPr>
          <a:xfrm>
            <a:off x="1699490" y="1824443"/>
            <a:ext cx="6587260" cy="3538132"/>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buNone/>
            </a:pPr>
            <a:r>
              <a:rPr lang="ja-JP" altLang="en-US" sz="1600" dirty="0">
                <a:solidFill>
                  <a:srgbClr val="FF0000"/>
                </a:solidFill>
              </a:rPr>
              <a:t>「</a:t>
            </a:r>
            <a:r>
              <a:rPr lang="ja-JP" altLang="en-US" sz="1600" b="1" dirty="0">
                <a:solidFill>
                  <a:srgbClr val="FF0000"/>
                </a:solidFill>
                <a:latin typeface="+mj-ea"/>
              </a:rPr>
              <a:t>地域の農業を守るために利用できる</a:t>
            </a:r>
            <a:r>
              <a:rPr lang="en-US" altLang="ja-JP" sz="1600" b="1" dirty="0">
                <a:solidFill>
                  <a:srgbClr val="FF0000"/>
                </a:solidFill>
                <a:latin typeface="+mj-ea"/>
              </a:rPr>
              <a:t>IoT/AI </a:t>
            </a:r>
            <a:r>
              <a:rPr lang="ja-JP" altLang="en-US" sz="1600" b="1" dirty="0">
                <a:solidFill>
                  <a:srgbClr val="FF0000"/>
                </a:solidFill>
                <a:latin typeface="+mj-ea"/>
              </a:rPr>
              <a:t>を提案してほしい</a:t>
            </a:r>
            <a:r>
              <a:rPr lang="ja-JP" altLang="en-US" sz="1600" dirty="0">
                <a:solidFill>
                  <a:srgbClr val="FF0000"/>
                </a:solidFill>
                <a:latin typeface="HGｺﾞｼｯｸE 本文"/>
              </a:rPr>
              <a:t>」</a:t>
            </a:r>
            <a:r>
              <a:rPr lang="ja-JP" altLang="en-US" sz="1600" dirty="0">
                <a:latin typeface="HGｺﾞｼｯｸE 本文"/>
              </a:rPr>
              <a:t>という要望に対して</a:t>
            </a:r>
            <a:endParaRPr lang="en-US" altLang="ja-JP" sz="1600" dirty="0">
              <a:latin typeface="HGｺﾞｼｯｸE 本文"/>
            </a:endParaRPr>
          </a:p>
          <a:p>
            <a:pPr marL="0" indent="0">
              <a:buNone/>
            </a:pPr>
            <a:r>
              <a:rPr lang="ja-JP" altLang="en-US" sz="1600" dirty="0">
                <a:latin typeface="HGｺﾞｼｯｸE 本文"/>
              </a:rPr>
              <a:t>・個人ワーク②でまとめた情報をもとにディスカッションを行い「着眼する課題」を決定し、その「着眼した理由」「あるべき姿」を整理してください。</a:t>
            </a:r>
            <a:endParaRPr lang="en-US" altLang="ja-JP" sz="1600" dirty="0">
              <a:latin typeface="HGｺﾞｼｯｸE 本文"/>
            </a:endParaRPr>
          </a:p>
          <a:p>
            <a:pPr marL="0" indent="0">
              <a:buNone/>
            </a:pPr>
            <a:r>
              <a:rPr lang="ja-JP" altLang="en-US" sz="1600" dirty="0">
                <a:latin typeface="HGｺﾞｼｯｸE 本文"/>
              </a:rPr>
              <a:t>・「着眼する課題」に対する、</a:t>
            </a:r>
            <a:r>
              <a:rPr lang="en-US" altLang="ja-JP" sz="1600" dirty="0">
                <a:latin typeface="HGｺﾞｼｯｸE 本文"/>
              </a:rPr>
              <a:t>IT</a:t>
            </a:r>
            <a:r>
              <a:rPr lang="ja-JP" altLang="en-US" sz="1600" dirty="0">
                <a:latin typeface="HGｺﾞｼｯｸE 本文"/>
              </a:rPr>
              <a:t>を利用した場合の解決策・導入における問題点を導き出してまとめてください。</a:t>
            </a:r>
            <a:endParaRPr lang="en-US" altLang="ja-JP" sz="1600" dirty="0">
              <a:latin typeface="HGｺﾞｼｯｸE 本文"/>
            </a:endParaRPr>
          </a:p>
          <a:p>
            <a:pPr marL="0" indent="0">
              <a:buNone/>
            </a:pPr>
            <a:r>
              <a:rPr lang="ja-JP" altLang="en-US" sz="1600" dirty="0">
                <a:latin typeface="HGｺﾞｼｯｸE 本文"/>
              </a:rPr>
              <a:t>・ 「着眼する課題」に対して、すでに</a:t>
            </a:r>
            <a:r>
              <a:rPr lang="en-US" altLang="ja-JP" sz="1600" dirty="0">
                <a:latin typeface="HGｺﾞｼｯｸE 本文"/>
              </a:rPr>
              <a:t>IT</a:t>
            </a:r>
            <a:r>
              <a:rPr lang="ja-JP" altLang="en-US" sz="1600" dirty="0">
                <a:latin typeface="HGｺﾞｼｯｸE 本文"/>
              </a:rPr>
              <a:t>を利用して対応している事例を挙げてください。（具体的には、</a:t>
            </a:r>
            <a:r>
              <a:rPr lang="ja-JP" altLang="en-US" sz="1600" dirty="0"/>
              <a:t>ソリューションや製品名、その概要</a:t>
            </a:r>
            <a:r>
              <a:rPr lang="ja-JP" altLang="en-US" sz="1600" dirty="0">
                <a:latin typeface="HGｺﾞｼｯｸE 本文"/>
              </a:rPr>
              <a:t>などを指します）</a:t>
            </a:r>
            <a:endParaRPr lang="en-US" altLang="ja-JP" sz="1600" dirty="0">
              <a:latin typeface="HGｺﾞｼｯｸE 本文"/>
            </a:endParaRPr>
          </a:p>
        </p:txBody>
      </p:sp>
      <p:sp>
        <p:nvSpPr>
          <p:cNvPr id="13" name="四角形: 角を丸くする 12">
            <a:extLst>
              <a:ext uri="{FF2B5EF4-FFF2-40B4-BE49-F238E27FC236}">
                <a16:creationId xmlns:a16="http://schemas.microsoft.com/office/drawing/2014/main" xmlns="" id="{33853F82-1365-48D2-AD21-C316C26624F0}"/>
              </a:ext>
            </a:extLst>
          </p:cNvPr>
          <p:cNvSpPr/>
          <p:nvPr/>
        </p:nvSpPr>
        <p:spPr>
          <a:xfrm>
            <a:off x="3267057" y="656164"/>
            <a:ext cx="1304943" cy="395925"/>
          </a:xfrm>
          <a:prstGeom prst="roundRect">
            <a:avLst/>
          </a:prstGeom>
          <a:solidFill>
            <a:schemeClr val="accent5">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kumimoji="1" lang="en-US" altLang="ja-JP" dirty="0"/>
              <a:t>80</a:t>
            </a:r>
            <a:r>
              <a:rPr kumimoji="1" lang="ja-JP" altLang="en-US" dirty="0"/>
              <a:t>分</a:t>
            </a:r>
          </a:p>
        </p:txBody>
      </p:sp>
      <p:pic>
        <p:nvPicPr>
          <p:cNvPr id="14" name="図 13" descr="レゴ, 食品, 部屋 が含まれている画像&#10;&#10;自動的に生成された説明">
            <a:extLst>
              <a:ext uri="{FF2B5EF4-FFF2-40B4-BE49-F238E27FC236}">
                <a16:creationId xmlns:a16="http://schemas.microsoft.com/office/drawing/2014/main" xmlns="" id="{C703D960-595D-47A7-A574-71C0BE1C031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88" y="2900679"/>
            <a:ext cx="1597302" cy="1385660"/>
          </a:xfrm>
          <a:prstGeom prst="rect">
            <a:avLst/>
          </a:prstGeom>
        </p:spPr>
      </p:pic>
      <p:sp>
        <p:nvSpPr>
          <p:cNvPr id="4" name="スライド番号プレースホルダー 3">
            <a:extLst>
              <a:ext uri="{FF2B5EF4-FFF2-40B4-BE49-F238E27FC236}">
                <a16:creationId xmlns:a16="http://schemas.microsoft.com/office/drawing/2014/main" xmlns="" id="{F5399779-A3D8-4D73-8ECD-39DA69A503EC}"/>
              </a:ext>
            </a:extLst>
          </p:cNvPr>
          <p:cNvSpPr>
            <a:spLocks noGrp="1"/>
          </p:cNvSpPr>
          <p:nvPr>
            <p:ph type="sldNum" sz="quarter" idx="4"/>
          </p:nvPr>
        </p:nvSpPr>
        <p:spPr/>
        <p:txBody>
          <a:bodyPr/>
          <a:lstStyle/>
          <a:p>
            <a:fld id="{F043F8D2-B5D0-4526-8998-72377A40B353}" type="slidenum">
              <a:rPr kumimoji="1" lang="ja-JP" altLang="en-US" smtClean="0"/>
              <a:pPr/>
              <a:t>19</a:t>
            </a:fld>
            <a:endParaRPr kumimoji="1" lang="ja-JP" altLang="en-US"/>
          </a:p>
        </p:txBody>
      </p:sp>
    </p:spTree>
    <p:extLst>
      <p:ext uri="{BB962C8B-B14F-4D97-AF65-F5344CB8AC3E}">
        <p14:creationId xmlns:p14="http://schemas.microsoft.com/office/powerpoint/2010/main" val="2955328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xmlns="" id="{3330E17E-EB51-46D8-8322-44156BCC91F2}"/>
              </a:ext>
            </a:extLst>
          </p:cNvPr>
          <p:cNvSpPr txBox="1"/>
          <p:nvPr/>
        </p:nvSpPr>
        <p:spPr>
          <a:xfrm>
            <a:off x="638174" y="1276350"/>
            <a:ext cx="8001001" cy="2862322"/>
          </a:xfrm>
          <a:prstGeom prst="rect">
            <a:avLst/>
          </a:prstGeom>
          <a:noFill/>
        </p:spPr>
        <p:txBody>
          <a:bodyPr wrap="square" rtlCol="0">
            <a:spAutoFit/>
          </a:bodyPr>
          <a:lstStyle/>
          <a:p>
            <a:pPr marL="342900" indent="-342900">
              <a:buFont typeface="+mj-lt"/>
              <a:buAutoNum type="arabicPeriod"/>
            </a:pPr>
            <a:r>
              <a:rPr lang="ja-JP" altLang="en-US" dirty="0">
                <a:latin typeface="HGｺﾞｼｯｸE 本文"/>
              </a:rPr>
              <a:t>着眼した課題</a:t>
            </a:r>
            <a:endParaRPr lang="en-US" altLang="ja-JP" dirty="0">
              <a:latin typeface="HGｺﾞｼｯｸE 本文"/>
            </a:endParaRPr>
          </a:p>
          <a:p>
            <a:pPr marL="857250" lvl="1" indent="-400050">
              <a:buFont typeface="+mj-ea"/>
              <a:buAutoNum type="circleNumDbPlain"/>
            </a:pPr>
            <a:r>
              <a:rPr lang="ja-JP" altLang="en-US" dirty="0">
                <a:latin typeface="HGｺﾞｼｯｸE 本文"/>
              </a:rPr>
              <a:t>課題</a:t>
            </a:r>
            <a:endParaRPr lang="en-US" altLang="ja-JP" dirty="0">
              <a:latin typeface="HGｺﾞｼｯｸE 本文"/>
            </a:endParaRPr>
          </a:p>
          <a:p>
            <a:pPr lvl="2"/>
            <a:endParaRPr lang="en-US" altLang="ja-JP" dirty="0" smtClean="0">
              <a:latin typeface="HGｺﾞｼｯｸE 本文"/>
            </a:endParaRPr>
          </a:p>
          <a:p>
            <a:pPr lvl="2"/>
            <a:endParaRPr lang="en-US" altLang="ja-JP" dirty="0">
              <a:latin typeface="HGｺﾞｼｯｸE 本文"/>
            </a:endParaRPr>
          </a:p>
          <a:p>
            <a:pPr marL="857250" lvl="1" indent="-400050">
              <a:buFont typeface="+mj-ea"/>
              <a:buAutoNum type="circleNumDbPlain"/>
            </a:pPr>
            <a:r>
              <a:rPr lang="ja-JP" altLang="en-US" dirty="0">
                <a:latin typeface="HGｺﾞｼｯｸE 本文"/>
              </a:rPr>
              <a:t>着眼した理由</a:t>
            </a:r>
            <a:endParaRPr lang="en-US" altLang="ja-JP" dirty="0">
              <a:latin typeface="HGｺﾞｼｯｸE 本文"/>
            </a:endParaRPr>
          </a:p>
          <a:p>
            <a:pPr lvl="2"/>
            <a:endParaRPr lang="en-US" altLang="ja-JP" dirty="0" smtClean="0">
              <a:latin typeface="HGｺﾞｼｯｸE 本文"/>
            </a:endParaRPr>
          </a:p>
          <a:p>
            <a:pPr lvl="2"/>
            <a:endParaRPr lang="en-US" altLang="ja-JP" dirty="0">
              <a:latin typeface="HGｺﾞｼｯｸE 本文"/>
            </a:endParaRPr>
          </a:p>
          <a:p>
            <a:pPr marL="857250" lvl="1" indent="-400050">
              <a:buFont typeface="+mj-ea"/>
              <a:buAutoNum type="circleNumDbPlain"/>
            </a:pPr>
            <a:r>
              <a:rPr lang="ja-JP" altLang="en-US" dirty="0">
                <a:latin typeface="HGｺﾞｼｯｸE 本文"/>
              </a:rPr>
              <a:t>あるべき姿（状況）</a:t>
            </a:r>
            <a:endParaRPr lang="en-US" altLang="ja-JP" dirty="0">
              <a:latin typeface="HGｺﾞｼｯｸE 本文"/>
            </a:endParaRPr>
          </a:p>
          <a:p>
            <a:pPr lvl="2"/>
            <a:endParaRPr kumimoji="1" lang="en-US" altLang="ja-JP" dirty="0" smtClean="0">
              <a:latin typeface="HGｺﾞｼｯｸE 本文"/>
            </a:endParaRPr>
          </a:p>
          <a:p>
            <a:pPr lvl="2"/>
            <a:endParaRPr kumimoji="1" lang="en-US" altLang="ja-JP" dirty="0">
              <a:latin typeface="HGｺﾞｼｯｸE 本文"/>
            </a:endParaRPr>
          </a:p>
        </p:txBody>
      </p:sp>
      <p:sp>
        <p:nvSpPr>
          <p:cNvPr id="7" name="四角形: 角を丸くする 6">
            <a:extLst>
              <a:ext uri="{FF2B5EF4-FFF2-40B4-BE49-F238E27FC236}">
                <a16:creationId xmlns:a16="http://schemas.microsoft.com/office/drawing/2014/main" xmlns="" id="{14CA8797-2D46-49F9-B6C1-BFAF30D2F65C}"/>
              </a:ext>
            </a:extLst>
          </p:cNvPr>
          <p:cNvSpPr/>
          <p:nvPr/>
        </p:nvSpPr>
        <p:spPr>
          <a:xfrm>
            <a:off x="469900" y="659876"/>
            <a:ext cx="3806825" cy="395925"/>
          </a:xfrm>
          <a:prstGeom prst="roundRect">
            <a:avLst/>
          </a:prstGeom>
          <a:solidFill>
            <a:schemeClr val="accent5">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a:t>発表用テンプレート</a:t>
            </a:r>
            <a:endParaRPr kumimoji="1" lang="ja-JP" altLang="en-US" dirty="0"/>
          </a:p>
        </p:txBody>
      </p:sp>
    </p:spTree>
    <p:extLst>
      <p:ext uri="{BB962C8B-B14F-4D97-AF65-F5344CB8AC3E}">
        <p14:creationId xmlns:p14="http://schemas.microsoft.com/office/powerpoint/2010/main" val="1391246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E21F5816-71A7-4456-8490-DBE4287FF6AD}"/>
              </a:ext>
            </a:extLst>
          </p:cNvPr>
          <p:cNvSpPr txBox="1"/>
          <p:nvPr/>
        </p:nvSpPr>
        <p:spPr>
          <a:xfrm>
            <a:off x="571499" y="657225"/>
            <a:ext cx="8001001" cy="2862322"/>
          </a:xfrm>
          <a:prstGeom prst="rect">
            <a:avLst/>
          </a:prstGeom>
          <a:noFill/>
        </p:spPr>
        <p:txBody>
          <a:bodyPr wrap="square" rtlCol="0">
            <a:spAutoFit/>
          </a:bodyPr>
          <a:lstStyle/>
          <a:p>
            <a:pPr marL="342900" indent="-342900">
              <a:buFont typeface="+mj-lt"/>
              <a:buAutoNum type="arabicPeriod" startAt="2"/>
            </a:pPr>
            <a:r>
              <a:rPr kumimoji="1" lang="ja-JP" altLang="en-US" dirty="0">
                <a:latin typeface="HGｺﾞｼｯｸE 本文"/>
              </a:rPr>
              <a:t>解決策</a:t>
            </a:r>
            <a:endParaRPr kumimoji="1" lang="en-US" altLang="ja-JP" dirty="0">
              <a:latin typeface="HGｺﾞｼｯｸE 本文"/>
            </a:endParaRPr>
          </a:p>
          <a:p>
            <a:pPr marL="857250" lvl="1" indent="-400050">
              <a:buFont typeface="+mj-ea"/>
              <a:buAutoNum type="circleNumDbPlain"/>
            </a:pPr>
            <a:r>
              <a:rPr kumimoji="1" lang="ja-JP" altLang="en-US" dirty="0" smtClean="0">
                <a:latin typeface="HGｺﾞｼｯｸE 本文"/>
              </a:rPr>
              <a:t>有効な技術とその具体的な活用方策</a:t>
            </a:r>
            <a:endParaRPr kumimoji="1" lang="en-US" altLang="ja-JP" dirty="0" smtClean="0">
              <a:latin typeface="HGｺﾞｼｯｸE 本文"/>
            </a:endParaRPr>
          </a:p>
          <a:p>
            <a:pPr lvl="2"/>
            <a:endParaRPr kumimoji="1" lang="en-US" altLang="ja-JP" dirty="0" smtClean="0">
              <a:latin typeface="HGｺﾞｼｯｸE 本文"/>
            </a:endParaRPr>
          </a:p>
          <a:p>
            <a:pPr lvl="2"/>
            <a:endParaRPr kumimoji="1" lang="en-US" altLang="ja-JP" dirty="0">
              <a:latin typeface="HGｺﾞｼｯｸE 本文"/>
            </a:endParaRPr>
          </a:p>
          <a:p>
            <a:pPr lvl="2"/>
            <a:endParaRPr kumimoji="1" lang="en-US" altLang="ja-JP" dirty="0" smtClean="0">
              <a:latin typeface="HGｺﾞｼｯｸE 本文"/>
            </a:endParaRPr>
          </a:p>
          <a:p>
            <a:pPr lvl="2"/>
            <a:endParaRPr kumimoji="1" lang="en-US" altLang="ja-JP" dirty="0">
              <a:latin typeface="HGｺﾞｼｯｸE 本文"/>
            </a:endParaRPr>
          </a:p>
          <a:p>
            <a:pPr marL="857250" lvl="1" indent="-400050">
              <a:buFont typeface="+mj-ea"/>
              <a:buAutoNum type="circleNumDbPlain"/>
            </a:pPr>
            <a:r>
              <a:rPr kumimoji="1" lang="ja-JP" altLang="en-US" dirty="0">
                <a:latin typeface="HGｺﾞｼｯｸE 本文"/>
              </a:rPr>
              <a:t>導入における問題点</a:t>
            </a:r>
            <a:endParaRPr kumimoji="1" lang="en-US" altLang="ja-JP" dirty="0">
              <a:latin typeface="HGｺﾞｼｯｸE 本文"/>
            </a:endParaRPr>
          </a:p>
          <a:p>
            <a:pPr lvl="2"/>
            <a:endParaRPr kumimoji="1" lang="en-US" altLang="ja-JP" dirty="0" smtClean="0">
              <a:latin typeface="HGｺﾞｼｯｸE 本文"/>
            </a:endParaRPr>
          </a:p>
          <a:p>
            <a:pPr lvl="2"/>
            <a:endParaRPr kumimoji="1" lang="en-US" altLang="ja-JP" dirty="0">
              <a:latin typeface="HGｺﾞｼｯｸE 本文"/>
            </a:endParaRPr>
          </a:p>
          <a:p>
            <a:pPr lvl="2"/>
            <a:endParaRPr kumimoji="1" lang="en-US" altLang="ja-JP" dirty="0">
              <a:latin typeface="HGｺﾞｼｯｸE 本文"/>
            </a:endParaRPr>
          </a:p>
        </p:txBody>
      </p:sp>
    </p:spTree>
    <p:extLst>
      <p:ext uri="{BB962C8B-B14F-4D97-AF65-F5344CB8AC3E}">
        <p14:creationId xmlns:p14="http://schemas.microsoft.com/office/powerpoint/2010/main" val="2027981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2C7EC6DD-A82A-4F1E-A271-38001C6342DC}"/>
              </a:ext>
            </a:extLst>
          </p:cNvPr>
          <p:cNvSpPr txBox="1"/>
          <p:nvPr/>
        </p:nvSpPr>
        <p:spPr>
          <a:xfrm>
            <a:off x="571499" y="657225"/>
            <a:ext cx="8001001" cy="1477328"/>
          </a:xfrm>
          <a:prstGeom prst="rect">
            <a:avLst/>
          </a:prstGeom>
          <a:noFill/>
        </p:spPr>
        <p:txBody>
          <a:bodyPr wrap="square" rtlCol="0">
            <a:spAutoFit/>
          </a:bodyPr>
          <a:lstStyle/>
          <a:p>
            <a:pPr marL="342900" indent="-342900">
              <a:buFont typeface="+mj-lt"/>
              <a:buAutoNum type="arabicPeriod" startAt="3"/>
            </a:pPr>
            <a:r>
              <a:rPr kumimoji="1" lang="ja-JP" altLang="en-US" dirty="0">
                <a:latin typeface="HGｺﾞｼｯｸE 本文"/>
              </a:rPr>
              <a:t>対応事例</a:t>
            </a:r>
            <a:endParaRPr kumimoji="1" lang="en-US" altLang="ja-JP" dirty="0">
              <a:latin typeface="HGｺﾞｼｯｸE 本文"/>
            </a:endParaRPr>
          </a:p>
          <a:p>
            <a:pPr lvl="1"/>
            <a:r>
              <a:rPr kumimoji="1" lang="ja-JP" altLang="en-US" dirty="0">
                <a:latin typeface="HGｺﾞｼｯｸE 本文"/>
              </a:rPr>
              <a:t>対応事例（具体的な</a:t>
            </a:r>
            <a:r>
              <a:rPr lang="ja-JP" altLang="en-US" dirty="0">
                <a:latin typeface="HGｺﾞｼｯｸE 本文"/>
              </a:rPr>
              <a:t>ソリューションや製品名、その概要を示す）</a:t>
            </a:r>
            <a:endParaRPr kumimoji="1" lang="en-US" altLang="ja-JP" dirty="0">
              <a:latin typeface="HGｺﾞｼｯｸE 本文"/>
            </a:endParaRPr>
          </a:p>
          <a:p>
            <a:pPr lvl="1"/>
            <a:endParaRPr kumimoji="1" lang="en-US" altLang="ja-JP" dirty="0">
              <a:latin typeface="HGｺﾞｼｯｸE 本文"/>
            </a:endParaRPr>
          </a:p>
          <a:p>
            <a:pPr lvl="1"/>
            <a:endParaRPr kumimoji="1" lang="en-US" altLang="ja-JP" dirty="0">
              <a:latin typeface="HGｺﾞｼｯｸE 本文"/>
            </a:endParaRPr>
          </a:p>
          <a:p>
            <a:pPr lvl="1"/>
            <a:endParaRPr kumimoji="1" lang="en-US" altLang="ja-JP" dirty="0">
              <a:latin typeface="HGｺﾞｼｯｸE 本文"/>
            </a:endParaRPr>
          </a:p>
        </p:txBody>
      </p:sp>
    </p:spTree>
    <p:extLst>
      <p:ext uri="{BB962C8B-B14F-4D97-AF65-F5344CB8AC3E}">
        <p14:creationId xmlns:p14="http://schemas.microsoft.com/office/powerpoint/2010/main" val="27020706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xmlns="" id="{BB2E17D5-41DD-4F1E-B999-E1FE1EC1541A}"/>
              </a:ext>
            </a:extLst>
          </p:cNvPr>
          <p:cNvSpPr txBox="1"/>
          <p:nvPr/>
        </p:nvSpPr>
        <p:spPr>
          <a:xfrm>
            <a:off x="571499" y="657225"/>
            <a:ext cx="8001001" cy="646331"/>
          </a:xfrm>
          <a:prstGeom prst="rect">
            <a:avLst/>
          </a:prstGeom>
          <a:noFill/>
        </p:spPr>
        <p:txBody>
          <a:bodyPr wrap="square" rtlCol="0">
            <a:spAutoFit/>
          </a:bodyPr>
          <a:lstStyle/>
          <a:p>
            <a:pPr marL="342900" indent="-342900">
              <a:buFont typeface="+mj-lt"/>
              <a:buAutoNum type="arabicPeriod" startAt="4"/>
            </a:pPr>
            <a:r>
              <a:rPr kumimoji="1" lang="ja-JP" altLang="en-US" dirty="0">
                <a:latin typeface="HGｺﾞｼｯｸE 本文"/>
              </a:rPr>
              <a:t>システム化に向けた企画・構想</a:t>
            </a:r>
            <a:r>
              <a:rPr kumimoji="1" lang="ja-JP" altLang="en-US" sz="1200" dirty="0">
                <a:latin typeface="HGｺﾞｼｯｸE 本文"/>
              </a:rPr>
              <a:t>（オプション：時間に余裕があるグループのみ）</a:t>
            </a:r>
            <a:endParaRPr kumimoji="1" lang="en-US" altLang="ja-JP" sz="1200" dirty="0">
              <a:latin typeface="HGｺﾞｼｯｸE 本文"/>
            </a:endParaRPr>
          </a:p>
          <a:p>
            <a:pPr lvl="1"/>
            <a:r>
              <a:rPr kumimoji="1" lang="ja-JP" altLang="en-US" dirty="0">
                <a:latin typeface="HGｺﾞｼｯｸE 本文"/>
              </a:rPr>
              <a:t>システム化に向けた企画・構想を検討してください。</a:t>
            </a:r>
            <a:endParaRPr kumimoji="1" lang="en-US" altLang="ja-JP" dirty="0">
              <a:latin typeface="HGｺﾞｼｯｸE 本文"/>
            </a:endParaRPr>
          </a:p>
        </p:txBody>
      </p:sp>
    </p:spTree>
    <p:extLst>
      <p:ext uri="{BB962C8B-B14F-4D97-AF65-F5344CB8AC3E}">
        <p14:creationId xmlns:p14="http://schemas.microsoft.com/office/powerpoint/2010/main" val="10571285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CB78EBD-8317-473B-BBCD-2E257C6D043C}"/>
              </a:ext>
            </a:extLst>
          </p:cNvPr>
          <p:cNvSpPr>
            <a:spLocks noGrp="1"/>
          </p:cNvSpPr>
          <p:nvPr>
            <p:ph type="title"/>
          </p:nvPr>
        </p:nvSpPr>
        <p:spPr bwMode="white"/>
        <p:txBody>
          <a:bodyPr/>
          <a:lstStyle/>
          <a:p>
            <a:r>
              <a:rPr kumimoji="1" lang="ja-JP" altLang="en-US" dirty="0"/>
              <a:t>本講座の目的</a:t>
            </a:r>
          </a:p>
        </p:txBody>
      </p:sp>
      <p:sp>
        <p:nvSpPr>
          <p:cNvPr id="5" name="コンテンツ プレースホルダー 4">
            <a:extLst>
              <a:ext uri="{FF2B5EF4-FFF2-40B4-BE49-F238E27FC236}">
                <a16:creationId xmlns:a16="http://schemas.microsoft.com/office/drawing/2014/main" xmlns="" id="{A9B3B2BE-4CA8-4DF3-9ABA-8AB8CB02F0C0}"/>
              </a:ext>
            </a:extLst>
          </p:cNvPr>
          <p:cNvSpPr>
            <a:spLocks noGrp="1"/>
          </p:cNvSpPr>
          <p:nvPr>
            <p:ph idx="1"/>
          </p:nvPr>
        </p:nvSpPr>
        <p:spPr>
          <a:xfrm>
            <a:off x="581192" y="2042886"/>
            <a:ext cx="8111253" cy="4127640"/>
          </a:xfrm>
        </p:spPr>
        <p:txBody>
          <a:bodyPr>
            <a:normAutofit lnSpcReduction="10000"/>
          </a:bodyPr>
          <a:lstStyle/>
          <a:p>
            <a:pPr lvl="0"/>
            <a:r>
              <a:rPr lang="ja-JP" altLang="ja-JP" dirty="0"/>
              <a:t>本研修は、ケーススタディ（事例研究）による演習スタイルで実施します。</a:t>
            </a:r>
          </a:p>
          <a:p>
            <a:pPr lvl="0"/>
            <a:r>
              <a:rPr lang="ja-JP" altLang="ja-JP" dirty="0"/>
              <a:t>一般にケーススタディは、具体的なケース（事例）を取り上げ、問題点やその原因を分析したり、解決方法を構想したりすることを通して、問題発見・解決力や意思決定力、企画力などの向上を図ることを目的とする学習方法です。</a:t>
            </a:r>
          </a:p>
          <a:p>
            <a:pPr lvl="0"/>
            <a:r>
              <a:rPr lang="ja-JP" altLang="ja-JP" dirty="0"/>
              <a:t>本研修のケーススタディでは、ケース「</a:t>
            </a:r>
            <a:r>
              <a:rPr lang="ja-JP" altLang="en-US" dirty="0"/>
              <a:t>農業</a:t>
            </a:r>
            <a:r>
              <a:rPr lang="en-US" altLang="ja-JP" dirty="0"/>
              <a:t>×AI</a:t>
            </a:r>
            <a:r>
              <a:rPr lang="ja-JP" altLang="ja-JP" dirty="0"/>
              <a:t>」を</a:t>
            </a:r>
            <a:r>
              <a:rPr lang="en-US" altLang="ja-JP" dirty="0"/>
              <a:t>”</a:t>
            </a:r>
            <a:r>
              <a:rPr lang="ja-JP" altLang="ja-JP" dirty="0"/>
              <a:t>題材</a:t>
            </a:r>
            <a:r>
              <a:rPr lang="en-US" altLang="ja-JP" dirty="0"/>
              <a:t>”</a:t>
            </a:r>
            <a:r>
              <a:rPr lang="ja-JP" altLang="ja-JP" dirty="0"/>
              <a:t>として、ケースの中の問題点を分析し、その上で</a:t>
            </a:r>
            <a:r>
              <a:rPr lang="en-US" altLang="ja-JP" dirty="0"/>
              <a:t>AI</a:t>
            </a:r>
            <a:r>
              <a:rPr lang="ja-JP" altLang="ja-JP" dirty="0"/>
              <a:t>を活用した課題の具体的な解決策を構想・立案します。</a:t>
            </a:r>
          </a:p>
          <a:p>
            <a:r>
              <a:rPr lang="ja-JP" altLang="ja-JP" dirty="0"/>
              <a:t>この取り組みを通して、</a:t>
            </a:r>
            <a:endParaRPr lang="en-US" altLang="ja-JP" dirty="0"/>
          </a:p>
          <a:p>
            <a:pPr marL="324000" lvl="1" indent="0">
              <a:buNone/>
            </a:pPr>
            <a:r>
              <a:rPr lang="ja-JP" altLang="en-US" sz="1800" dirty="0"/>
              <a:t>・</a:t>
            </a:r>
            <a:r>
              <a:rPr lang="ja-JP" altLang="ja-JP" sz="1800" dirty="0"/>
              <a:t>課題を見極める力</a:t>
            </a:r>
            <a:endParaRPr lang="en-US" altLang="ja-JP" sz="1800" dirty="0"/>
          </a:p>
          <a:p>
            <a:pPr marL="324000" lvl="1" indent="0">
              <a:buNone/>
            </a:pPr>
            <a:r>
              <a:rPr lang="ja-JP" altLang="en-US" sz="1800" dirty="0"/>
              <a:t>・</a:t>
            </a:r>
            <a:r>
              <a:rPr lang="ja-JP" altLang="ja-JP" sz="1800" dirty="0"/>
              <a:t>課題解決のため</a:t>
            </a:r>
            <a:r>
              <a:rPr lang="ja-JP" altLang="en-US" sz="1800" dirty="0"/>
              <a:t>に</a:t>
            </a:r>
            <a:r>
              <a:rPr lang="en-US" altLang="ja-JP" sz="1800" dirty="0"/>
              <a:t>AI</a:t>
            </a:r>
            <a:r>
              <a:rPr lang="ja-JP" altLang="en-US" sz="1800" dirty="0"/>
              <a:t>を利用したシステム</a:t>
            </a:r>
            <a:r>
              <a:rPr lang="ja-JP" altLang="ja-JP" sz="1800" dirty="0"/>
              <a:t>企画のスキル</a:t>
            </a:r>
            <a:endParaRPr lang="en-US" altLang="ja-JP" sz="1800" dirty="0"/>
          </a:p>
          <a:p>
            <a:pPr marL="324000" lvl="1" indent="0">
              <a:buNone/>
            </a:pPr>
            <a:r>
              <a:rPr lang="ja-JP" altLang="en-US" sz="1800" dirty="0"/>
              <a:t>の</a:t>
            </a:r>
            <a:r>
              <a:rPr lang="ja-JP" altLang="ja-JP" sz="1800" dirty="0"/>
              <a:t>向上を図ります</a:t>
            </a:r>
            <a:endParaRPr lang="en-US" altLang="ja-JP" sz="1800" dirty="0"/>
          </a:p>
        </p:txBody>
      </p:sp>
      <p:sp>
        <p:nvSpPr>
          <p:cNvPr id="6" name="スライド番号プレースホルダー 5">
            <a:extLst>
              <a:ext uri="{FF2B5EF4-FFF2-40B4-BE49-F238E27FC236}">
                <a16:creationId xmlns:a16="http://schemas.microsoft.com/office/drawing/2014/main" xmlns="" id="{6D9E9E22-E404-4EDE-AE4F-70E6F960AED2}"/>
              </a:ext>
            </a:extLst>
          </p:cNvPr>
          <p:cNvSpPr>
            <a:spLocks noGrp="1"/>
          </p:cNvSpPr>
          <p:nvPr>
            <p:ph type="sldNum" sz="quarter" idx="12"/>
          </p:nvPr>
        </p:nvSpPr>
        <p:spPr/>
        <p:txBody>
          <a:bodyPr/>
          <a:lstStyle/>
          <a:p>
            <a:fld id="{F043F8D2-B5D0-4526-8998-72377A40B353}" type="slidenum">
              <a:rPr kumimoji="1" lang="ja-JP" altLang="en-US" sz="1400" smtClean="0"/>
              <a:pPr/>
              <a:t>2</a:t>
            </a:fld>
            <a:endParaRPr kumimoji="1" lang="ja-JP" altLang="en-US" sz="1400"/>
          </a:p>
        </p:txBody>
      </p:sp>
    </p:spTree>
    <p:extLst>
      <p:ext uri="{BB962C8B-B14F-4D97-AF65-F5344CB8AC3E}">
        <p14:creationId xmlns:p14="http://schemas.microsoft.com/office/powerpoint/2010/main" val="2827983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5CB78EBD-8317-473B-BBCD-2E257C6D043C}"/>
              </a:ext>
            </a:extLst>
          </p:cNvPr>
          <p:cNvSpPr>
            <a:spLocks noGrp="1"/>
          </p:cNvSpPr>
          <p:nvPr>
            <p:ph type="title"/>
          </p:nvPr>
        </p:nvSpPr>
        <p:spPr bwMode="white"/>
        <p:txBody>
          <a:bodyPr/>
          <a:lstStyle/>
          <a:p>
            <a:r>
              <a:rPr kumimoji="1" lang="ja-JP" altLang="en-US" dirty="0"/>
              <a:t>本日の流れ</a:t>
            </a:r>
          </a:p>
        </p:txBody>
      </p:sp>
      <p:graphicFrame>
        <p:nvGraphicFramePr>
          <p:cNvPr id="4" name="表 4">
            <a:extLst>
              <a:ext uri="{FF2B5EF4-FFF2-40B4-BE49-F238E27FC236}">
                <a16:creationId xmlns:a16="http://schemas.microsoft.com/office/drawing/2014/main" xmlns="" id="{AFF97888-4AB6-4D50-9D1F-3A94EA01B96C}"/>
              </a:ext>
            </a:extLst>
          </p:cNvPr>
          <p:cNvGraphicFramePr>
            <a:graphicFrameLocks noGrp="1"/>
          </p:cNvGraphicFramePr>
          <p:nvPr>
            <p:ph idx="1"/>
            <p:extLst>
              <p:ext uri="{D42A27DB-BD31-4B8C-83A1-F6EECF244321}">
                <p14:modId xmlns:p14="http://schemas.microsoft.com/office/powerpoint/2010/main" val="3567401256"/>
              </p:ext>
            </p:extLst>
          </p:nvPr>
        </p:nvGraphicFramePr>
        <p:xfrm>
          <a:off x="446314" y="2770188"/>
          <a:ext cx="8269061" cy="3429000"/>
        </p:xfrm>
        <a:graphic>
          <a:graphicData uri="http://schemas.openxmlformats.org/drawingml/2006/table">
            <a:tbl>
              <a:tblPr firstRow="1" bandRow="1">
                <a:tableStyleId>{3B4B98B0-60AC-42C2-AFA5-B58CD77FA1E5}</a:tableStyleId>
              </a:tblPr>
              <a:tblGrid>
                <a:gridCol w="1844304">
                  <a:extLst>
                    <a:ext uri="{9D8B030D-6E8A-4147-A177-3AD203B41FA5}">
                      <a16:colId xmlns:a16="http://schemas.microsoft.com/office/drawing/2014/main" xmlns="" val="3856470570"/>
                    </a:ext>
                  </a:extLst>
                </a:gridCol>
                <a:gridCol w="5672282">
                  <a:extLst>
                    <a:ext uri="{9D8B030D-6E8A-4147-A177-3AD203B41FA5}">
                      <a16:colId xmlns:a16="http://schemas.microsoft.com/office/drawing/2014/main" xmlns="" val="3746297988"/>
                    </a:ext>
                  </a:extLst>
                </a:gridCol>
                <a:gridCol w="752475">
                  <a:extLst>
                    <a:ext uri="{9D8B030D-6E8A-4147-A177-3AD203B41FA5}">
                      <a16:colId xmlns:a16="http://schemas.microsoft.com/office/drawing/2014/main" xmlns="" val="408564162"/>
                    </a:ext>
                  </a:extLst>
                </a:gridCol>
              </a:tblGrid>
              <a:tr h="370840">
                <a:tc>
                  <a:txBody>
                    <a:bodyPr/>
                    <a:lstStyle/>
                    <a:p>
                      <a:pPr algn="ctr"/>
                      <a:r>
                        <a:rPr kumimoji="1" lang="ja-JP" altLang="en-US" dirty="0">
                          <a:solidFill>
                            <a:schemeClr val="tx2"/>
                          </a:solidFill>
                        </a:rPr>
                        <a:t>講義項目</a:t>
                      </a:r>
                    </a:p>
                  </a:txBody>
                  <a:tcPr/>
                </a:tc>
                <a:tc>
                  <a:txBody>
                    <a:bodyPr/>
                    <a:lstStyle/>
                    <a:p>
                      <a:pPr algn="ctr"/>
                      <a:r>
                        <a:rPr kumimoji="1" lang="ja-JP" altLang="en-US" dirty="0">
                          <a:solidFill>
                            <a:schemeClr val="tx2"/>
                          </a:solidFill>
                        </a:rPr>
                        <a:t>講義内容</a:t>
                      </a:r>
                    </a:p>
                  </a:txBody>
                  <a:tcPr/>
                </a:tc>
                <a:tc>
                  <a:txBody>
                    <a:bodyPr/>
                    <a:lstStyle/>
                    <a:p>
                      <a:pPr algn="ctr"/>
                      <a:r>
                        <a:rPr kumimoji="1" lang="ja-JP" altLang="en-US" dirty="0">
                          <a:solidFill>
                            <a:schemeClr val="tx2"/>
                          </a:solidFill>
                        </a:rPr>
                        <a:t>時間</a:t>
                      </a:r>
                    </a:p>
                  </a:txBody>
                  <a:tcPr/>
                </a:tc>
                <a:extLst>
                  <a:ext uri="{0D108BD9-81ED-4DB2-BD59-A6C34878D82A}">
                    <a16:rowId xmlns:a16="http://schemas.microsoft.com/office/drawing/2014/main" xmlns="" val="1013258977"/>
                  </a:ext>
                </a:extLst>
              </a:tr>
              <a:tr h="370840">
                <a:tc>
                  <a:txBody>
                    <a:bodyPr/>
                    <a:lstStyle/>
                    <a:p>
                      <a:r>
                        <a:rPr kumimoji="1" lang="ja-JP" altLang="en-US" dirty="0">
                          <a:solidFill>
                            <a:schemeClr val="tx2"/>
                          </a:solidFill>
                        </a:rPr>
                        <a:t>ガイダンス</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dirty="0">
                          <a:solidFill>
                            <a:schemeClr val="tx2"/>
                          </a:solidFill>
                        </a:rPr>
                        <a:t>本日の流れやケースの説明</a:t>
                      </a:r>
                    </a:p>
                  </a:txBody>
                  <a:tcPr/>
                </a:tc>
                <a:tc>
                  <a:txBody>
                    <a:bodyPr/>
                    <a:lstStyle/>
                    <a:p>
                      <a:pPr algn="ctr"/>
                      <a:r>
                        <a:rPr kumimoji="1" lang="en-US" altLang="ja-JP" dirty="0">
                          <a:solidFill>
                            <a:schemeClr val="tx2"/>
                          </a:solidFill>
                        </a:rPr>
                        <a:t>15</a:t>
                      </a:r>
                      <a:r>
                        <a:rPr kumimoji="1" lang="ja-JP" altLang="en-US" dirty="0">
                          <a:solidFill>
                            <a:schemeClr val="tx2"/>
                          </a:solidFill>
                        </a:rPr>
                        <a:t>分</a:t>
                      </a:r>
                    </a:p>
                  </a:txBody>
                  <a:tcPr/>
                </a:tc>
                <a:extLst>
                  <a:ext uri="{0D108BD9-81ED-4DB2-BD59-A6C34878D82A}">
                    <a16:rowId xmlns:a16="http://schemas.microsoft.com/office/drawing/2014/main" xmlns="" val="3450339290"/>
                  </a:ext>
                </a:extLst>
              </a:tr>
              <a:tr h="370840">
                <a:tc>
                  <a:txBody>
                    <a:bodyPr/>
                    <a:lstStyle/>
                    <a:p>
                      <a:r>
                        <a:rPr kumimoji="1" lang="ja-JP" altLang="en-US" dirty="0">
                          <a:solidFill>
                            <a:schemeClr val="tx2"/>
                          </a:solidFill>
                        </a:rPr>
                        <a:t>個人ワーク</a:t>
                      </a:r>
                    </a:p>
                  </a:txBody>
                  <a:tcPr/>
                </a:tc>
                <a:tc>
                  <a:txBody>
                    <a:bodyPr/>
                    <a:lstStyle/>
                    <a:p>
                      <a:r>
                        <a:rPr kumimoji="1" lang="ja-JP" altLang="en-US" sz="1600" dirty="0">
                          <a:solidFill>
                            <a:schemeClr val="tx2"/>
                          </a:solidFill>
                        </a:rPr>
                        <a:t>個人ワーク②として、農業における問題点と</a:t>
                      </a:r>
                      <a:r>
                        <a:rPr kumimoji="1" lang="en-US" altLang="ja-JP" sz="1600" dirty="0">
                          <a:solidFill>
                            <a:schemeClr val="tx2"/>
                          </a:solidFill>
                        </a:rPr>
                        <a:t>IT</a:t>
                      </a:r>
                      <a:r>
                        <a:rPr kumimoji="1" lang="ja-JP" altLang="en-US" sz="1600" dirty="0">
                          <a:solidFill>
                            <a:schemeClr val="tx2"/>
                          </a:solidFill>
                        </a:rPr>
                        <a:t>による解決の可能性について考える</a:t>
                      </a:r>
                    </a:p>
                  </a:txBody>
                  <a:tcPr/>
                </a:tc>
                <a:tc>
                  <a:txBody>
                    <a:bodyPr/>
                    <a:lstStyle/>
                    <a:p>
                      <a:pPr algn="ctr"/>
                      <a:r>
                        <a:rPr kumimoji="1" lang="en-US" altLang="ja-JP" dirty="0">
                          <a:solidFill>
                            <a:schemeClr val="tx2"/>
                          </a:solidFill>
                        </a:rPr>
                        <a:t>15</a:t>
                      </a:r>
                      <a:r>
                        <a:rPr kumimoji="1" lang="ja-JP" altLang="en-US" dirty="0">
                          <a:solidFill>
                            <a:schemeClr val="tx2"/>
                          </a:solidFill>
                        </a:rPr>
                        <a:t>分</a:t>
                      </a:r>
                    </a:p>
                  </a:txBody>
                  <a:tcPr/>
                </a:tc>
                <a:extLst>
                  <a:ext uri="{0D108BD9-81ED-4DB2-BD59-A6C34878D82A}">
                    <a16:rowId xmlns:a16="http://schemas.microsoft.com/office/drawing/2014/main" xmlns="" val="1116287442"/>
                  </a:ext>
                </a:extLst>
              </a:tr>
              <a:tr h="370840">
                <a:tc>
                  <a:txBody>
                    <a:bodyPr/>
                    <a:lstStyle/>
                    <a:p>
                      <a:r>
                        <a:rPr kumimoji="1" lang="ja-JP" altLang="en-US" dirty="0">
                          <a:solidFill>
                            <a:schemeClr val="tx2"/>
                          </a:solidFill>
                        </a:rPr>
                        <a:t>グループワーク</a:t>
                      </a:r>
                    </a:p>
                  </a:txBody>
                  <a:tcPr/>
                </a:tc>
                <a:tc>
                  <a:txBody>
                    <a:bodyPr/>
                    <a:lstStyle/>
                    <a:p>
                      <a:r>
                        <a:rPr kumimoji="1" lang="ja-JP" altLang="en-US" sz="1600" dirty="0">
                          <a:solidFill>
                            <a:schemeClr val="tx2"/>
                          </a:solidFill>
                        </a:rPr>
                        <a:t>グループ単位でディスカッションを行い、グループとしての結論及び理由・根拠を導きだし、発表用の資料を作成する。</a:t>
                      </a:r>
                    </a:p>
                  </a:txBody>
                  <a:tcPr/>
                </a:tc>
                <a:tc>
                  <a:txBody>
                    <a:bodyPr/>
                    <a:lstStyle/>
                    <a:p>
                      <a:pPr algn="ctr"/>
                      <a:r>
                        <a:rPr kumimoji="1" lang="en-US" altLang="ja-JP" dirty="0">
                          <a:solidFill>
                            <a:schemeClr val="tx2"/>
                          </a:solidFill>
                        </a:rPr>
                        <a:t>80</a:t>
                      </a:r>
                      <a:r>
                        <a:rPr kumimoji="1" lang="ja-JP" altLang="en-US" dirty="0">
                          <a:solidFill>
                            <a:schemeClr val="tx2"/>
                          </a:solidFill>
                        </a:rPr>
                        <a:t>分</a:t>
                      </a:r>
                    </a:p>
                  </a:txBody>
                  <a:tcPr/>
                </a:tc>
                <a:extLst>
                  <a:ext uri="{0D108BD9-81ED-4DB2-BD59-A6C34878D82A}">
                    <a16:rowId xmlns:a16="http://schemas.microsoft.com/office/drawing/2014/main" xmlns="" val="1296802125"/>
                  </a:ext>
                </a:extLst>
              </a:tr>
              <a:tr h="370840">
                <a:tc>
                  <a:txBody>
                    <a:bodyPr/>
                    <a:lstStyle/>
                    <a:p>
                      <a:endParaRPr kumimoji="1" lang="ja-JP" altLang="en-US" dirty="0">
                        <a:solidFill>
                          <a:schemeClr val="tx2"/>
                        </a:solidFill>
                      </a:endParaRPr>
                    </a:p>
                  </a:txBody>
                  <a:tcPr/>
                </a:tc>
                <a:tc>
                  <a:txBody>
                    <a:bodyPr/>
                    <a:lstStyle/>
                    <a:p>
                      <a:r>
                        <a:rPr kumimoji="1" lang="ja-JP" altLang="en-US" sz="1600" dirty="0">
                          <a:solidFill>
                            <a:schemeClr val="tx2"/>
                          </a:solidFill>
                        </a:rPr>
                        <a:t>休憩</a:t>
                      </a:r>
                    </a:p>
                  </a:txBody>
                  <a:tcPr/>
                </a:tc>
                <a:tc>
                  <a:txBody>
                    <a:bodyPr/>
                    <a:lstStyle/>
                    <a:p>
                      <a:pPr algn="ctr"/>
                      <a:r>
                        <a:rPr kumimoji="1" lang="en-US" altLang="ja-JP" dirty="0">
                          <a:solidFill>
                            <a:schemeClr val="tx2"/>
                          </a:solidFill>
                        </a:rPr>
                        <a:t>10</a:t>
                      </a:r>
                      <a:r>
                        <a:rPr kumimoji="1" lang="ja-JP" altLang="en-US" dirty="0">
                          <a:solidFill>
                            <a:schemeClr val="tx2"/>
                          </a:solidFill>
                        </a:rPr>
                        <a:t>分</a:t>
                      </a:r>
                    </a:p>
                  </a:txBody>
                  <a:tcPr/>
                </a:tc>
                <a:extLst>
                  <a:ext uri="{0D108BD9-81ED-4DB2-BD59-A6C34878D82A}">
                    <a16:rowId xmlns:a16="http://schemas.microsoft.com/office/drawing/2014/main" xmlns="" val="877248377"/>
                  </a:ext>
                </a:extLst>
              </a:tr>
              <a:tr h="370840">
                <a:tc>
                  <a:txBody>
                    <a:bodyPr/>
                    <a:lstStyle/>
                    <a:p>
                      <a:r>
                        <a:rPr kumimoji="1" lang="ja-JP" altLang="en-US" dirty="0">
                          <a:solidFill>
                            <a:schemeClr val="tx2"/>
                          </a:solidFill>
                        </a:rPr>
                        <a:t>グループ発表</a:t>
                      </a:r>
                    </a:p>
                  </a:txBody>
                  <a:tcPr/>
                </a:tc>
                <a:tc>
                  <a:txBody>
                    <a:bodyPr/>
                    <a:lstStyle/>
                    <a:p>
                      <a:r>
                        <a:rPr kumimoji="1" lang="ja-JP" altLang="en-US" sz="1600" dirty="0">
                          <a:solidFill>
                            <a:schemeClr val="tx2"/>
                          </a:solidFill>
                        </a:rPr>
                        <a:t>１）グループでディスカッションした内容を発表する</a:t>
                      </a:r>
                      <a:endParaRPr kumimoji="1" lang="en-US" altLang="ja-JP" sz="1600" dirty="0">
                        <a:solidFill>
                          <a:schemeClr val="tx2"/>
                        </a:solidFill>
                      </a:endParaRPr>
                    </a:p>
                    <a:p>
                      <a:r>
                        <a:rPr kumimoji="1" lang="ja-JP" altLang="en-US" sz="1600" dirty="0">
                          <a:solidFill>
                            <a:schemeClr val="tx2"/>
                          </a:solidFill>
                        </a:rPr>
                        <a:t>２）グループ発表への質疑応答</a:t>
                      </a:r>
                    </a:p>
                  </a:txBody>
                  <a:tcPr/>
                </a:tc>
                <a:tc>
                  <a:txBody>
                    <a:bodyPr/>
                    <a:lstStyle/>
                    <a:p>
                      <a:pPr algn="ctr"/>
                      <a:r>
                        <a:rPr kumimoji="1" lang="en-US" altLang="ja-JP" dirty="0">
                          <a:solidFill>
                            <a:schemeClr val="tx2"/>
                          </a:solidFill>
                        </a:rPr>
                        <a:t>40</a:t>
                      </a:r>
                      <a:r>
                        <a:rPr kumimoji="1" lang="ja-JP" altLang="en-US" dirty="0">
                          <a:solidFill>
                            <a:schemeClr val="tx2"/>
                          </a:solidFill>
                        </a:rPr>
                        <a:t>分</a:t>
                      </a:r>
                    </a:p>
                  </a:txBody>
                  <a:tcPr/>
                </a:tc>
                <a:extLst>
                  <a:ext uri="{0D108BD9-81ED-4DB2-BD59-A6C34878D82A}">
                    <a16:rowId xmlns:a16="http://schemas.microsoft.com/office/drawing/2014/main" xmlns="" val="3106885181"/>
                  </a:ext>
                </a:extLst>
              </a:tr>
              <a:tr h="370840">
                <a:tc>
                  <a:txBody>
                    <a:bodyPr/>
                    <a:lstStyle/>
                    <a:p>
                      <a:r>
                        <a:rPr kumimoji="1" lang="ja-JP" altLang="en-US" dirty="0">
                          <a:solidFill>
                            <a:schemeClr val="tx2"/>
                          </a:solidFill>
                        </a:rPr>
                        <a:t>講評</a:t>
                      </a:r>
                    </a:p>
                  </a:txBody>
                  <a:tcPr/>
                </a:tc>
                <a:tc>
                  <a:txBody>
                    <a:bodyPr/>
                    <a:lstStyle/>
                    <a:p>
                      <a:r>
                        <a:rPr kumimoji="1" lang="ja-JP" altLang="en-US" sz="1600" dirty="0">
                          <a:solidFill>
                            <a:schemeClr val="tx2"/>
                          </a:solidFill>
                        </a:rPr>
                        <a:t>１）各グループの振り返りを共有する</a:t>
                      </a:r>
                      <a:endParaRPr kumimoji="1" lang="en-US" altLang="ja-JP" sz="1600" dirty="0">
                        <a:solidFill>
                          <a:schemeClr val="tx2"/>
                        </a:solidFill>
                      </a:endParaRPr>
                    </a:p>
                    <a:p>
                      <a:r>
                        <a:rPr kumimoji="1" lang="ja-JP" altLang="en-US" sz="1600">
                          <a:solidFill>
                            <a:schemeClr val="tx2"/>
                          </a:solidFill>
                        </a:rPr>
                        <a:t>２）参考</a:t>
                      </a:r>
                      <a:r>
                        <a:rPr kumimoji="1" lang="ja-JP" altLang="en-US" sz="1600" dirty="0">
                          <a:solidFill>
                            <a:schemeClr val="tx2"/>
                          </a:solidFill>
                        </a:rPr>
                        <a:t>事例を解説する</a:t>
                      </a:r>
                      <a:endParaRPr kumimoji="1" lang="en-US" altLang="ja-JP" sz="1600" dirty="0">
                        <a:solidFill>
                          <a:schemeClr val="tx2"/>
                        </a:solidFill>
                      </a:endParaRPr>
                    </a:p>
                  </a:txBody>
                  <a:tcPr/>
                </a:tc>
                <a:tc>
                  <a:txBody>
                    <a:bodyPr/>
                    <a:lstStyle/>
                    <a:p>
                      <a:pPr algn="ctr"/>
                      <a:r>
                        <a:rPr kumimoji="1" lang="en-US" altLang="ja-JP" dirty="0">
                          <a:solidFill>
                            <a:schemeClr val="tx2"/>
                          </a:solidFill>
                        </a:rPr>
                        <a:t>10</a:t>
                      </a:r>
                      <a:r>
                        <a:rPr kumimoji="1" lang="ja-JP" altLang="en-US" dirty="0">
                          <a:solidFill>
                            <a:schemeClr val="tx2"/>
                          </a:solidFill>
                        </a:rPr>
                        <a:t>分</a:t>
                      </a:r>
                    </a:p>
                  </a:txBody>
                  <a:tcPr/>
                </a:tc>
                <a:extLst>
                  <a:ext uri="{0D108BD9-81ED-4DB2-BD59-A6C34878D82A}">
                    <a16:rowId xmlns:a16="http://schemas.microsoft.com/office/drawing/2014/main" xmlns="" val="2568501760"/>
                  </a:ext>
                </a:extLst>
              </a:tr>
            </a:tbl>
          </a:graphicData>
        </a:graphic>
      </p:graphicFrame>
      <p:graphicFrame>
        <p:nvGraphicFramePr>
          <p:cNvPr id="3" name="表 2">
            <a:extLst>
              <a:ext uri="{FF2B5EF4-FFF2-40B4-BE49-F238E27FC236}">
                <a16:creationId xmlns:a16="http://schemas.microsoft.com/office/drawing/2014/main" xmlns="" id="{ED2B5E9F-C9A7-4FD9-80F4-9857EAEA7533}"/>
              </a:ext>
            </a:extLst>
          </p:cNvPr>
          <p:cNvGraphicFramePr>
            <a:graphicFrameLocks noGrp="1"/>
          </p:cNvGraphicFramePr>
          <p:nvPr>
            <p:extLst>
              <p:ext uri="{D42A27DB-BD31-4B8C-83A1-F6EECF244321}">
                <p14:modId xmlns:p14="http://schemas.microsoft.com/office/powerpoint/2010/main" val="1195502537"/>
              </p:ext>
            </p:extLst>
          </p:nvPr>
        </p:nvGraphicFramePr>
        <p:xfrm>
          <a:off x="468312" y="1980935"/>
          <a:ext cx="8240713" cy="370840"/>
        </p:xfrm>
        <a:graphic>
          <a:graphicData uri="http://schemas.openxmlformats.org/drawingml/2006/table">
            <a:tbl>
              <a:tblPr firstRow="1" bandRow="1">
                <a:tableStyleId>{3B4B98B0-60AC-42C2-AFA5-B58CD77FA1E5}</a:tableStyleId>
              </a:tblPr>
              <a:tblGrid>
                <a:gridCol w="1227138">
                  <a:extLst>
                    <a:ext uri="{9D8B030D-6E8A-4147-A177-3AD203B41FA5}">
                      <a16:colId xmlns:a16="http://schemas.microsoft.com/office/drawing/2014/main" xmlns="" val="2376409627"/>
                    </a:ext>
                  </a:extLst>
                </a:gridCol>
                <a:gridCol w="7013575">
                  <a:extLst>
                    <a:ext uri="{9D8B030D-6E8A-4147-A177-3AD203B41FA5}">
                      <a16:colId xmlns:a16="http://schemas.microsoft.com/office/drawing/2014/main" xmlns="" val="2214098287"/>
                    </a:ext>
                  </a:extLst>
                </a:gridCol>
              </a:tblGrid>
              <a:tr h="370840">
                <a:tc>
                  <a:txBody>
                    <a:bodyPr/>
                    <a:lstStyle/>
                    <a:p>
                      <a:r>
                        <a:rPr kumimoji="1" lang="ja-JP" altLang="en-US" sz="1600" b="0" dirty="0">
                          <a:solidFill>
                            <a:schemeClr val="tx2"/>
                          </a:solidFill>
                        </a:rPr>
                        <a:t>事前学習</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tx2"/>
                          </a:solidFill>
                        </a:rPr>
                        <a:t>ケース説明の読み込みと、個人ワーク①農業における問題点を</a:t>
                      </a:r>
                      <a:r>
                        <a:rPr kumimoji="1" lang="ja-JP" altLang="en-US" sz="1400" b="0">
                          <a:solidFill>
                            <a:schemeClr val="tx2"/>
                          </a:solidFill>
                        </a:rPr>
                        <a:t>整理する</a:t>
                      </a:r>
                      <a:endParaRPr kumimoji="1" lang="ja-JP" altLang="en-US" sz="1400" b="0" dirty="0">
                        <a:solidFill>
                          <a:schemeClr val="tx2"/>
                        </a:solidFill>
                      </a:endParaRPr>
                    </a:p>
                  </a:txBody>
                  <a:tcPr/>
                </a:tc>
                <a:extLst>
                  <a:ext uri="{0D108BD9-81ED-4DB2-BD59-A6C34878D82A}">
                    <a16:rowId xmlns:a16="http://schemas.microsoft.com/office/drawing/2014/main" xmlns="" val="4171156646"/>
                  </a:ext>
                </a:extLst>
              </a:tr>
            </a:tbl>
          </a:graphicData>
        </a:graphic>
      </p:graphicFrame>
      <p:sp>
        <p:nvSpPr>
          <p:cNvPr id="7" name="スライド番号プレースホルダー 6">
            <a:extLst>
              <a:ext uri="{FF2B5EF4-FFF2-40B4-BE49-F238E27FC236}">
                <a16:creationId xmlns:a16="http://schemas.microsoft.com/office/drawing/2014/main" xmlns="" id="{D051A342-FBDD-46D7-B4AD-3A2E54078D50}"/>
              </a:ext>
            </a:extLst>
          </p:cNvPr>
          <p:cNvSpPr>
            <a:spLocks noGrp="1"/>
          </p:cNvSpPr>
          <p:nvPr>
            <p:ph type="sldNum" sz="quarter" idx="12"/>
          </p:nvPr>
        </p:nvSpPr>
        <p:spPr/>
        <p:txBody>
          <a:bodyPr/>
          <a:lstStyle/>
          <a:p>
            <a:fld id="{F043F8D2-B5D0-4526-8998-72377A40B353}" type="slidenum">
              <a:rPr kumimoji="1" lang="ja-JP" altLang="en-US" sz="1400" smtClean="0"/>
              <a:pPr/>
              <a:t>3</a:t>
            </a:fld>
            <a:endParaRPr kumimoji="1" lang="ja-JP" altLang="en-US" sz="1400" dirty="0"/>
          </a:p>
        </p:txBody>
      </p:sp>
    </p:spTree>
    <p:extLst>
      <p:ext uri="{BB962C8B-B14F-4D97-AF65-F5344CB8AC3E}">
        <p14:creationId xmlns:p14="http://schemas.microsoft.com/office/powerpoint/2010/main" val="3974601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xmlns="" id="{B18399DF-35A2-4BE0-A8E0-478032C20CC4}"/>
              </a:ext>
            </a:extLst>
          </p:cNvPr>
          <p:cNvSpPr>
            <a:spLocks noGrp="1"/>
          </p:cNvSpPr>
          <p:nvPr>
            <p:ph type="title"/>
          </p:nvPr>
        </p:nvSpPr>
        <p:spPr bwMode="white"/>
        <p:txBody>
          <a:bodyPr/>
          <a:lstStyle/>
          <a:p>
            <a:r>
              <a:rPr lang="ja-JP" altLang="en-US" dirty="0"/>
              <a:t>農家の若者の決心</a:t>
            </a:r>
            <a:endParaRPr kumimoji="1" lang="ja-JP" altLang="en-US" dirty="0"/>
          </a:p>
        </p:txBody>
      </p:sp>
      <p:sp>
        <p:nvSpPr>
          <p:cNvPr id="5" name="コンテンツ プレースホルダー 4"/>
          <p:cNvSpPr>
            <a:spLocks noGrp="1"/>
          </p:cNvSpPr>
          <p:nvPr>
            <p:ph idx="1"/>
          </p:nvPr>
        </p:nvSpPr>
        <p:spPr>
          <a:xfrm>
            <a:off x="455972" y="1963824"/>
            <a:ext cx="6698453" cy="4447024"/>
          </a:xfrm>
        </p:spPr>
        <p:txBody>
          <a:bodyPr>
            <a:normAutofit/>
          </a:bodyPr>
          <a:lstStyle/>
          <a:p>
            <a:pPr marL="0" indent="0">
              <a:lnSpc>
                <a:spcPct val="90000"/>
              </a:lnSpc>
              <a:buNone/>
            </a:pPr>
            <a:r>
              <a:rPr lang="ja-JP" altLang="en-US" dirty="0">
                <a:latin typeface="HGｺﾞｼｯｸE 本文"/>
              </a:rPr>
              <a:t>長谷川家は祖父の代から続く米農家。長男の大輔（</a:t>
            </a:r>
            <a:r>
              <a:rPr lang="en-US" altLang="ja-JP" dirty="0">
                <a:latin typeface="HGｺﾞｼｯｸE 本文"/>
              </a:rPr>
              <a:t>30</a:t>
            </a:r>
            <a:r>
              <a:rPr lang="ja-JP" altLang="en-US" dirty="0">
                <a:latin typeface="HGｺﾞｼｯｸE 本文"/>
              </a:rPr>
              <a:t>歳）は、父から</a:t>
            </a:r>
            <a:r>
              <a:rPr lang="ja-JP" altLang="en-US" dirty="0">
                <a:latin typeface="+mj-ea"/>
              </a:rPr>
              <a:t>「農業は通年やるのが難しいから継がない方がいい」と言われて、継ぐ気はなかった。</a:t>
            </a:r>
            <a:endParaRPr lang="en-US" altLang="ja-JP" dirty="0">
              <a:latin typeface="+mj-ea"/>
            </a:endParaRPr>
          </a:p>
          <a:p>
            <a:pPr marL="0" indent="0">
              <a:lnSpc>
                <a:spcPct val="90000"/>
              </a:lnSpc>
              <a:buNone/>
            </a:pPr>
            <a:r>
              <a:rPr lang="ja-JP" altLang="en-US" dirty="0">
                <a:latin typeface="+mj-ea"/>
              </a:rPr>
              <a:t>しかし、父の病気をきっかけに、やはり農家を継ぐことにした。</a:t>
            </a:r>
            <a:endParaRPr lang="en-US" altLang="ja-JP" dirty="0">
              <a:latin typeface="+mj-ea"/>
            </a:endParaRPr>
          </a:p>
          <a:p>
            <a:pPr marL="0" indent="0">
              <a:lnSpc>
                <a:spcPct val="90000"/>
              </a:lnSpc>
              <a:buNone/>
            </a:pPr>
            <a:r>
              <a:rPr lang="ja-JP" altLang="en-US" dirty="0">
                <a:latin typeface="+mj-ea"/>
              </a:rPr>
              <a:t>いざ農業を始めてみると、周りは高齢化しており農家を廃業していく人々が多く、このままではこの地域が衰退していってしまう危機にあることに気づいた。</a:t>
            </a:r>
            <a:endParaRPr lang="en-US" altLang="ja-JP" dirty="0">
              <a:latin typeface="+mj-ea"/>
            </a:endParaRPr>
          </a:p>
          <a:p>
            <a:pPr marL="0" indent="0">
              <a:lnSpc>
                <a:spcPct val="90000"/>
              </a:lnSpc>
              <a:buNone/>
            </a:pPr>
            <a:r>
              <a:rPr lang="ja-JP" altLang="en-US" dirty="0">
                <a:latin typeface="+mj-ea"/>
              </a:rPr>
              <a:t>この危機を回避するためには、自分たち若い世代が農業をビジネスとして成長させていく必要がある。そのために、</a:t>
            </a:r>
            <a:r>
              <a:rPr lang="en-US" altLang="ja-JP" dirty="0">
                <a:latin typeface="+mj-ea"/>
              </a:rPr>
              <a:t>IoT/AI</a:t>
            </a:r>
            <a:r>
              <a:rPr lang="ja-JP" altLang="en-US" dirty="0">
                <a:latin typeface="+mj-ea"/>
              </a:rPr>
              <a:t>を利用して、</a:t>
            </a:r>
            <a:r>
              <a:rPr lang="ja-JP" altLang="en-US" b="1" dirty="0">
                <a:solidFill>
                  <a:schemeClr val="accent6"/>
                </a:solidFill>
                <a:latin typeface="+mj-ea"/>
              </a:rPr>
              <a:t>スマート農業</a:t>
            </a:r>
            <a:r>
              <a:rPr lang="ja-JP" altLang="en-US" dirty="0">
                <a:latin typeface="+mj-ea"/>
              </a:rPr>
              <a:t>を目指したい。しかし知識もないので、どのようにしていけばよいのか、わからない。</a:t>
            </a:r>
            <a:endParaRPr lang="en-US" altLang="ja-JP" dirty="0">
              <a:latin typeface="+mj-ea"/>
            </a:endParaRPr>
          </a:p>
          <a:p>
            <a:pPr marL="0" indent="0">
              <a:lnSpc>
                <a:spcPct val="90000"/>
              </a:lnSpc>
              <a:buNone/>
            </a:pPr>
            <a:r>
              <a:rPr lang="ja-JP" altLang="en-US" b="1" dirty="0">
                <a:solidFill>
                  <a:srgbClr val="FF0000"/>
                </a:solidFill>
                <a:latin typeface="+mj-ea"/>
              </a:rPr>
              <a:t>地域の農業を守るために利用できる</a:t>
            </a:r>
            <a:r>
              <a:rPr lang="en-US" altLang="ja-JP" b="1" dirty="0">
                <a:solidFill>
                  <a:srgbClr val="FF0000"/>
                </a:solidFill>
                <a:latin typeface="+mj-ea"/>
              </a:rPr>
              <a:t>IoT/AI</a:t>
            </a:r>
            <a:r>
              <a:rPr lang="ja-JP" altLang="en-US" b="1" dirty="0">
                <a:solidFill>
                  <a:srgbClr val="FF0000"/>
                </a:solidFill>
                <a:latin typeface="+mj-ea"/>
              </a:rPr>
              <a:t>を提案してほしい。</a:t>
            </a:r>
            <a:endParaRPr lang="en-US" altLang="ja-JP" b="1" dirty="0">
              <a:solidFill>
                <a:srgbClr val="FF0000"/>
              </a:solidFill>
              <a:latin typeface="+mj-ea"/>
            </a:endParaRPr>
          </a:p>
        </p:txBody>
      </p:sp>
      <p:pic>
        <p:nvPicPr>
          <p:cNvPr id="4" name="図 3" descr="部屋 が含まれている画像&#10;&#10;自動的に生成された説明">
            <a:extLst>
              <a:ext uri="{FF2B5EF4-FFF2-40B4-BE49-F238E27FC236}">
                <a16:creationId xmlns:a16="http://schemas.microsoft.com/office/drawing/2014/main" xmlns="" id="{EBEEB224-3E01-40D2-BB42-1FCA7E7BAE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154425" y="4304492"/>
            <a:ext cx="1866034" cy="1866034"/>
          </a:xfrm>
          <a:prstGeom prst="rect">
            <a:avLst/>
          </a:prstGeom>
        </p:spPr>
      </p:pic>
      <p:sp>
        <p:nvSpPr>
          <p:cNvPr id="7" name="スライド番号プレースホルダー 6">
            <a:extLst>
              <a:ext uri="{FF2B5EF4-FFF2-40B4-BE49-F238E27FC236}">
                <a16:creationId xmlns:a16="http://schemas.microsoft.com/office/drawing/2014/main" xmlns="" id="{F596C546-FEC2-42BD-BB4B-F98A03FC41B2}"/>
              </a:ext>
            </a:extLst>
          </p:cNvPr>
          <p:cNvSpPr>
            <a:spLocks noGrp="1"/>
          </p:cNvSpPr>
          <p:nvPr>
            <p:ph type="sldNum" sz="quarter" idx="12"/>
          </p:nvPr>
        </p:nvSpPr>
        <p:spPr/>
        <p:txBody>
          <a:bodyPr/>
          <a:lstStyle/>
          <a:p>
            <a:fld id="{F043F8D2-B5D0-4526-8998-72377A40B353}" type="slidenum">
              <a:rPr kumimoji="1" lang="ja-JP" altLang="en-US" sz="1400" smtClean="0"/>
              <a:pPr/>
              <a:t>4</a:t>
            </a:fld>
            <a:endParaRPr kumimoji="1" lang="ja-JP" altLang="en-US" sz="1400" dirty="0"/>
          </a:p>
        </p:txBody>
      </p:sp>
    </p:spTree>
    <p:extLst>
      <p:ext uri="{BB962C8B-B14F-4D97-AF65-F5344CB8AC3E}">
        <p14:creationId xmlns:p14="http://schemas.microsoft.com/office/powerpoint/2010/main" val="3319362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xmlns="" id="{72246A04-FE09-444B-9872-B9FA548E3FAE}"/>
              </a:ext>
            </a:extLst>
          </p:cNvPr>
          <p:cNvSpPr>
            <a:spLocks noGrp="1"/>
          </p:cNvSpPr>
          <p:nvPr>
            <p:ph type="title"/>
          </p:nvPr>
        </p:nvSpPr>
        <p:spPr/>
        <p:txBody>
          <a:bodyPr/>
          <a:lstStyle/>
          <a:p>
            <a:r>
              <a:rPr lang="ja-JP" altLang="en-US" dirty="0"/>
              <a:t>経営概要</a:t>
            </a:r>
          </a:p>
        </p:txBody>
      </p:sp>
      <p:graphicFrame>
        <p:nvGraphicFramePr>
          <p:cNvPr id="39" name="表 38">
            <a:extLst>
              <a:ext uri="{FF2B5EF4-FFF2-40B4-BE49-F238E27FC236}">
                <a16:creationId xmlns:a16="http://schemas.microsoft.com/office/drawing/2014/main" xmlns="" id="{A67EFA1B-1C20-45C1-BAE6-D54A23C2DAE1}"/>
              </a:ext>
            </a:extLst>
          </p:cNvPr>
          <p:cNvGraphicFramePr>
            <a:graphicFrameLocks/>
          </p:cNvGraphicFramePr>
          <p:nvPr>
            <p:extLst>
              <p:ext uri="{D42A27DB-BD31-4B8C-83A1-F6EECF244321}">
                <p14:modId xmlns:p14="http://schemas.microsoft.com/office/powerpoint/2010/main" val="2545189147"/>
              </p:ext>
            </p:extLst>
          </p:nvPr>
        </p:nvGraphicFramePr>
        <p:xfrm>
          <a:off x="442912" y="1765669"/>
          <a:ext cx="8258176" cy="741680"/>
        </p:xfrm>
        <a:graphic>
          <a:graphicData uri="http://schemas.openxmlformats.org/drawingml/2006/table">
            <a:tbl>
              <a:tblPr firstRow="1" bandRow="1">
                <a:tableStyleId>{5DA37D80-6434-44D0-A028-1B22A696006F}</a:tableStyleId>
              </a:tblPr>
              <a:tblGrid>
                <a:gridCol w="2064544">
                  <a:extLst>
                    <a:ext uri="{9D8B030D-6E8A-4147-A177-3AD203B41FA5}">
                      <a16:colId xmlns:a16="http://schemas.microsoft.com/office/drawing/2014/main" xmlns="" val="2527282082"/>
                    </a:ext>
                  </a:extLst>
                </a:gridCol>
                <a:gridCol w="2064544">
                  <a:extLst>
                    <a:ext uri="{9D8B030D-6E8A-4147-A177-3AD203B41FA5}">
                      <a16:colId xmlns:a16="http://schemas.microsoft.com/office/drawing/2014/main" xmlns="" val="1972001281"/>
                    </a:ext>
                  </a:extLst>
                </a:gridCol>
                <a:gridCol w="2064544">
                  <a:extLst>
                    <a:ext uri="{9D8B030D-6E8A-4147-A177-3AD203B41FA5}">
                      <a16:colId xmlns:a16="http://schemas.microsoft.com/office/drawing/2014/main" xmlns="" val="2991247413"/>
                    </a:ext>
                  </a:extLst>
                </a:gridCol>
                <a:gridCol w="2064544">
                  <a:extLst>
                    <a:ext uri="{9D8B030D-6E8A-4147-A177-3AD203B41FA5}">
                      <a16:colId xmlns:a16="http://schemas.microsoft.com/office/drawing/2014/main" xmlns="" val="1684780686"/>
                    </a:ext>
                  </a:extLst>
                </a:gridCol>
              </a:tblGrid>
              <a:tr h="370840">
                <a:tc>
                  <a:txBody>
                    <a:bodyPr/>
                    <a:lstStyle/>
                    <a:p>
                      <a:pPr algn="ctr"/>
                      <a:r>
                        <a:rPr kumimoji="1" lang="ja-JP" altLang="en-US" sz="1400" dirty="0">
                          <a:solidFill>
                            <a:schemeClr val="tx2"/>
                          </a:solidFill>
                        </a:rPr>
                        <a:t>資本金</a:t>
                      </a:r>
                      <a:endParaRPr kumimoji="1" lang="ja-JP" altLang="en-US" sz="1400" dirty="0">
                        <a:solidFill>
                          <a:schemeClr val="tx2"/>
                        </a:solidFill>
                        <a:latin typeface="+mj-ea"/>
                        <a:ea typeface="+mj-ea"/>
                      </a:endParaRPr>
                    </a:p>
                  </a:txBody>
                  <a:tcPr/>
                </a:tc>
                <a:tc>
                  <a:txBody>
                    <a:bodyPr/>
                    <a:lstStyle/>
                    <a:p>
                      <a:pPr algn="ctr"/>
                      <a:r>
                        <a:rPr kumimoji="1" lang="ja-JP" altLang="en-US" sz="1400" dirty="0">
                          <a:solidFill>
                            <a:schemeClr val="tx2"/>
                          </a:solidFill>
                        </a:rPr>
                        <a:t>構成員</a:t>
                      </a:r>
                      <a:endParaRPr kumimoji="1" lang="ja-JP" altLang="en-US" sz="1400" dirty="0">
                        <a:solidFill>
                          <a:schemeClr val="tx2"/>
                        </a:solidFill>
                        <a:latin typeface="+mj-ea"/>
                        <a:ea typeface="+mj-ea"/>
                      </a:endParaRPr>
                    </a:p>
                  </a:txBody>
                  <a:tcPr/>
                </a:tc>
                <a:tc>
                  <a:txBody>
                    <a:bodyPr/>
                    <a:lstStyle/>
                    <a:p>
                      <a:pPr algn="ctr"/>
                      <a:r>
                        <a:rPr kumimoji="1" lang="ja-JP" altLang="en-US" sz="1400" dirty="0">
                          <a:solidFill>
                            <a:schemeClr val="tx2"/>
                          </a:solidFill>
                        </a:rPr>
                        <a:t>常時雇用者</a:t>
                      </a:r>
                      <a:endParaRPr kumimoji="1" lang="ja-JP" altLang="en-US" sz="1400" dirty="0">
                        <a:solidFill>
                          <a:schemeClr val="tx2"/>
                        </a:solidFill>
                        <a:latin typeface="+mj-ea"/>
                        <a:ea typeface="+mj-ea"/>
                      </a:endParaRPr>
                    </a:p>
                  </a:txBody>
                  <a:tcPr/>
                </a:tc>
                <a:tc>
                  <a:txBody>
                    <a:bodyPr/>
                    <a:lstStyle/>
                    <a:p>
                      <a:pPr algn="ctr"/>
                      <a:r>
                        <a:rPr kumimoji="1" lang="ja-JP" altLang="en-US" sz="1400" dirty="0">
                          <a:solidFill>
                            <a:schemeClr val="tx2"/>
                          </a:solidFill>
                        </a:rPr>
                        <a:t>臨時雇用者</a:t>
                      </a:r>
                      <a:endParaRPr kumimoji="1" lang="ja-JP" altLang="en-US" sz="1400" dirty="0">
                        <a:solidFill>
                          <a:schemeClr val="tx2"/>
                        </a:solidFill>
                        <a:latin typeface="+mj-ea"/>
                        <a:ea typeface="+mj-ea"/>
                      </a:endParaRPr>
                    </a:p>
                  </a:txBody>
                  <a:tcPr/>
                </a:tc>
                <a:extLst>
                  <a:ext uri="{0D108BD9-81ED-4DB2-BD59-A6C34878D82A}">
                    <a16:rowId xmlns:a16="http://schemas.microsoft.com/office/drawing/2014/main" xmlns="" val="725898870"/>
                  </a:ext>
                </a:extLst>
              </a:tr>
              <a:tr h="370840">
                <a:tc>
                  <a:txBody>
                    <a:bodyPr/>
                    <a:lstStyle/>
                    <a:p>
                      <a:pPr algn="ctr"/>
                      <a:r>
                        <a:rPr kumimoji="1" lang="en-US" altLang="ja-JP" sz="1400" dirty="0">
                          <a:solidFill>
                            <a:schemeClr val="tx2"/>
                          </a:solidFill>
                          <a:latin typeface="HGｺﾞｼｯｸE 本文"/>
                        </a:rPr>
                        <a:t>300</a:t>
                      </a:r>
                      <a:r>
                        <a:rPr kumimoji="1" lang="ja-JP" altLang="en-US" sz="1400" dirty="0">
                          <a:solidFill>
                            <a:schemeClr val="tx2"/>
                          </a:solidFill>
                          <a:latin typeface="HGｺﾞｼｯｸE 本文"/>
                        </a:rPr>
                        <a:t>万</a:t>
                      </a:r>
                      <a:endParaRPr kumimoji="1" lang="ja-JP" altLang="en-US" sz="1400" dirty="0">
                        <a:solidFill>
                          <a:schemeClr val="tx2"/>
                        </a:solidFill>
                        <a:latin typeface="HGｺﾞｼｯｸE 本文"/>
                        <a:ea typeface="+mj-ea"/>
                      </a:endParaRPr>
                    </a:p>
                  </a:txBody>
                  <a:tcPr/>
                </a:tc>
                <a:tc>
                  <a:txBody>
                    <a:bodyPr/>
                    <a:lstStyle/>
                    <a:p>
                      <a:pPr algn="ctr"/>
                      <a:r>
                        <a:rPr kumimoji="1" lang="en-US" altLang="ja-JP" sz="1400" dirty="0">
                          <a:solidFill>
                            <a:schemeClr val="tx2"/>
                          </a:solidFill>
                          <a:latin typeface="HGｺﾞｼｯｸE 本文"/>
                        </a:rPr>
                        <a:t>4</a:t>
                      </a:r>
                      <a:r>
                        <a:rPr kumimoji="1" lang="ja-JP" altLang="en-US" sz="1400" dirty="0">
                          <a:solidFill>
                            <a:schemeClr val="tx2"/>
                          </a:solidFill>
                          <a:latin typeface="HGｺﾞｼｯｸE 本文"/>
                        </a:rPr>
                        <a:t>人</a:t>
                      </a:r>
                      <a:endParaRPr kumimoji="1" lang="ja-JP" altLang="en-US" sz="1400" dirty="0">
                        <a:solidFill>
                          <a:schemeClr val="tx2"/>
                        </a:solidFill>
                        <a:latin typeface="HGｺﾞｼｯｸE 本文"/>
                        <a:ea typeface="+mj-ea"/>
                      </a:endParaRPr>
                    </a:p>
                  </a:txBody>
                  <a:tcPr/>
                </a:tc>
                <a:tc>
                  <a:txBody>
                    <a:bodyPr/>
                    <a:lstStyle/>
                    <a:p>
                      <a:pPr algn="ctr"/>
                      <a:r>
                        <a:rPr kumimoji="1" lang="en-US" altLang="ja-JP" sz="1400" dirty="0">
                          <a:solidFill>
                            <a:schemeClr val="tx2"/>
                          </a:solidFill>
                          <a:latin typeface="HGｺﾞｼｯｸE 本文"/>
                        </a:rPr>
                        <a:t>6</a:t>
                      </a:r>
                      <a:r>
                        <a:rPr kumimoji="1" lang="ja-JP" altLang="en-US" sz="1400" dirty="0">
                          <a:solidFill>
                            <a:schemeClr val="tx2"/>
                          </a:solidFill>
                          <a:latin typeface="HGｺﾞｼｯｸE 本文"/>
                        </a:rPr>
                        <a:t>人</a:t>
                      </a:r>
                      <a:endParaRPr kumimoji="1" lang="ja-JP" altLang="en-US" sz="1400" dirty="0">
                        <a:solidFill>
                          <a:schemeClr val="tx2"/>
                        </a:solidFill>
                        <a:latin typeface="HGｺﾞｼｯｸE 本文"/>
                        <a:ea typeface="+mj-ea"/>
                      </a:endParaRPr>
                    </a:p>
                  </a:txBody>
                  <a:tcPr/>
                </a:tc>
                <a:tc>
                  <a:txBody>
                    <a:bodyPr/>
                    <a:lstStyle/>
                    <a:p>
                      <a:pPr algn="ctr"/>
                      <a:r>
                        <a:rPr kumimoji="1" lang="en-US" altLang="ja-JP" sz="1400" dirty="0">
                          <a:solidFill>
                            <a:schemeClr val="tx2"/>
                          </a:solidFill>
                          <a:latin typeface="HGｺﾞｼｯｸE 本文"/>
                        </a:rPr>
                        <a:t>4</a:t>
                      </a:r>
                      <a:r>
                        <a:rPr kumimoji="1" lang="ja-JP" altLang="en-US" sz="1400" dirty="0">
                          <a:solidFill>
                            <a:schemeClr val="tx2"/>
                          </a:solidFill>
                          <a:latin typeface="HGｺﾞｼｯｸE 本文"/>
                        </a:rPr>
                        <a:t>人</a:t>
                      </a:r>
                      <a:endParaRPr kumimoji="1" lang="ja-JP" altLang="en-US" sz="1400" dirty="0">
                        <a:solidFill>
                          <a:schemeClr val="tx2"/>
                        </a:solidFill>
                        <a:latin typeface="HGｺﾞｼｯｸE 本文"/>
                        <a:ea typeface="+mj-ea"/>
                      </a:endParaRPr>
                    </a:p>
                  </a:txBody>
                  <a:tcPr/>
                </a:tc>
                <a:extLst>
                  <a:ext uri="{0D108BD9-81ED-4DB2-BD59-A6C34878D82A}">
                    <a16:rowId xmlns:a16="http://schemas.microsoft.com/office/drawing/2014/main" xmlns="" val="391648052"/>
                  </a:ext>
                </a:extLst>
              </a:tr>
            </a:tbl>
          </a:graphicData>
        </a:graphic>
      </p:graphicFrame>
      <p:graphicFrame>
        <p:nvGraphicFramePr>
          <p:cNvPr id="40" name="表 11">
            <a:extLst>
              <a:ext uri="{FF2B5EF4-FFF2-40B4-BE49-F238E27FC236}">
                <a16:creationId xmlns:a16="http://schemas.microsoft.com/office/drawing/2014/main" xmlns="" id="{C64B8F32-590D-45FF-91C7-4CD8E36CE2E1}"/>
              </a:ext>
            </a:extLst>
          </p:cNvPr>
          <p:cNvGraphicFramePr>
            <a:graphicFrameLocks/>
          </p:cNvGraphicFramePr>
          <p:nvPr>
            <p:extLst>
              <p:ext uri="{D42A27DB-BD31-4B8C-83A1-F6EECF244321}">
                <p14:modId xmlns:p14="http://schemas.microsoft.com/office/powerpoint/2010/main" val="3774750270"/>
              </p:ext>
            </p:extLst>
          </p:nvPr>
        </p:nvGraphicFramePr>
        <p:xfrm>
          <a:off x="442912" y="2906616"/>
          <a:ext cx="8258176" cy="843280"/>
        </p:xfrm>
        <a:graphic>
          <a:graphicData uri="http://schemas.openxmlformats.org/drawingml/2006/table">
            <a:tbl>
              <a:tblPr firstRow="1" bandRow="1">
                <a:tableStyleId>{5DA37D80-6434-44D0-A028-1B22A696006F}</a:tableStyleId>
              </a:tblPr>
              <a:tblGrid>
                <a:gridCol w="2064544">
                  <a:extLst>
                    <a:ext uri="{9D8B030D-6E8A-4147-A177-3AD203B41FA5}">
                      <a16:colId xmlns:a16="http://schemas.microsoft.com/office/drawing/2014/main" xmlns="" val="2527282082"/>
                    </a:ext>
                  </a:extLst>
                </a:gridCol>
                <a:gridCol w="2064544">
                  <a:extLst>
                    <a:ext uri="{9D8B030D-6E8A-4147-A177-3AD203B41FA5}">
                      <a16:colId xmlns:a16="http://schemas.microsoft.com/office/drawing/2014/main" xmlns="" val="1972001281"/>
                    </a:ext>
                  </a:extLst>
                </a:gridCol>
                <a:gridCol w="2064544">
                  <a:extLst>
                    <a:ext uri="{9D8B030D-6E8A-4147-A177-3AD203B41FA5}">
                      <a16:colId xmlns:a16="http://schemas.microsoft.com/office/drawing/2014/main" xmlns="" val="2991247413"/>
                    </a:ext>
                  </a:extLst>
                </a:gridCol>
                <a:gridCol w="2064544">
                  <a:extLst>
                    <a:ext uri="{9D8B030D-6E8A-4147-A177-3AD203B41FA5}">
                      <a16:colId xmlns:a16="http://schemas.microsoft.com/office/drawing/2014/main" xmlns="" val="1684780686"/>
                    </a:ext>
                  </a:extLst>
                </a:gridCol>
              </a:tblGrid>
              <a:tr h="370840">
                <a:tc>
                  <a:txBody>
                    <a:bodyPr/>
                    <a:lstStyle/>
                    <a:p>
                      <a:pPr algn="ctr"/>
                      <a:r>
                        <a:rPr kumimoji="1" lang="ja-JP" altLang="en-US" sz="1400" dirty="0">
                          <a:solidFill>
                            <a:schemeClr val="tx2"/>
                          </a:solidFill>
                          <a:latin typeface="HGｺﾞｼｯｸE 本文"/>
                        </a:rPr>
                        <a:t>売上</a:t>
                      </a:r>
                    </a:p>
                  </a:txBody>
                  <a:tcPr/>
                </a:tc>
                <a:tc>
                  <a:txBody>
                    <a:bodyPr/>
                    <a:lstStyle/>
                    <a:p>
                      <a:pPr algn="ctr"/>
                      <a:r>
                        <a:rPr kumimoji="1" lang="ja-JP" altLang="en-US" sz="1400" dirty="0">
                          <a:solidFill>
                            <a:schemeClr val="tx2"/>
                          </a:solidFill>
                          <a:latin typeface="HGｺﾞｼｯｸE 本文"/>
                        </a:rPr>
                        <a:t>農業生産部門</a:t>
                      </a:r>
                    </a:p>
                  </a:txBody>
                  <a:tcPr/>
                </a:tc>
                <a:tc>
                  <a:txBody>
                    <a:bodyPr/>
                    <a:lstStyle/>
                    <a:p>
                      <a:pPr algn="ctr"/>
                      <a:r>
                        <a:rPr kumimoji="1" lang="ja-JP" altLang="en-US" sz="1400" dirty="0">
                          <a:solidFill>
                            <a:schemeClr val="tx2"/>
                          </a:solidFill>
                          <a:latin typeface="HGｺﾞｼｯｸE 本文"/>
                        </a:rPr>
                        <a:t>農業加工部門</a:t>
                      </a:r>
                    </a:p>
                  </a:txBody>
                  <a:tcPr/>
                </a:tc>
                <a:tc>
                  <a:txBody>
                    <a:bodyPr/>
                    <a:lstStyle/>
                    <a:p>
                      <a:pPr algn="ctr"/>
                      <a:r>
                        <a:rPr kumimoji="1" lang="ja-JP" altLang="en-US" sz="1400" dirty="0">
                          <a:solidFill>
                            <a:schemeClr val="tx2"/>
                          </a:solidFill>
                          <a:latin typeface="HGｺﾞｼｯｸE 本文"/>
                        </a:rPr>
                        <a:t>販売・流通部門</a:t>
                      </a:r>
                    </a:p>
                  </a:txBody>
                  <a:tcPr/>
                </a:tc>
                <a:extLst>
                  <a:ext uri="{0D108BD9-81ED-4DB2-BD59-A6C34878D82A}">
                    <a16:rowId xmlns:a16="http://schemas.microsoft.com/office/drawing/2014/main" xmlns="" val="725898870"/>
                  </a:ext>
                </a:extLst>
              </a:tr>
              <a:tr h="370840">
                <a:tc>
                  <a:txBody>
                    <a:bodyPr/>
                    <a:lstStyle/>
                    <a:p>
                      <a:pPr algn="ctr"/>
                      <a:r>
                        <a:rPr kumimoji="1" lang="en-US" altLang="ja-JP" sz="1400" dirty="0">
                          <a:solidFill>
                            <a:schemeClr val="tx2"/>
                          </a:solidFill>
                          <a:latin typeface="HGｺﾞｼｯｸE 本文"/>
                        </a:rPr>
                        <a:t>20,000</a:t>
                      </a:r>
                      <a:endParaRPr kumimoji="1" lang="ja-JP" altLang="en-US" sz="1400" dirty="0">
                        <a:solidFill>
                          <a:schemeClr val="tx2"/>
                        </a:solidFill>
                        <a:latin typeface="HGｺﾞｼｯｸE 本文"/>
                      </a:endParaRPr>
                    </a:p>
                  </a:txBody>
                  <a:tcPr/>
                </a:tc>
                <a:tc>
                  <a:txBody>
                    <a:bodyPr/>
                    <a:lstStyle/>
                    <a:p>
                      <a:pPr algn="ctr"/>
                      <a:r>
                        <a:rPr kumimoji="1" lang="en-US" altLang="ja-JP" sz="1400" dirty="0">
                          <a:solidFill>
                            <a:schemeClr val="tx2"/>
                          </a:solidFill>
                          <a:latin typeface="HGｺﾞｼｯｸE 本文"/>
                        </a:rPr>
                        <a:t>10,200</a:t>
                      </a:r>
                    </a:p>
                    <a:p>
                      <a:pPr algn="ctr"/>
                      <a:r>
                        <a:rPr kumimoji="1" lang="en-US" altLang="ja-JP" sz="1100" dirty="0">
                          <a:solidFill>
                            <a:schemeClr val="tx2"/>
                          </a:solidFill>
                          <a:latin typeface="HGｺﾞｼｯｸE 本文"/>
                        </a:rPr>
                        <a:t>(51%)</a:t>
                      </a:r>
                      <a:endParaRPr kumimoji="1" lang="ja-JP" altLang="en-US" sz="1100" dirty="0">
                        <a:solidFill>
                          <a:schemeClr val="tx2"/>
                        </a:solidFill>
                        <a:latin typeface="HGｺﾞｼｯｸE 本文"/>
                      </a:endParaRPr>
                    </a:p>
                  </a:txBody>
                  <a:tcPr/>
                </a:tc>
                <a:tc>
                  <a:txBody>
                    <a:bodyPr/>
                    <a:lstStyle/>
                    <a:p>
                      <a:pPr algn="ctr"/>
                      <a:r>
                        <a:rPr kumimoji="1" lang="en-US" altLang="ja-JP" sz="1400" dirty="0">
                          <a:solidFill>
                            <a:schemeClr val="tx2"/>
                          </a:solidFill>
                          <a:latin typeface="HGｺﾞｼｯｸE 本文"/>
                        </a:rPr>
                        <a:t>800</a:t>
                      </a:r>
                    </a:p>
                    <a:p>
                      <a:pPr algn="ctr"/>
                      <a:r>
                        <a:rPr kumimoji="1" lang="en-US" altLang="ja-JP" sz="1100" dirty="0">
                          <a:solidFill>
                            <a:schemeClr val="tx2"/>
                          </a:solidFill>
                          <a:latin typeface="HGｺﾞｼｯｸE 本文"/>
                        </a:rPr>
                        <a:t>(4%)</a:t>
                      </a:r>
                      <a:endParaRPr kumimoji="1" lang="ja-JP" altLang="en-US" sz="1100" dirty="0">
                        <a:solidFill>
                          <a:schemeClr val="tx2"/>
                        </a:solidFill>
                        <a:latin typeface="HGｺﾞｼｯｸE 本文"/>
                      </a:endParaRPr>
                    </a:p>
                  </a:txBody>
                  <a:tcPr/>
                </a:tc>
                <a:tc>
                  <a:txBody>
                    <a:bodyPr/>
                    <a:lstStyle/>
                    <a:p>
                      <a:pPr algn="ctr"/>
                      <a:r>
                        <a:rPr kumimoji="1" lang="en-US" altLang="ja-JP" sz="1400" dirty="0">
                          <a:solidFill>
                            <a:schemeClr val="tx2"/>
                          </a:solidFill>
                          <a:latin typeface="HGｺﾞｼｯｸE 本文"/>
                        </a:rPr>
                        <a:t>9,000</a:t>
                      </a:r>
                    </a:p>
                    <a:p>
                      <a:pPr algn="ctr"/>
                      <a:r>
                        <a:rPr kumimoji="1" lang="en-US" altLang="ja-JP" sz="1100" dirty="0">
                          <a:solidFill>
                            <a:schemeClr val="tx2"/>
                          </a:solidFill>
                          <a:latin typeface="HGｺﾞｼｯｸE 本文"/>
                        </a:rPr>
                        <a:t>(45%)</a:t>
                      </a:r>
                      <a:endParaRPr kumimoji="1" lang="ja-JP" altLang="en-US" sz="1100" dirty="0">
                        <a:solidFill>
                          <a:schemeClr val="tx2"/>
                        </a:solidFill>
                        <a:latin typeface="HGｺﾞｼｯｸE 本文"/>
                      </a:endParaRPr>
                    </a:p>
                  </a:txBody>
                  <a:tcPr/>
                </a:tc>
                <a:extLst>
                  <a:ext uri="{0D108BD9-81ED-4DB2-BD59-A6C34878D82A}">
                    <a16:rowId xmlns:a16="http://schemas.microsoft.com/office/drawing/2014/main" xmlns="" val="391648052"/>
                  </a:ext>
                </a:extLst>
              </a:tr>
            </a:tbl>
          </a:graphicData>
        </a:graphic>
      </p:graphicFrame>
      <p:graphicFrame>
        <p:nvGraphicFramePr>
          <p:cNvPr id="41" name="表 11">
            <a:extLst>
              <a:ext uri="{FF2B5EF4-FFF2-40B4-BE49-F238E27FC236}">
                <a16:creationId xmlns:a16="http://schemas.microsoft.com/office/drawing/2014/main" xmlns="" id="{6DC172CF-C5DB-4E2C-A701-4379D75200A7}"/>
              </a:ext>
            </a:extLst>
          </p:cNvPr>
          <p:cNvGraphicFramePr>
            <a:graphicFrameLocks/>
          </p:cNvGraphicFramePr>
          <p:nvPr>
            <p:extLst>
              <p:ext uri="{D42A27DB-BD31-4B8C-83A1-F6EECF244321}">
                <p14:modId xmlns:p14="http://schemas.microsoft.com/office/powerpoint/2010/main" val="1517587363"/>
              </p:ext>
            </p:extLst>
          </p:nvPr>
        </p:nvGraphicFramePr>
        <p:xfrm>
          <a:off x="442912" y="3957393"/>
          <a:ext cx="8258176" cy="741680"/>
        </p:xfrm>
        <a:graphic>
          <a:graphicData uri="http://schemas.openxmlformats.org/drawingml/2006/table">
            <a:tbl>
              <a:tblPr firstRow="1" bandRow="1">
                <a:tableStyleId>{5DA37D80-6434-44D0-A028-1B22A696006F}</a:tableStyleId>
              </a:tblPr>
              <a:tblGrid>
                <a:gridCol w="2064544">
                  <a:extLst>
                    <a:ext uri="{9D8B030D-6E8A-4147-A177-3AD203B41FA5}">
                      <a16:colId xmlns:a16="http://schemas.microsoft.com/office/drawing/2014/main" xmlns="" val="2527282082"/>
                    </a:ext>
                  </a:extLst>
                </a:gridCol>
                <a:gridCol w="2064544">
                  <a:extLst>
                    <a:ext uri="{9D8B030D-6E8A-4147-A177-3AD203B41FA5}">
                      <a16:colId xmlns:a16="http://schemas.microsoft.com/office/drawing/2014/main" xmlns="" val="1972001281"/>
                    </a:ext>
                  </a:extLst>
                </a:gridCol>
                <a:gridCol w="2064544">
                  <a:extLst>
                    <a:ext uri="{9D8B030D-6E8A-4147-A177-3AD203B41FA5}">
                      <a16:colId xmlns:a16="http://schemas.microsoft.com/office/drawing/2014/main" xmlns="" val="2991247413"/>
                    </a:ext>
                  </a:extLst>
                </a:gridCol>
                <a:gridCol w="2064544">
                  <a:extLst>
                    <a:ext uri="{9D8B030D-6E8A-4147-A177-3AD203B41FA5}">
                      <a16:colId xmlns:a16="http://schemas.microsoft.com/office/drawing/2014/main" xmlns="" val="1684780686"/>
                    </a:ext>
                  </a:extLst>
                </a:gridCol>
              </a:tblGrid>
              <a:tr h="370840">
                <a:tc>
                  <a:txBody>
                    <a:bodyPr/>
                    <a:lstStyle/>
                    <a:p>
                      <a:pPr algn="ctr"/>
                      <a:r>
                        <a:rPr kumimoji="1" lang="ja-JP" altLang="en-US" sz="1400" dirty="0">
                          <a:solidFill>
                            <a:schemeClr val="tx2"/>
                          </a:solidFill>
                          <a:latin typeface="HGｺﾞｼｯｸE 本文"/>
                        </a:rPr>
                        <a:t>経営面積</a:t>
                      </a:r>
                    </a:p>
                  </a:txBody>
                  <a:tcPr/>
                </a:tc>
                <a:tc>
                  <a:txBody>
                    <a:bodyPr/>
                    <a:lstStyle/>
                    <a:p>
                      <a:pPr algn="ctr"/>
                      <a:r>
                        <a:rPr kumimoji="1" lang="ja-JP" altLang="en-US" sz="1400" dirty="0">
                          <a:solidFill>
                            <a:schemeClr val="tx2"/>
                          </a:solidFill>
                          <a:latin typeface="HGｺﾞｼｯｸE 本文"/>
                        </a:rPr>
                        <a:t>所有地</a:t>
                      </a:r>
                    </a:p>
                  </a:txBody>
                  <a:tcPr/>
                </a:tc>
                <a:tc>
                  <a:txBody>
                    <a:bodyPr/>
                    <a:lstStyle/>
                    <a:p>
                      <a:pPr algn="ctr"/>
                      <a:r>
                        <a:rPr kumimoji="1" lang="ja-JP" altLang="en-US" sz="1400" dirty="0">
                          <a:solidFill>
                            <a:schemeClr val="tx2"/>
                          </a:solidFill>
                          <a:latin typeface="HGｺﾞｼｯｸE 本文"/>
                        </a:rPr>
                        <a:t>借地</a:t>
                      </a:r>
                    </a:p>
                  </a:txBody>
                  <a:tcPr/>
                </a:tc>
                <a:tc>
                  <a:txBody>
                    <a:bodyPr/>
                    <a:lstStyle/>
                    <a:p>
                      <a:pPr algn="ctr"/>
                      <a:r>
                        <a:rPr kumimoji="1" lang="ja-JP" altLang="en-US" sz="1400" dirty="0">
                          <a:solidFill>
                            <a:schemeClr val="tx2"/>
                          </a:solidFill>
                          <a:latin typeface="HGｺﾞｼｯｸE 本文"/>
                        </a:rPr>
                        <a:t>受託農地</a:t>
                      </a:r>
                    </a:p>
                  </a:txBody>
                  <a:tcPr/>
                </a:tc>
                <a:extLst>
                  <a:ext uri="{0D108BD9-81ED-4DB2-BD59-A6C34878D82A}">
                    <a16:rowId xmlns:a16="http://schemas.microsoft.com/office/drawing/2014/main" xmlns="" val="725898870"/>
                  </a:ext>
                </a:extLst>
              </a:tr>
              <a:tr h="370840">
                <a:tc>
                  <a:txBody>
                    <a:bodyPr/>
                    <a:lstStyle/>
                    <a:p>
                      <a:pPr algn="ctr"/>
                      <a:r>
                        <a:rPr kumimoji="1" lang="en-US" altLang="ja-JP" sz="1400" dirty="0">
                          <a:solidFill>
                            <a:schemeClr val="tx2"/>
                          </a:solidFill>
                          <a:latin typeface="HGｺﾞｼｯｸE 本文"/>
                        </a:rPr>
                        <a:t>153</a:t>
                      </a:r>
                      <a:endParaRPr kumimoji="1" lang="ja-JP" altLang="en-US" sz="1400" dirty="0">
                        <a:solidFill>
                          <a:schemeClr val="tx2"/>
                        </a:solidFill>
                        <a:latin typeface="HGｺﾞｼｯｸE 本文"/>
                      </a:endParaRPr>
                    </a:p>
                  </a:txBody>
                  <a:tcPr/>
                </a:tc>
                <a:tc>
                  <a:txBody>
                    <a:bodyPr/>
                    <a:lstStyle/>
                    <a:p>
                      <a:pPr algn="ctr"/>
                      <a:r>
                        <a:rPr kumimoji="1" lang="en-US" altLang="ja-JP" sz="1400" dirty="0">
                          <a:solidFill>
                            <a:schemeClr val="tx2"/>
                          </a:solidFill>
                          <a:latin typeface="HGｺﾞｼｯｸE 本文"/>
                        </a:rPr>
                        <a:t>0</a:t>
                      </a:r>
                      <a:endParaRPr kumimoji="1" lang="ja-JP" altLang="en-US" sz="1400" dirty="0">
                        <a:solidFill>
                          <a:schemeClr val="tx2"/>
                        </a:solidFill>
                        <a:latin typeface="HGｺﾞｼｯｸE 本文"/>
                      </a:endParaRPr>
                    </a:p>
                  </a:txBody>
                  <a:tcPr/>
                </a:tc>
                <a:tc>
                  <a:txBody>
                    <a:bodyPr/>
                    <a:lstStyle/>
                    <a:p>
                      <a:pPr algn="ctr"/>
                      <a:r>
                        <a:rPr kumimoji="1" lang="en-US" altLang="ja-JP" sz="1400" dirty="0">
                          <a:solidFill>
                            <a:schemeClr val="tx2"/>
                          </a:solidFill>
                          <a:latin typeface="HGｺﾞｼｯｸE 本文"/>
                        </a:rPr>
                        <a:t>23</a:t>
                      </a:r>
                      <a:endParaRPr kumimoji="1" lang="ja-JP" altLang="en-US" sz="1400" dirty="0">
                        <a:solidFill>
                          <a:schemeClr val="tx2"/>
                        </a:solidFill>
                        <a:latin typeface="HGｺﾞｼｯｸE 本文"/>
                      </a:endParaRPr>
                    </a:p>
                  </a:txBody>
                  <a:tcPr/>
                </a:tc>
                <a:tc>
                  <a:txBody>
                    <a:bodyPr/>
                    <a:lstStyle/>
                    <a:p>
                      <a:pPr algn="ctr"/>
                      <a:r>
                        <a:rPr kumimoji="1" lang="en-US" altLang="ja-JP" sz="1400" dirty="0">
                          <a:solidFill>
                            <a:schemeClr val="tx2"/>
                          </a:solidFill>
                          <a:latin typeface="HGｺﾞｼｯｸE 本文"/>
                        </a:rPr>
                        <a:t>130</a:t>
                      </a:r>
                      <a:endParaRPr kumimoji="1" lang="ja-JP" altLang="en-US" sz="1400" dirty="0">
                        <a:solidFill>
                          <a:schemeClr val="tx2"/>
                        </a:solidFill>
                        <a:latin typeface="HGｺﾞｼｯｸE 本文"/>
                      </a:endParaRPr>
                    </a:p>
                  </a:txBody>
                  <a:tcPr/>
                </a:tc>
                <a:extLst>
                  <a:ext uri="{0D108BD9-81ED-4DB2-BD59-A6C34878D82A}">
                    <a16:rowId xmlns:a16="http://schemas.microsoft.com/office/drawing/2014/main" xmlns="" val="391648052"/>
                  </a:ext>
                </a:extLst>
              </a:tr>
            </a:tbl>
          </a:graphicData>
        </a:graphic>
      </p:graphicFrame>
      <p:graphicFrame>
        <p:nvGraphicFramePr>
          <p:cNvPr id="42" name="表 11">
            <a:extLst>
              <a:ext uri="{FF2B5EF4-FFF2-40B4-BE49-F238E27FC236}">
                <a16:creationId xmlns:a16="http://schemas.microsoft.com/office/drawing/2014/main" xmlns="" id="{B7CCBFBD-77E6-4EF3-9DC3-ABD1E9E4A0D8}"/>
              </a:ext>
            </a:extLst>
          </p:cNvPr>
          <p:cNvGraphicFramePr>
            <a:graphicFrameLocks/>
          </p:cNvGraphicFramePr>
          <p:nvPr>
            <p:extLst>
              <p:ext uri="{D42A27DB-BD31-4B8C-83A1-F6EECF244321}">
                <p14:modId xmlns:p14="http://schemas.microsoft.com/office/powerpoint/2010/main" val="2914943682"/>
              </p:ext>
            </p:extLst>
          </p:nvPr>
        </p:nvGraphicFramePr>
        <p:xfrm>
          <a:off x="442912" y="5084775"/>
          <a:ext cx="8258175" cy="1193800"/>
        </p:xfrm>
        <a:graphic>
          <a:graphicData uri="http://schemas.openxmlformats.org/drawingml/2006/table">
            <a:tbl>
              <a:tblPr firstRow="1" bandRow="1">
                <a:tableStyleId>{5DA37D80-6434-44D0-A028-1B22A696006F}</a:tableStyleId>
              </a:tblPr>
              <a:tblGrid>
                <a:gridCol w="1215033">
                  <a:extLst>
                    <a:ext uri="{9D8B030D-6E8A-4147-A177-3AD203B41FA5}">
                      <a16:colId xmlns:a16="http://schemas.microsoft.com/office/drawing/2014/main" xmlns="" val="2527282082"/>
                    </a:ext>
                  </a:extLst>
                </a:gridCol>
                <a:gridCol w="1215033">
                  <a:extLst>
                    <a:ext uri="{9D8B030D-6E8A-4147-A177-3AD203B41FA5}">
                      <a16:colId xmlns:a16="http://schemas.microsoft.com/office/drawing/2014/main" xmlns="" val="1972001281"/>
                    </a:ext>
                  </a:extLst>
                </a:gridCol>
                <a:gridCol w="1022607">
                  <a:extLst>
                    <a:ext uri="{9D8B030D-6E8A-4147-A177-3AD203B41FA5}">
                      <a16:colId xmlns:a16="http://schemas.microsoft.com/office/drawing/2014/main" xmlns="" val="2991247413"/>
                    </a:ext>
                  </a:extLst>
                </a:gridCol>
                <a:gridCol w="1965464">
                  <a:extLst>
                    <a:ext uri="{9D8B030D-6E8A-4147-A177-3AD203B41FA5}">
                      <a16:colId xmlns:a16="http://schemas.microsoft.com/office/drawing/2014/main" xmlns="" val="70483725"/>
                    </a:ext>
                  </a:extLst>
                </a:gridCol>
                <a:gridCol w="1295400">
                  <a:extLst>
                    <a:ext uri="{9D8B030D-6E8A-4147-A177-3AD203B41FA5}">
                      <a16:colId xmlns:a16="http://schemas.microsoft.com/office/drawing/2014/main" xmlns="" val="1684780686"/>
                    </a:ext>
                  </a:extLst>
                </a:gridCol>
                <a:gridCol w="1544638">
                  <a:extLst>
                    <a:ext uri="{9D8B030D-6E8A-4147-A177-3AD203B41FA5}">
                      <a16:colId xmlns:a16="http://schemas.microsoft.com/office/drawing/2014/main" xmlns="" val="3489258108"/>
                    </a:ext>
                  </a:extLst>
                </a:gridCol>
              </a:tblGrid>
              <a:tr h="370840">
                <a:tc>
                  <a:txBody>
                    <a:bodyPr/>
                    <a:lstStyle/>
                    <a:p>
                      <a:pPr algn="ctr"/>
                      <a:r>
                        <a:rPr kumimoji="1" lang="ja-JP" altLang="en-US" sz="1400" dirty="0">
                          <a:solidFill>
                            <a:schemeClr val="tx2"/>
                          </a:solidFill>
                          <a:latin typeface="HGｺﾞｼｯｸE 本文"/>
                        </a:rPr>
                        <a:t>トラクター</a:t>
                      </a:r>
                    </a:p>
                  </a:txBody>
                  <a:tcPr/>
                </a:tc>
                <a:tc>
                  <a:txBody>
                    <a:bodyPr/>
                    <a:lstStyle/>
                    <a:p>
                      <a:pPr algn="ctr"/>
                      <a:r>
                        <a:rPr kumimoji="1" lang="ja-JP" altLang="en-US" sz="1400" dirty="0">
                          <a:solidFill>
                            <a:schemeClr val="tx2"/>
                          </a:solidFill>
                          <a:latin typeface="HGｺﾞｼｯｸE 本文"/>
                        </a:rPr>
                        <a:t>コンバイン</a:t>
                      </a:r>
                    </a:p>
                  </a:txBody>
                  <a:tcPr/>
                </a:tc>
                <a:tc>
                  <a:txBody>
                    <a:bodyPr/>
                    <a:lstStyle/>
                    <a:p>
                      <a:pPr algn="ctr"/>
                      <a:r>
                        <a:rPr kumimoji="1" lang="ja-JP" altLang="en-US" sz="1400" dirty="0">
                          <a:solidFill>
                            <a:schemeClr val="tx2"/>
                          </a:solidFill>
                          <a:latin typeface="HGｺﾞｼｯｸE 本文"/>
                        </a:rPr>
                        <a:t>田植え機</a:t>
                      </a:r>
                    </a:p>
                  </a:txBody>
                  <a:tcPr/>
                </a:tc>
                <a:tc>
                  <a:txBody>
                    <a:bodyPr/>
                    <a:lstStyle/>
                    <a:p>
                      <a:pPr algn="ctr"/>
                      <a:r>
                        <a:rPr kumimoji="1" lang="ja-JP" altLang="en-US" sz="1400" dirty="0">
                          <a:solidFill>
                            <a:schemeClr val="tx2"/>
                          </a:solidFill>
                          <a:latin typeface="HGｺﾞｼｯｸE 本文"/>
                        </a:rPr>
                        <a:t>その他</a:t>
                      </a:r>
                    </a:p>
                  </a:txBody>
                  <a:tcPr/>
                </a:tc>
                <a:tc>
                  <a:txBody>
                    <a:bodyPr/>
                    <a:lstStyle/>
                    <a:p>
                      <a:pPr algn="ctr"/>
                      <a:r>
                        <a:rPr kumimoji="1" lang="ja-JP" altLang="en-US" sz="1400" dirty="0">
                          <a:solidFill>
                            <a:schemeClr val="tx2"/>
                          </a:solidFill>
                          <a:latin typeface="HGｺﾞｼｯｸE 本文"/>
                        </a:rPr>
                        <a:t>温室・ハウス</a:t>
                      </a:r>
                    </a:p>
                  </a:txBody>
                  <a:tcPr/>
                </a:tc>
                <a:tc>
                  <a:txBody>
                    <a:bodyPr/>
                    <a:lstStyle/>
                    <a:p>
                      <a:pPr algn="ctr"/>
                      <a:r>
                        <a:rPr kumimoji="1" lang="ja-JP" altLang="en-US" sz="1400" dirty="0">
                          <a:solidFill>
                            <a:schemeClr val="tx2"/>
                          </a:solidFill>
                          <a:latin typeface="HGｺﾞｼｯｸE 本文"/>
                        </a:rPr>
                        <a:t>管理施設</a:t>
                      </a:r>
                    </a:p>
                  </a:txBody>
                  <a:tcPr/>
                </a:tc>
                <a:extLst>
                  <a:ext uri="{0D108BD9-81ED-4DB2-BD59-A6C34878D82A}">
                    <a16:rowId xmlns:a16="http://schemas.microsoft.com/office/drawing/2014/main" xmlns="" val="725898870"/>
                  </a:ext>
                </a:extLst>
              </a:tr>
              <a:tr h="370840">
                <a:tc>
                  <a:txBody>
                    <a:bodyPr/>
                    <a:lstStyle/>
                    <a:p>
                      <a:pPr algn="ctr"/>
                      <a:r>
                        <a:rPr kumimoji="1" lang="en-US" altLang="ja-JP" sz="1400" dirty="0">
                          <a:solidFill>
                            <a:schemeClr val="tx2"/>
                          </a:solidFill>
                          <a:latin typeface="HGｺﾞｼｯｸE 本文"/>
                        </a:rPr>
                        <a:t>10</a:t>
                      </a:r>
                      <a:endParaRPr kumimoji="1" lang="ja-JP" altLang="en-US" sz="1400" dirty="0">
                        <a:solidFill>
                          <a:schemeClr val="tx2"/>
                        </a:solidFill>
                        <a:latin typeface="HGｺﾞｼｯｸE 本文"/>
                      </a:endParaRPr>
                    </a:p>
                  </a:txBody>
                  <a:tcPr/>
                </a:tc>
                <a:tc>
                  <a:txBody>
                    <a:bodyPr/>
                    <a:lstStyle/>
                    <a:p>
                      <a:pPr algn="ctr"/>
                      <a:r>
                        <a:rPr kumimoji="1" lang="en-US" altLang="ja-JP" sz="1400" dirty="0">
                          <a:solidFill>
                            <a:schemeClr val="tx2"/>
                          </a:solidFill>
                          <a:latin typeface="HGｺﾞｼｯｸE 本文"/>
                        </a:rPr>
                        <a:t>5</a:t>
                      </a:r>
                      <a:endParaRPr kumimoji="1" lang="ja-JP" altLang="en-US" sz="1400" dirty="0">
                        <a:solidFill>
                          <a:schemeClr val="tx2"/>
                        </a:solidFill>
                        <a:latin typeface="HGｺﾞｼｯｸE 本文"/>
                      </a:endParaRPr>
                    </a:p>
                  </a:txBody>
                  <a:tcPr/>
                </a:tc>
                <a:tc>
                  <a:txBody>
                    <a:bodyPr/>
                    <a:lstStyle/>
                    <a:p>
                      <a:pPr algn="ctr"/>
                      <a:r>
                        <a:rPr kumimoji="1" lang="en-US" altLang="ja-JP" sz="1400" dirty="0">
                          <a:solidFill>
                            <a:schemeClr val="tx2"/>
                          </a:solidFill>
                          <a:latin typeface="HGｺﾞｼｯｸE 本文"/>
                        </a:rPr>
                        <a:t>3</a:t>
                      </a:r>
                      <a:endParaRPr kumimoji="1" lang="ja-JP" altLang="en-US" sz="1400" dirty="0">
                        <a:solidFill>
                          <a:schemeClr val="tx2"/>
                        </a:solidFill>
                        <a:latin typeface="HGｺﾞｼｯｸE 本文"/>
                      </a:endParaRPr>
                    </a:p>
                  </a:txBody>
                  <a:tcPr/>
                </a:tc>
                <a:tc>
                  <a:txBody>
                    <a:bodyPr/>
                    <a:lstStyle/>
                    <a:p>
                      <a:pPr algn="l"/>
                      <a:r>
                        <a:rPr kumimoji="1" lang="ja-JP" altLang="en-US" sz="1200" dirty="0">
                          <a:solidFill>
                            <a:schemeClr val="tx2"/>
                          </a:solidFill>
                          <a:latin typeface="HGｺﾞｼｯｸE 本文"/>
                        </a:rPr>
                        <a:t>乗用管理機　</a:t>
                      </a:r>
                      <a:r>
                        <a:rPr kumimoji="1" lang="en-US" altLang="ja-JP" sz="1200" dirty="0">
                          <a:solidFill>
                            <a:schemeClr val="tx2"/>
                          </a:solidFill>
                          <a:latin typeface="HGｺﾞｼｯｸE 本文"/>
                        </a:rPr>
                        <a:t>1</a:t>
                      </a:r>
                    </a:p>
                    <a:p>
                      <a:pPr algn="l"/>
                      <a:r>
                        <a:rPr kumimoji="1" lang="ja-JP" altLang="en-US" sz="1200" dirty="0">
                          <a:solidFill>
                            <a:schemeClr val="tx2"/>
                          </a:solidFill>
                          <a:latin typeface="HGｺﾞｼｯｸE 本文"/>
                        </a:rPr>
                        <a:t>バーチカルハロー　</a:t>
                      </a:r>
                      <a:r>
                        <a:rPr kumimoji="1" lang="en-US" altLang="ja-JP" sz="1200" dirty="0">
                          <a:solidFill>
                            <a:schemeClr val="tx2"/>
                          </a:solidFill>
                          <a:latin typeface="HGｺﾞｼｯｸE 本文"/>
                        </a:rPr>
                        <a:t>1</a:t>
                      </a:r>
                    </a:p>
                    <a:p>
                      <a:pPr algn="l"/>
                      <a:r>
                        <a:rPr kumimoji="1" lang="ja-JP" altLang="en-US" sz="1200" dirty="0">
                          <a:solidFill>
                            <a:schemeClr val="tx2"/>
                          </a:solidFill>
                          <a:latin typeface="HGｺﾞｼｯｸE 本文"/>
                        </a:rPr>
                        <a:t>レーザーレベラー　</a:t>
                      </a:r>
                      <a:r>
                        <a:rPr kumimoji="1" lang="en-US" altLang="ja-JP" sz="1200" dirty="0">
                          <a:solidFill>
                            <a:schemeClr val="tx2"/>
                          </a:solidFill>
                          <a:latin typeface="HGｺﾞｼｯｸE 本文"/>
                        </a:rPr>
                        <a:t>1</a:t>
                      </a:r>
                    </a:p>
                    <a:p>
                      <a:pPr algn="l"/>
                      <a:r>
                        <a:rPr kumimoji="1" lang="ja-JP" altLang="en-US" sz="1200" dirty="0">
                          <a:solidFill>
                            <a:schemeClr val="tx2"/>
                          </a:solidFill>
                          <a:latin typeface="HGｺﾞｼｯｸE 本文"/>
                        </a:rPr>
                        <a:t>　　　　　　　　　他</a:t>
                      </a:r>
                    </a:p>
                  </a:txBody>
                  <a:tcPr/>
                </a:tc>
                <a:tc>
                  <a:txBody>
                    <a:bodyPr/>
                    <a:lstStyle/>
                    <a:p>
                      <a:pPr algn="ctr"/>
                      <a:endParaRPr kumimoji="1" lang="ja-JP" altLang="en-US" sz="1400" dirty="0">
                        <a:solidFill>
                          <a:schemeClr val="tx2"/>
                        </a:solidFill>
                        <a:latin typeface="HGｺﾞｼｯｸE 本文"/>
                      </a:endParaRPr>
                    </a:p>
                  </a:txBody>
                  <a:tcPr/>
                </a:tc>
                <a:tc>
                  <a:txBody>
                    <a:bodyPr/>
                    <a:lstStyle/>
                    <a:p>
                      <a:pPr algn="l"/>
                      <a:r>
                        <a:rPr kumimoji="1" lang="ja-JP" altLang="en-US" sz="1200" dirty="0">
                          <a:solidFill>
                            <a:schemeClr val="tx2"/>
                          </a:solidFill>
                          <a:latin typeface="HGｺﾞｼｯｸE 本文"/>
                        </a:rPr>
                        <a:t>乾燥施設</a:t>
                      </a:r>
                      <a:endParaRPr kumimoji="1" lang="en-US" altLang="ja-JP" sz="1200" dirty="0">
                        <a:solidFill>
                          <a:schemeClr val="tx2"/>
                        </a:solidFill>
                        <a:latin typeface="HGｺﾞｼｯｸE 本文"/>
                      </a:endParaRPr>
                    </a:p>
                    <a:p>
                      <a:pPr algn="l"/>
                      <a:r>
                        <a:rPr kumimoji="1" lang="ja-JP" altLang="en-US" sz="1200" dirty="0">
                          <a:solidFill>
                            <a:schemeClr val="tx2"/>
                          </a:solidFill>
                          <a:latin typeface="HGｺﾞｼｯｸE 本文"/>
                        </a:rPr>
                        <a:t>精米施設</a:t>
                      </a:r>
                      <a:endParaRPr kumimoji="1" lang="en-US" altLang="ja-JP" sz="1200" dirty="0">
                        <a:solidFill>
                          <a:schemeClr val="tx2"/>
                        </a:solidFill>
                        <a:latin typeface="HGｺﾞｼｯｸE 本文"/>
                      </a:endParaRPr>
                    </a:p>
                    <a:p>
                      <a:pPr algn="l"/>
                      <a:r>
                        <a:rPr kumimoji="1" lang="ja-JP" altLang="en-US" sz="1200" dirty="0">
                          <a:solidFill>
                            <a:schemeClr val="tx2"/>
                          </a:solidFill>
                          <a:latin typeface="HGｺﾞｼｯｸE 本文"/>
                        </a:rPr>
                        <a:t>播種・育苗施設</a:t>
                      </a:r>
                    </a:p>
                  </a:txBody>
                  <a:tcPr/>
                </a:tc>
                <a:extLst>
                  <a:ext uri="{0D108BD9-81ED-4DB2-BD59-A6C34878D82A}">
                    <a16:rowId xmlns:a16="http://schemas.microsoft.com/office/drawing/2014/main" xmlns="" val="391648052"/>
                  </a:ext>
                </a:extLst>
              </a:tr>
            </a:tbl>
          </a:graphicData>
        </a:graphic>
      </p:graphicFrame>
      <p:sp>
        <p:nvSpPr>
          <p:cNvPr id="43" name="コンテンツ プレースホルダー 4">
            <a:extLst>
              <a:ext uri="{FF2B5EF4-FFF2-40B4-BE49-F238E27FC236}">
                <a16:creationId xmlns:a16="http://schemas.microsoft.com/office/drawing/2014/main" xmlns="" id="{6A56FF7F-97DC-42D5-98F9-4E9A1F11A57B}"/>
              </a:ext>
            </a:extLst>
          </p:cNvPr>
          <p:cNvSpPr txBox="1">
            <a:spLocks/>
          </p:cNvSpPr>
          <p:nvPr/>
        </p:nvSpPr>
        <p:spPr>
          <a:xfrm>
            <a:off x="442910" y="1395745"/>
            <a:ext cx="6250605" cy="331180"/>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nSpc>
                <a:spcPct val="90000"/>
              </a:lnSpc>
              <a:buFont typeface="Wingdings 2" panose="05020102010507070707" pitchFamily="18" charset="2"/>
              <a:buNone/>
            </a:pPr>
            <a:r>
              <a:rPr lang="ja-JP" altLang="en-US" sz="1600" dirty="0">
                <a:latin typeface="HGｺﾞｼｯｸE 本文"/>
              </a:rPr>
              <a:t>①資本・従業員</a:t>
            </a:r>
            <a:endParaRPr lang="en-US" altLang="ja-JP" sz="1600" dirty="0">
              <a:latin typeface="HGｺﾞｼｯｸE 本文"/>
            </a:endParaRPr>
          </a:p>
        </p:txBody>
      </p:sp>
      <p:sp>
        <p:nvSpPr>
          <p:cNvPr id="44" name="コンテンツ プレースホルダー 4">
            <a:extLst>
              <a:ext uri="{FF2B5EF4-FFF2-40B4-BE49-F238E27FC236}">
                <a16:creationId xmlns:a16="http://schemas.microsoft.com/office/drawing/2014/main" xmlns="" id="{5C1342FB-FD90-41E9-B317-F4B2D7DEDA36}"/>
              </a:ext>
            </a:extLst>
          </p:cNvPr>
          <p:cNvSpPr txBox="1">
            <a:spLocks/>
          </p:cNvSpPr>
          <p:nvPr/>
        </p:nvSpPr>
        <p:spPr>
          <a:xfrm>
            <a:off x="442910" y="2575436"/>
            <a:ext cx="6250605" cy="331180"/>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nSpc>
                <a:spcPct val="90000"/>
              </a:lnSpc>
              <a:buFont typeface="Wingdings 2" panose="05020102010507070707" pitchFamily="18" charset="2"/>
              <a:buNone/>
            </a:pPr>
            <a:r>
              <a:rPr lang="ja-JP" altLang="en-US" sz="1600" dirty="0">
                <a:latin typeface="HGｺﾞｼｯｸE 本文"/>
              </a:rPr>
              <a:t>②事業内容・経営規模</a:t>
            </a:r>
            <a:endParaRPr lang="en-US" altLang="ja-JP" sz="1600" dirty="0">
              <a:latin typeface="HGｺﾞｼｯｸE 本文"/>
            </a:endParaRPr>
          </a:p>
        </p:txBody>
      </p:sp>
      <p:sp>
        <p:nvSpPr>
          <p:cNvPr id="45" name="コンテンツ プレースホルダー 4">
            <a:extLst>
              <a:ext uri="{FF2B5EF4-FFF2-40B4-BE49-F238E27FC236}">
                <a16:creationId xmlns:a16="http://schemas.microsoft.com/office/drawing/2014/main" xmlns="" id="{0638A8E9-2807-40A5-A1BD-87BE98DC2A01}"/>
              </a:ext>
            </a:extLst>
          </p:cNvPr>
          <p:cNvSpPr txBox="1">
            <a:spLocks/>
          </p:cNvSpPr>
          <p:nvPr/>
        </p:nvSpPr>
        <p:spPr>
          <a:xfrm>
            <a:off x="442910" y="4722006"/>
            <a:ext cx="6250605" cy="331180"/>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nSpc>
                <a:spcPct val="90000"/>
              </a:lnSpc>
              <a:buFont typeface="Wingdings 2" panose="05020102010507070707" pitchFamily="18" charset="2"/>
              <a:buNone/>
            </a:pPr>
            <a:r>
              <a:rPr lang="ja-JP" altLang="en-US" sz="1600" dirty="0">
                <a:latin typeface="HGｺﾞｼｯｸE 本文"/>
              </a:rPr>
              <a:t>③保有する主要農業機械・施設装備</a:t>
            </a:r>
            <a:endParaRPr lang="en-US" altLang="ja-JP" sz="1600" dirty="0">
              <a:latin typeface="HGｺﾞｼｯｸE 本文"/>
            </a:endParaRPr>
          </a:p>
        </p:txBody>
      </p:sp>
      <p:sp>
        <p:nvSpPr>
          <p:cNvPr id="46" name="コンテンツ プレースホルダー 4">
            <a:extLst>
              <a:ext uri="{FF2B5EF4-FFF2-40B4-BE49-F238E27FC236}">
                <a16:creationId xmlns:a16="http://schemas.microsoft.com/office/drawing/2014/main" xmlns="" id="{5921D9BC-4EA2-4CC6-AA2E-4B8B4BCB45B6}"/>
              </a:ext>
            </a:extLst>
          </p:cNvPr>
          <p:cNvSpPr txBox="1">
            <a:spLocks/>
          </p:cNvSpPr>
          <p:nvPr/>
        </p:nvSpPr>
        <p:spPr>
          <a:xfrm>
            <a:off x="4727574" y="4810745"/>
            <a:ext cx="3973513" cy="331180"/>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gn="r">
              <a:lnSpc>
                <a:spcPct val="90000"/>
              </a:lnSpc>
              <a:buFont typeface="Wingdings 2" panose="05020102010507070707" pitchFamily="18" charset="2"/>
              <a:buNone/>
            </a:pPr>
            <a:r>
              <a:rPr lang="ja-JP" altLang="en-US" sz="1200" dirty="0">
                <a:latin typeface="HGｺﾞｼｯｸE 本文"/>
              </a:rPr>
              <a:t>（単位：台、棟、㎡）</a:t>
            </a:r>
            <a:endParaRPr lang="en-US" altLang="ja-JP" sz="1200" dirty="0">
              <a:latin typeface="HGｺﾞｼｯｸE 本文"/>
            </a:endParaRPr>
          </a:p>
        </p:txBody>
      </p:sp>
      <p:sp>
        <p:nvSpPr>
          <p:cNvPr id="47" name="コンテンツ プレースホルダー 4">
            <a:extLst>
              <a:ext uri="{FF2B5EF4-FFF2-40B4-BE49-F238E27FC236}">
                <a16:creationId xmlns:a16="http://schemas.microsoft.com/office/drawing/2014/main" xmlns="" id="{6B90F205-5CD9-4433-AF9E-30E115EB76CF}"/>
              </a:ext>
            </a:extLst>
          </p:cNvPr>
          <p:cNvSpPr txBox="1">
            <a:spLocks/>
          </p:cNvSpPr>
          <p:nvPr/>
        </p:nvSpPr>
        <p:spPr>
          <a:xfrm>
            <a:off x="4803774" y="2643523"/>
            <a:ext cx="3973513" cy="331180"/>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gn="r">
              <a:lnSpc>
                <a:spcPct val="90000"/>
              </a:lnSpc>
              <a:buFont typeface="Wingdings 2" panose="05020102010507070707" pitchFamily="18" charset="2"/>
              <a:buNone/>
            </a:pPr>
            <a:r>
              <a:rPr lang="ja-JP" altLang="en-US" sz="1200" dirty="0">
                <a:latin typeface="HGｺﾞｼｯｸE 本文"/>
              </a:rPr>
              <a:t>（単位：万単位）</a:t>
            </a:r>
            <a:endParaRPr lang="en-US" altLang="ja-JP" sz="1200" dirty="0">
              <a:latin typeface="HGｺﾞｼｯｸE 本文"/>
            </a:endParaRPr>
          </a:p>
        </p:txBody>
      </p:sp>
      <p:sp>
        <p:nvSpPr>
          <p:cNvPr id="48" name="コンテンツ プレースホルダー 4">
            <a:extLst>
              <a:ext uri="{FF2B5EF4-FFF2-40B4-BE49-F238E27FC236}">
                <a16:creationId xmlns:a16="http://schemas.microsoft.com/office/drawing/2014/main" xmlns="" id="{EC6B93AE-C72C-4D1A-957C-1CEFF027AC4A}"/>
              </a:ext>
            </a:extLst>
          </p:cNvPr>
          <p:cNvSpPr txBox="1">
            <a:spLocks/>
          </p:cNvSpPr>
          <p:nvPr/>
        </p:nvSpPr>
        <p:spPr>
          <a:xfrm>
            <a:off x="4775199" y="3710323"/>
            <a:ext cx="3973513" cy="331180"/>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200" kern="1200">
                <a:solidFill>
                  <a:schemeClr val="tx2"/>
                </a:solidFill>
                <a:latin typeface="+mn-lt"/>
                <a:ea typeface="+mn-ea"/>
                <a:cs typeface="+mn-cs"/>
              </a:defRPr>
            </a:lvl9pPr>
          </a:lstStyle>
          <a:p>
            <a:pPr marL="0" indent="0" algn="r">
              <a:lnSpc>
                <a:spcPct val="90000"/>
              </a:lnSpc>
              <a:buFont typeface="Wingdings 2" panose="05020102010507070707" pitchFamily="18" charset="2"/>
              <a:buNone/>
            </a:pPr>
            <a:r>
              <a:rPr lang="ja-JP" altLang="en-US" sz="1200" dirty="0">
                <a:latin typeface="HGｺﾞｼｯｸE 本文"/>
              </a:rPr>
              <a:t>（単位：</a:t>
            </a:r>
            <a:r>
              <a:rPr lang="en-US" altLang="ja-JP" sz="1200" dirty="0">
                <a:latin typeface="HGｺﾞｼｯｸE 本文"/>
              </a:rPr>
              <a:t>ha</a:t>
            </a:r>
            <a:r>
              <a:rPr lang="ja-JP" altLang="en-US" sz="1200" dirty="0">
                <a:latin typeface="HGｺﾞｼｯｸE 本文"/>
              </a:rPr>
              <a:t>）</a:t>
            </a:r>
            <a:endParaRPr lang="en-US" altLang="ja-JP" sz="1200" dirty="0">
              <a:latin typeface="HGｺﾞｼｯｸE 本文"/>
            </a:endParaRPr>
          </a:p>
        </p:txBody>
      </p:sp>
      <p:sp>
        <p:nvSpPr>
          <p:cNvPr id="51" name="コンテンツ プレースホルダー 4">
            <a:extLst>
              <a:ext uri="{FF2B5EF4-FFF2-40B4-BE49-F238E27FC236}">
                <a16:creationId xmlns:a16="http://schemas.microsoft.com/office/drawing/2014/main" xmlns="" id="{58B0D48A-FFB6-45B7-9AFA-DFF364041CEC}"/>
              </a:ext>
            </a:extLst>
          </p:cNvPr>
          <p:cNvSpPr txBox="1">
            <a:spLocks/>
          </p:cNvSpPr>
          <p:nvPr/>
        </p:nvSpPr>
        <p:spPr>
          <a:xfrm>
            <a:off x="467695" y="1017913"/>
            <a:ext cx="8228630" cy="331180"/>
          </a:xfrm>
          <a:prstGeom prst="rect">
            <a:avLst/>
          </a:prstGeom>
        </p:spPr>
        <p:txBody>
          <a:bodyPr vert="horz" lIns="91440" tIns="45720" rIns="91440" bIns="45720" rtlCol="0" anchor="ctr">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20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8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6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kumimoji="1" sz="1400" kern="1200">
                <a:solidFill>
                  <a:schemeClr val="tx2"/>
                </a:solidFill>
                <a:latin typeface="+mn-lt"/>
                <a:ea typeface="+mn-ea"/>
                <a:cs typeface="+mn-cs"/>
              </a:defRPr>
            </a:lvl9pPr>
          </a:lstStyle>
          <a:p>
            <a:pPr>
              <a:lnSpc>
                <a:spcPct val="90000"/>
              </a:lnSpc>
            </a:pPr>
            <a:r>
              <a:rPr lang="ja-JP" altLang="en-US" dirty="0"/>
              <a:t>（有）長谷川農産</a:t>
            </a:r>
            <a:r>
              <a:rPr lang="ja-JP" altLang="en-US" sz="1300" dirty="0"/>
              <a:t>	</a:t>
            </a:r>
          </a:p>
        </p:txBody>
      </p:sp>
      <p:sp>
        <p:nvSpPr>
          <p:cNvPr id="4" name="スライド番号プレースホルダー 3">
            <a:extLst>
              <a:ext uri="{FF2B5EF4-FFF2-40B4-BE49-F238E27FC236}">
                <a16:creationId xmlns:a16="http://schemas.microsoft.com/office/drawing/2014/main" xmlns="" id="{A69BE2CC-36E8-494A-8F78-ECD9AEC9190B}"/>
              </a:ext>
            </a:extLst>
          </p:cNvPr>
          <p:cNvSpPr>
            <a:spLocks noGrp="1"/>
          </p:cNvSpPr>
          <p:nvPr>
            <p:ph type="sldNum" sz="quarter" idx="12"/>
          </p:nvPr>
        </p:nvSpPr>
        <p:spPr/>
        <p:txBody>
          <a:bodyPr/>
          <a:lstStyle/>
          <a:p>
            <a:fld id="{F043F8D2-B5D0-4526-8998-72377A40B353}" type="slidenum">
              <a:rPr kumimoji="1" lang="ja-JP" altLang="en-US" smtClean="0"/>
              <a:pPr/>
              <a:t>5</a:t>
            </a:fld>
            <a:endParaRPr kumimoji="1" lang="ja-JP" altLang="en-US"/>
          </a:p>
        </p:txBody>
      </p:sp>
    </p:spTree>
    <p:extLst>
      <p:ext uri="{BB962C8B-B14F-4D97-AF65-F5344CB8AC3E}">
        <p14:creationId xmlns:p14="http://schemas.microsoft.com/office/powerpoint/2010/main" val="3565944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タイトル 12">
            <a:extLst>
              <a:ext uri="{FF2B5EF4-FFF2-40B4-BE49-F238E27FC236}">
                <a16:creationId xmlns:a16="http://schemas.microsoft.com/office/drawing/2014/main" xmlns="" id="{72246A04-FE09-444B-9872-B9FA548E3FAE}"/>
              </a:ext>
            </a:extLst>
          </p:cNvPr>
          <p:cNvSpPr>
            <a:spLocks noGrp="1"/>
          </p:cNvSpPr>
          <p:nvPr>
            <p:ph type="title"/>
          </p:nvPr>
        </p:nvSpPr>
        <p:spPr/>
        <p:txBody>
          <a:bodyPr/>
          <a:lstStyle/>
          <a:p>
            <a:r>
              <a:rPr lang="ja-JP" altLang="en-US" dirty="0"/>
              <a:t>地域概要</a:t>
            </a:r>
          </a:p>
        </p:txBody>
      </p:sp>
      <p:sp>
        <p:nvSpPr>
          <p:cNvPr id="6" name="コンテンツ プレースホルダー 2">
            <a:extLst>
              <a:ext uri="{FF2B5EF4-FFF2-40B4-BE49-F238E27FC236}">
                <a16:creationId xmlns:a16="http://schemas.microsoft.com/office/drawing/2014/main" xmlns="" id="{0EE848C5-746D-49D7-A191-789A7EB833B5}"/>
              </a:ext>
            </a:extLst>
          </p:cNvPr>
          <p:cNvSpPr>
            <a:spLocks noGrp="1"/>
          </p:cNvSpPr>
          <p:nvPr>
            <p:ph idx="1"/>
          </p:nvPr>
        </p:nvSpPr>
        <p:spPr>
          <a:xfrm>
            <a:off x="581191" y="1290157"/>
            <a:ext cx="8140777" cy="2543289"/>
          </a:xfrm>
        </p:spPr>
        <p:txBody>
          <a:bodyPr>
            <a:normAutofit fontScale="92500" lnSpcReduction="20000"/>
          </a:bodyPr>
          <a:lstStyle/>
          <a:p>
            <a:r>
              <a:rPr kumimoji="1" lang="ja-JP" altLang="en-US" dirty="0"/>
              <a:t>大きな川の近くで海抜</a:t>
            </a:r>
            <a:r>
              <a:rPr kumimoji="1" lang="en-US" altLang="ja-JP" dirty="0"/>
              <a:t>0</a:t>
            </a:r>
            <a:r>
              <a:rPr kumimoji="1" lang="ja-JP" altLang="en-US" dirty="0"/>
              <a:t>ｍ</a:t>
            </a:r>
            <a:r>
              <a:rPr lang="ja-JP" altLang="en-US" dirty="0"/>
              <a:t>地帯が広がる平坦な地域</a:t>
            </a:r>
            <a:endParaRPr lang="en-US" altLang="ja-JP" dirty="0"/>
          </a:p>
          <a:p>
            <a:r>
              <a:rPr lang="ja-JP" altLang="en-US" dirty="0"/>
              <a:t>耕地面積は</a:t>
            </a:r>
            <a:r>
              <a:rPr lang="en-US" altLang="ja-JP" dirty="0"/>
              <a:t>2,020ha</a:t>
            </a:r>
            <a:r>
              <a:rPr lang="ja-JP" altLang="en-US" dirty="0"/>
              <a:t>で、そのうち水田面積が</a:t>
            </a:r>
            <a:r>
              <a:rPr lang="en-US" altLang="ja-JP" dirty="0"/>
              <a:t>89</a:t>
            </a:r>
            <a:r>
              <a:rPr lang="ja-JP" altLang="en-US" dirty="0"/>
              <a:t>％となっており、水田面積比率が高い地域</a:t>
            </a:r>
            <a:endParaRPr lang="en-US" altLang="ja-JP" dirty="0"/>
          </a:p>
          <a:p>
            <a:r>
              <a:rPr lang="ja-JP" altLang="en-US" dirty="0"/>
              <a:t>総農家戸数</a:t>
            </a:r>
            <a:r>
              <a:rPr lang="en-US" altLang="ja-JP" dirty="0"/>
              <a:t>1,507</a:t>
            </a:r>
            <a:r>
              <a:rPr lang="ja-JP" altLang="en-US" dirty="0"/>
              <a:t>戸のうち主業農家は、</a:t>
            </a:r>
            <a:r>
              <a:rPr lang="en-US" altLang="ja-JP" dirty="0"/>
              <a:t>180</a:t>
            </a:r>
            <a:r>
              <a:rPr lang="ja-JP" altLang="en-US" dirty="0"/>
              <a:t>戸（</a:t>
            </a:r>
            <a:r>
              <a:rPr lang="en-US" altLang="ja-JP" dirty="0"/>
              <a:t>12</a:t>
            </a:r>
            <a:r>
              <a:rPr lang="ja-JP" altLang="en-US" dirty="0"/>
              <a:t>％）で、兼業化が進んでいる</a:t>
            </a:r>
            <a:endParaRPr lang="en-US" altLang="ja-JP" dirty="0"/>
          </a:p>
          <a:p>
            <a:r>
              <a:rPr lang="ja-JP" altLang="en-US" dirty="0"/>
              <a:t>水田作については、基幹３行（耕起・代かき、田植え、収穫）の作業の受委託が盛んで、大規模農家は、これらの</a:t>
            </a:r>
            <a:r>
              <a:rPr lang="ja-JP" altLang="en-US" u="wavyHeavy" dirty="0"/>
              <a:t>作業受委託</a:t>
            </a:r>
            <a:r>
              <a:rPr lang="ja-JP" altLang="en-US" dirty="0"/>
              <a:t>で規模を拡大してきた</a:t>
            </a:r>
            <a:endParaRPr lang="en-US" altLang="ja-JP" dirty="0"/>
          </a:p>
          <a:p>
            <a:endParaRPr kumimoji="1" lang="ja-JP" altLang="en-US" dirty="0"/>
          </a:p>
        </p:txBody>
      </p:sp>
      <p:sp>
        <p:nvSpPr>
          <p:cNvPr id="7" name="テキスト ボックス 6">
            <a:extLst>
              <a:ext uri="{FF2B5EF4-FFF2-40B4-BE49-F238E27FC236}">
                <a16:creationId xmlns:a16="http://schemas.microsoft.com/office/drawing/2014/main" xmlns="" id="{1EF834D9-9B78-423B-9DA2-DBDAC8CCEC37}"/>
              </a:ext>
            </a:extLst>
          </p:cNvPr>
          <p:cNvSpPr txBox="1"/>
          <p:nvPr/>
        </p:nvSpPr>
        <p:spPr>
          <a:xfrm>
            <a:off x="710143" y="4231347"/>
            <a:ext cx="4823149" cy="2031325"/>
          </a:xfrm>
          <a:prstGeom prst="rect">
            <a:avLst/>
          </a:prstGeom>
          <a:noFill/>
        </p:spPr>
        <p:txBody>
          <a:bodyPr wrap="square" rtlCol="0">
            <a:spAutoFit/>
          </a:bodyPr>
          <a:lstStyle/>
          <a:p>
            <a:r>
              <a:rPr kumimoji="1" lang="ja-JP" altLang="en-US" dirty="0">
                <a:solidFill>
                  <a:schemeClr val="accent6"/>
                </a:solidFill>
              </a:rPr>
              <a:t>作業受委託とは？？？</a:t>
            </a:r>
            <a:endParaRPr kumimoji="1" lang="en-US" altLang="ja-JP" dirty="0">
              <a:solidFill>
                <a:schemeClr val="accent6"/>
              </a:solidFill>
            </a:endParaRPr>
          </a:p>
          <a:p>
            <a:pPr marL="176213" lvl="1"/>
            <a:r>
              <a:rPr kumimoji="1" lang="ja-JP" altLang="en-US" dirty="0">
                <a:solidFill>
                  <a:schemeClr val="accent6"/>
                </a:solidFill>
              </a:rPr>
              <a:t>作業（稲作なら水田整地や田植え、畑作なら防除作業など）を受託した者が自ら農業機械などを持ち込んで農作業を請け負うことによって、対価を受け取ることを指します。</a:t>
            </a:r>
            <a:endParaRPr kumimoji="1" lang="en-US" altLang="ja-JP" dirty="0">
              <a:solidFill>
                <a:schemeClr val="accent6"/>
              </a:solidFill>
            </a:endParaRPr>
          </a:p>
          <a:p>
            <a:endParaRPr kumimoji="1" lang="ja-JP" altLang="en-US" dirty="0">
              <a:solidFill>
                <a:schemeClr val="accent6"/>
              </a:solidFill>
            </a:endParaRPr>
          </a:p>
        </p:txBody>
      </p:sp>
      <p:pic>
        <p:nvPicPr>
          <p:cNvPr id="5" name="図 4" descr="コンピュータ が含まれている画像&#10;&#10;自動的に生成された説明">
            <a:extLst>
              <a:ext uri="{FF2B5EF4-FFF2-40B4-BE49-F238E27FC236}">
                <a16:creationId xmlns:a16="http://schemas.microsoft.com/office/drawing/2014/main" xmlns="" id="{38EA6AA7-8B5A-4648-9C8E-ED4CAD9BA5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3292" y="3657928"/>
            <a:ext cx="3188676" cy="3008968"/>
          </a:xfrm>
          <a:prstGeom prst="rect">
            <a:avLst/>
          </a:prstGeom>
        </p:spPr>
      </p:pic>
      <p:sp>
        <p:nvSpPr>
          <p:cNvPr id="4" name="スライド番号プレースホルダー 3">
            <a:extLst>
              <a:ext uri="{FF2B5EF4-FFF2-40B4-BE49-F238E27FC236}">
                <a16:creationId xmlns:a16="http://schemas.microsoft.com/office/drawing/2014/main" xmlns="" id="{545EF2B2-7BAC-4C0B-8F81-B2129D9BE21A}"/>
              </a:ext>
            </a:extLst>
          </p:cNvPr>
          <p:cNvSpPr>
            <a:spLocks noGrp="1"/>
          </p:cNvSpPr>
          <p:nvPr>
            <p:ph type="sldNum" sz="quarter" idx="12"/>
          </p:nvPr>
        </p:nvSpPr>
        <p:spPr/>
        <p:txBody>
          <a:bodyPr/>
          <a:lstStyle/>
          <a:p>
            <a:fld id="{F043F8D2-B5D0-4526-8998-72377A40B353}" type="slidenum">
              <a:rPr kumimoji="1" lang="ja-JP" altLang="en-US" smtClean="0"/>
              <a:pPr/>
              <a:t>6</a:t>
            </a:fld>
            <a:endParaRPr kumimoji="1" lang="ja-JP" altLang="en-US"/>
          </a:p>
        </p:txBody>
      </p:sp>
    </p:spTree>
    <p:extLst>
      <p:ext uri="{BB962C8B-B14F-4D97-AF65-F5344CB8AC3E}">
        <p14:creationId xmlns:p14="http://schemas.microsoft.com/office/powerpoint/2010/main" val="3832175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xmlns="" id="{AB1F86DF-5D2A-4228-B5B7-2B3A7DBEBC64}"/>
              </a:ext>
            </a:extLst>
          </p:cNvPr>
          <p:cNvSpPr>
            <a:spLocks noGrp="1"/>
          </p:cNvSpPr>
          <p:nvPr>
            <p:ph type="title"/>
          </p:nvPr>
        </p:nvSpPr>
        <p:spPr bwMode="white">
          <a:xfrm>
            <a:off x="581192" y="687474"/>
            <a:ext cx="7989752" cy="1083329"/>
          </a:xfrm>
        </p:spPr>
        <p:txBody>
          <a:bodyPr>
            <a:normAutofit/>
          </a:bodyPr>
          <a:lstStyle/>
          <a:p>
            <a:r>
              <a:rPr kumimoji="1" lang="ja-JP" altLang="en-US" dirty="0"/>
              <a:t>長谷川農産の経営特色</a:t>
            </a:r>
          </a:p>
        </p:txBody>
      </p:sp>
      <p:sp>
        <p:nvSpPr>
          <p:cNvPr id="5" name="コンテンツ プレースホルダー 4">
            <a:extLst>
              <a:ext uri="{FF2B5EF4-FFF2-40B4-BE49-F238E27FC236}">
                <a16:creationId xmlns:a16="http://schemas.microsoft.com/office/drawing/2014/main" xmlns="" id="{10AD4EAD-129D-40AB-A9D0-CA909C07C115}"/>
              </a:ext>
            </a:extLst>
          </p:cNvPr>
          <p:cNvSpPr>
            <a:spLocks noGrp="1"/>
          </p:cNvSpPr>
          <p:nvPr>
            <p:ph idx="1"/>
          </p:nvPr>
        </p:nvSpPr>
        <p:spPr>
          <a:xfrm>
            <a:off x="581191" y="1989575"/>
            <a:ext cx="8048458" cy="2423676"/>
          </a:xfrm>
        </p:spPr>
        <p:txBody>
          <a:bodyPr>
            <a:normAutofit/>
          </a:bodyPr>
          <a:lstStyle/>
          <a:p>
            <a:r>
              <a:rPr lang="ja-JP" altLang="en-US" dirty="0"/>
              <a:t>稲作の全作業受託、部分的作業委託</a:t>
            </a:r>
            <a:endParaRPr lang="en-US" altLang="ja-JP" dirty="0"/>
          </a:p>
          <a:p>
            <a:r>
              <a:rPr lang="ja-JP" altLang="en-US" dirty="0"/>
              <a:t>生産調整として、大豆、小麦栽培</a:t>
            </a:r>
            <a:endParaRPr lang="en-US" altLang="ja-JP" dirty="0"/>
          </a:p>
          <a:p>
            <a:r>
              <a:rPr lang="ja-JP" altLang="en-US" dirty="0"/>
              <a:t>栽培した米はＪＡ出荷の他、市内のスーパーにも販売</a:t>
            </a:r>
            <a:endParaRPr lang="en-US" altLang="ja-JP" dirty="0"/>
          </a:p>
          <a:p>
            <a:r>
              <a:rPr lang="ja-JP" altLang="en-US" dirty="0"/>
              <a:t>また米を材料として、もち・おはぎ・赤飯や米粉パンなどの加工品を作り、近隣の直売所で販売</a:t>
            </a:r>
            <a:endParaRPr lang="en-US" altLang="ja-JP" dirty="0"/>
          </a:p>
        </p:txBody>
      </p:sp>
      <p:sp>
        <p:nvSpPr>
          <p:cNvPr id="3" name="吹き出し: 四角形 2">
            <a:extLst>
              <a:ext uri="{FF2B5EF4-FFF2-40B4-BE49-F238E27FC236}">
                <a16:creationId xmlns:a16="http://schemas.microsoft.com/office/drawing/2014/main" xmlns="" id="{8D36C210-9880-42B5-8657-BFDDD7E77087}"/>
              </a:ext>
            </a:extLst>
          </p:cNvPr>
          <p:cNvSpPr/>
          <p:nvPr/>
        </p:nvSpPr>
        <p:spPr>
          <a:xfrm>
            <a:off x="581191" y="4432915"/>
            <a:ext cx="6243485" cy="1700980"/>
          </a:xfrm>
          <a:prstGeom prst="wedgeRectCallout">
            <a:avLst>
              <a:gd name="adj1" fmla="val 54206"/>
              <a:gd name="adj2" fmla="val 3947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kumimoji="1" lang="ja-JP" altLang="en-US" sz="2800" dirty="0">
                <a:solidFill>
                  <a:schemeClr val="bg1"/>
                </a:solidFill>
              </a:rPr>
              <a:t>メインは稲作のため</a:t>
            </a:r>
            <a:endParaRPr kumimoji="1" lang="en-US" altLang="ja-JP" sz="2800" dirty="0">
              <a:solidFill>
                <a:schemeClr val="bg1"/>
              </a:solidFill>
            </a:endParaRPr>
          </a:p>
          <a:p>
            <a:pPr algn="ctr"/>
            <a:r>
              <a:rPr kumimoji="1" lang="ja-JP" altLang="en-US" sz="2800" dirty="0">
                <a:solidFill>
                  <a:schemeClr val="bg1"/>
                </a:solidFill>
              </a:rPr>
              <a:t>稲作の作業効率化・品質向上について</a:t>
            </a:r>
            <a:r>
              <a:rPr kumimoji="1" lang="en-US" altLang="ja-JP" sz="2800" dirty="0">
                <a:solidFill>
                  <a:schemeClr val="bg1"/>
                </a:solidFill>
              </a:rPr>
              <a:t>IoT/AI</a:t>
            </a:r>
            <a:r>
              <a:rPr kumimoji="1" lang="ja-JP" altLang="en-US" sz="2800" dirty="0">
                <a:solidFill>
                  <a:schemeClr val="bg1"/>
                </a:solidFill>
              </a:rPr>
              <a:t>を利用したい</a:t>
            </a:r>
          </a:p>
        </p:txBody>
      </p:sp>
      <p:pic>
        <p:nvPicPr>
          <p:cNvPr id="6" name="図 5">
            <a:extLst>
              <a:ext uri="{FF2B5EF4-FFF2-40B4-BE49-F238E27FC236}">
                <a16:creationId xmlns:a16="http://schemas.microsoft.com/office/drawing/2014/main" xmlns="" id="{80D6D03D-52AE-4F7F-AB85-048E0012710F}"/>
              </a:ext>
            </a:extLst>
          </p:cNvPr>
          <p:cNvPicPr>
            <a:picLocks noChangeAspect="1"/>
          </p:cNvPicPr>
          <p:nvPr/>
        </p:nvPicPr>
        <p:blipFill rotWithShape="1">
          <a:blip r:embed="rId3">
            <a:extLst>
              <a:ext uri="{28A0092B-C50C-407E-A947-70E740481C1C}">
                <a14:useLocalDpi xmlns:a14="http://schemas.microsoft.com/office/drawing/2010/main" val="0"/>
              </a:ext>
            </a:extLst>
          </a:blip>
          <a:srcRect b="48170"/>
          <a:stretch/>
        </p:blipFill>
        <p:spPr>
          <a:xfrm>
            <a:off x="6586525" y="4499271"/>
            <a:ext cx="2826375" cy="1999852"/>
          </a:xfrm>
          <a:prstGeom prst="rect">
            <a:avLst/>
          </a:prstGeom>
        </p:spPr>
      </p:pic>
      <p:sp>
        <p:nvSpPr>
          <p:cNvPr id="7" name="スライド番号プレースホルダー 6">
            <a:extLst>
              <a:ext uri="{FF2B5EF4-FFF2-40B4-BE49-F238E27FC236}">
                <a16:creationId xmlns:a16="http://schemas.microsoft.com/office/drawing/2014/main" xmlns="" id="{6D2BF1EF-4235-4B0E-9E3E-3917F825FA2F}"/>
              </a:ext>
            </a:extLst>
          </p:cNvPr>
          <p:cNvSpPr>
            <a:spLocks noGrp="1"/>
          </p:cNvSpPr>
          <p:nvPr>
            <p:ph type="sldNum" sz="quarter" idx="12"/>
          </p:nvPr>
        </p:nvSpPr>
        <p:spPr/>
        <p:txBody>
          <a:bodyPr/>
          <a:lstStyle/>
          <a:p>
            <a:fld id="{F043F8D2-B5D0-4526-8998-72377A40B353}" type="slidenum">
              <a:rPr kumimoji="1" lang="ja-JP" altLang="en-US" smtClean="0"/>
              <a:pPr/>
              <a:t>7</a:t>
            </a:fld>
            <a:endParaRPr kumimoji="1" lang="ja-JP" altLang="en-US"/>
          </a:p>
        </p:txBody>
      </p:sp>
    </p:spTree>
    <p:extLst>
      <p:ext uri="{BB962C8B-B14F-4D97-AF65-F5344CB8AC3E}">
        <p14:creationId xmlns:p14="http://schemas.microsoft.com/office/powerpoint/2010/main" val="4253307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a:extLst>
              <a:ext uri="{FF2B5EF4-FFF2-40B4-BE49-F238E27FC236}">
                <a16:creationId xmlns:a16="http://schemas.microsoft.com/office/drawing/2014/main" xmlns="" id="{AB1F86DF-5D2A-4228-B5B7-2B3A7DBEBC64}"/>
              </a:ext>
            </a:extLst>
          </p:cNvPr>
          <p:cNvSpPr>
            <a:spLocks noGrp="1"/>
          </p:cNvSpPr>
          <p:nvPr>
            <p:ph type="title"/>
          </p:nvPr>
        </p:nvSpPr>
        <p:spPr/>
        <p:txBody>
          <a:bodyPr>
            <a:noAutofit/>
          </a:bodyPr>
          <a:lstStyle/>
          <a:p>
            <a:r>
              <a:rPr lang="ja-JP" altLang="en-US" dirty="0"/>
              <a:t>稲作作業の業務分析①年間スケジュール</a:t>
            </a:r>
            <a:endParaRPr kumimoji="1" lang="ja-JP" altLang="en-US" dirty="0"/>
          </a:p>
        </p:txBody>
      </p:sp>
      <p:sp>
        <p:nvSpPr>
          <p:cNvPr id="5" name="コンテンツ プレースホルダー 4">
            <a:extLst>
              <a:ext uri="{FF2B5EF4-FFF2-40B4-BE49-F238E27FC236}">
                <a16:creationId xmlns:a16="http://schemas.microsoft.com/office/drawing/2014/main" xmlns="" id="{10AD4EAD-129D-40AB-A9D0-CA909C07C115}"/>
              </a:ext>
            </a:extLst>
          </p:cNvPr>
          <p:cNvSpPr>
            <a:spLocks noGrp="1"/>
          </p:cNvSpPr>
          <p:nvPr>
            <p:ph idx="1"/>
          </p:nvPr>
        </p:nvSpPr>
        <p:spPr>
          <a:xfrm>
            <a:off x="446399" y="1248178"/>
            <a:ext cx="8240400" cy="595862"/>
          </a:xfrm>
        </p:spPr>
        <p:txBody>
          <a:bodyPr>
            <a:normAutofit/>
          </a:bodyPr>
          <a:lstStyle/>
          <a:p>
            <a:r>
              <a:rPr lang="ja-JP" altLang="en-US" dirty="0"/>
              <a:t>稲作作業の年間スケジュール</a:t>
            </a:r>
            <a:endParaRPr lang="en-US" altLang="ja-JP" dirty="0"/>
          </a:p>
        </p:txBody>
      </p:sp>
      <p:sp>
        <p:nvSpPr>
          <p:cNvPr id="7" name="テキスト ボックス 6">
            <a:extLst>
              <a:ext uri="{FF2B5EF4-FFF2-40B4-BE49-F238E27FC236}">
                <a16:creationId xmlns:a16="http://schemas.microsoft.com/office/drawing/2014/main" xmlns="" id="{9A81591C-F274-4FB5-A22C-799323F8A3CB}"/>
              </a:ext>
            </a:extLst>
          </p:cNvPr>
          <p:cNvSpPr txBox="1"/>
          <p:nvPr/>
        </p:nvSpPr>
        <p:spPr>
          <a:xfrm>
            <a:off x="581192" y="4197178"/>
            <a:ext cx="8406102" cy="230832"/>
          </a:xfrm>
          <a:prstGeom prst="rect">
            <a:avLst/>
          </a:prstGeom>
          <a:noFill/>
        </p:spPr>
        <p:txBody>
          <a:bodyPr wrap="square" rtlCol="0">
            <a:spAutoFit/>
          </a:bodyPr>
          <a:lstStyle/>
          <a:p>
            <a:r>
              <a:rPr lang="ja-JP" altLang="en-US" sz="900" dirty="0">
                <a:solidFill>
                  <a:schemeClr val="tx2"/>
                </a:solidFill>
              </a:rPr>
              <a:t>出典</a:t>
            </a:r>
            <a:r>
              <a:rPr lang="en-US" altLang="ja-JP" sz="900" dirty="0">
                <a:solidFill>
                  <a:schemeClr val="tx2"/>
                </a:solidFill>
              </a:rPr>
              <a:t>:</a:t>
            </a:r>
            <a:r>
              <a:rPr lang="ja-JP" altLang="en-US" sz="900" dirty="0">
                <a:solidFill>
                  <a:schemeClr val="tx2"/>
                </a:solidFill>
              </a:rPr>
              <a:t>　　農林水産省：</a:t>
            </a:r>
            <a:r>
              <a:rPr kumimoji="1" lang="ja-JP" altLang="en-US" sz="900" b="1" dirty="0">
                <a:solidFill>
                  <a:schemeClr val="tx2"/>
                </a:solidFill>
              </a:rPr>
              <a:t>イネ 「どうやってつくるの？」</a:t>
            </a:r>
            <a:r>
              <a:rPr lang="en-US" altLang="ja-JP" sz="900" dirty="0">
                <a:hlinkClick r:id="rId3"/>
              </a:rPr>
              <a:t>https://www.maff.go.jp/j/agri_school/a_kome/index.html</a:t>
            </a:r>
            <a:endParaRPr lang="en-US" altLang="ja-JP" sz="900" dirty="0"/>
          </a:p>
        </p:txBody>
      </p:sp>
      <p:pic>
        <p:nvPicPr>
          <p:cNvPr id="13" name="図 12">
            <a:extLst>
              <a:ext uri="{FF2B5EF4-FFF2-40B4-BE49-F238E27FC236}">
                <a16:creationId xmlns:a16="http://schemas.microsoft.com/office/drawing/2014/main" xmlns="" id="{7E07ED55-1B55-442B-B138-78CB2824B4F4}"/>
              </a:ext>
            </a:extLst>
          </p:cNvPr>
          <p:cNvPicPr>
            <a:picLocks noChangeAspect="1"/>
          </p:cNvPicPr>
          <p:nvPr/>
        </p:nvPicPr>
        <p:blipFill>
          <a:blip r:embed="rId4"/>
          <a:stretch>
            <a:fillRect/>
          </a:stretch>
        </p:blipFill>
        <p:spPr>
          <a:xfrm>
            <a:off x="470390" y="1970816"/>
            <a:ext cx="8516904" cy="2284252"/>
          </a:xfrm>
          <a:prstGeom prst="rect">
            <a:avLst/>
          </a:prstGeom>
        </p:spPr>
      </p:pic>
      <p:sp>
        <p:nvSpPr>
          <p:cNvPr id="4" name="スライド番号プレースホルダー 3">
            <a:extLst>
              <a:ext uri="{FF2B5EF4-FFF2-40B4-BE49-F238E27FC236}">
                <a16:creationId xmlns:a16="http://schemas.microsoft.com/office/drawing/2014/main" xmlns="" id="{867ED43D-7090-45CC-A43E-2CFB33076EC6}"/>
              </a:ext>
            </a:extLst>
          </p:cNvPr>
          <p:cNvSpPr>
            <a:spLocks noGrp="1"/>
          </p:cNvSpPr>
          <p:nvPr>
            <p:ph type="sldNum" sz="quarter" idx="12"/>
          </p:nvPr>
        </p:nvSpPr>
        <p:spPr/>
        <p:txBody>
          <a:bodyPr/>
          <a:lstStyle/>
          <a:p>
            <a:fld id="{F043F8D2-B5D0-4526-8998-72377A40B353}" type="slidenum">
              <a:rPr kumimoji="1" lang="ja-JP" altLang="en-US" smtClean="0"/>
              <a:pPr/>
              <a:t>8</a:t>
            </a:fld>
            <a:endParaRPr kumimoji="1" lang="ja-JP" altLang="en-US"/>
          </a:p>
        </p:txBody>
      </p:sp>
    </p:spTree>
    <p:extLst>
      <p:ext uri="{BB962C8B-B14F-4D97-AF65-F5344CB8AC3E}">
        <p14:creationId xmlns:p14="http://schemas.microsoft.com/office/powerpoint/2010/main" val="1183904020"/>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配当">
  <a:themeElements>
    <a:clrScheme name="配当">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配当">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配当">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4.xml><?xml version="1.0" encoding="utf-8"?>
<a:theme xmlns:a="http://schemas.openxmlformats.org/drawingml/2006/main" name="デザインの設定">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3229</Words>
  <Application>Microsoft Office PowerPoint</Application>
  <PresentationFormat>画面に合わせる (4:3)</PresentationFormat>
  <Paragraphs>334</Paragraphs>
  <Slides>24</Slides>
  <Notes>24</Notes>
  <HiddenSlides>0</HiddenSlides>
  <MMClips>0</MMClips>
  <ScaleCrop>false</ScaleCrop>
  <HeadingPairs>
    <vt:vector size="6" baseType="variant">
      <vt:variant>
        <vt:lpstr>使用されているフォント</vt:lpstr>
      </vt:variant>
      <vt:variant>
        <vt:i4>12</vt:i4>
      </vt:variant>
      <vt:variant>
        <vt:lpstr>テーマ</vt:lpstr>
      </vt:variant>
      <vt:variant>
        <vt:i4>4</vt:i4>
      </vt:variant>
      <vt:variant>
        <vt:lpstr>スライド タイトル</vt:lpstr>
      </vt:variant>
      <vt:variant>
        <vt:i4>24</vt:i4>
      </vt:variant>
    </vt:vector>
  </HeadingPairs>
  <TitlesOfParts>
    <vt:vector size="40" baseType="lpstr">
      <vt:lpstr>Gill Sans MT</vt:lpstr>
      <vt:lpstr>HGｺﾞｼｯｸE</vt:lpstr>
      <vt:lpstr>HGｺﾞｼｯｸE 見出し</vt:lpstr>
      <vt:lpstr>HGｺﾞｼｯｸE 本文</vt:lpstr>
      <vt:lpstr>ＭＳ Ｐゴシック</vt:lpstr>
      <vt:lpstr>游ゴシック</vt:lpstr>
      <vt:lpstr>游ゴシック Light</vt:lpstr>
      <vt:lpstr>Arial</vt:lpstr>
      <vt:lpstr>Calibri</vt:lpstr>
      <vt:lpstr>Calibri Light</vt:lpstr>
      <vt:lpstr>Wingdings</vt:lpstr>
      <vt:lpstr>Wingdings 2</vt:lpstr>
      <vt:lpstr>HDOfficeLightV0</vt:lpstr>
      <vt:lpstr>1_HDOfficeLightV0</vt:lpstr>
      <vt:lpstr>配当</vt:lpstr>
      <vt:lpstr>デザインの設定</vt:lpstr>
      <vt:lpstr>PowerPoint プレゼンテーション</vt:lpstr>
      <vt:lpstr>学習を始めるにあたって</vt:lpstr>
      <vt:lpstr>本講座の目的</vt:lpstr>
      <vt:lpstr>本日の流れ</vt:lpstr>
      <vt:lpstr>農家の若者の決心</vt:lpstr>
      <vt:lpstr>経営概要</vt:lpstr>
      <vt:lpstr>地域概要</vt:lpstr>
      <vt:lpstr>長谷川農産の経営特色</vt:lpstr>
      <vt:lpstr>稲作作業の業務分析①年間スケジュール</vt:lpstr>
      <vt:lpstr>稲作作業の業務分析②作業工程１～３</vt:lpstr>
      <vt:lpstr>稲作作業の業務分析③作業工程４～６</vt:lpstr>
      <vt:lpstr>長谷川農産　稲作の課題①</vt:lpstr>
      <vt:lpstr>長谷川農産　稲作の課題②</vt:lpstr>
      <vt:lpstr>現在の米の生産技術体系</vt:lpstr>
      <vt:lpstr>産米の生産コストと労働時間について（平成27年）</vt:lpstr>
      <vt:lpstr>農業従事者の年齢構成</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専門学校ITカレッジ沖縄事業</dc:title>
  <dc:creator>井上 ゆき</dc:creator>
  <cp:lastModifiedBy>谷田部 賢一</cp:lastModifiedBy>
  <cp:revision>74</cp:revision>
  <cp:lastPrinted>2020-02-14T09:12:04Z</cp:lastPrinted>
  <dcterms:created xsi:type="dcterms:W3CDTF">2020-01-22T12:33:56Z</dcterms:created>
  <dcterms:modified xsi:type="dcterms:W3CDTF">2020-02-16T08:12:03Z</dcterms:modified>
</cp:coreProperties>
</file>