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 id="2147483708" r:id="rId2"/>
    <p:sldMasterId id="2147483839" r:id="rId3"/>
  </p:sldMasterIdLst>
  <p:notesMasterIdLst>
    <p:notesMasterId r:id="rId31"/>
  </p:notesMasterIdLst>
  <p:handoutMasterIdLst>
    <p:handoutMasterId r:id="rId32"/>
  </p:handoutMasterIdLst>
  <p:sldIdLst>
    <p:sldId id="383" r:id="rId4"/>
    <p:sldId id="394" r:id="rId5"/>
    <p:sldId id="384" r:id="rId6"/>
    <p:sldId id="257" r:id="rId7"/>
    <p:sldId id="294" r:id="rId8"/>
    <p:sldId id="317" r:id="rId9"/>
    <p:sldId id="360" r:id="rId10"/>
    <p:sldId id="370" r:id="rId11"/>
    <p:sldId id="373" r:id="rId12"/>
    <p:sldId id="371" r:id="rId13"/>
    <p:sldId id="337" r:id="rId14"/>
    <p:sldId id="365" r:id="rId15"/>
    <p:sldId id="366" r:id="rId16"/>
    <p:sldId id="343" r:id="rId17"/>
    <p:sldId id="363" r:id="rId18"/>
    <p:sldId id="362" r:id="rId19"/>
    <p:sldId id="315" r:id="rId20"/>
    <p:sldId id="367" r:id="rId21"/>
    <p:sldId id="368" r:id="rId22"/>
    <p:sldId id="399" r:id="rId23"/>
    <p:sldId id="382" r:id="rId24"/>
    <p:sldId id="400" r:id="rId25"/>
    <p:sldId id="386" r:id="rId26"/>
    <p:sldId id="395" r:id="rId27"/>
    <p:sldId id="396" r:id="rId28"/>
    <p:sldId id="397" r:id="rId29"/>
    <p:sldId id="398" r:id="rId30"/>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userDrawn="1">
          <p15:clr>
            <a:srgbClr val="A4A3A4"/>
          </p15:clr>
        </p15:guide>
        <p15:guide id="2" pos="54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61290" autoAdjust="0"/>
  </p:normalViewPr>
  <p:slideViewPr>
    <p:cSldViewPr snapToGrid="0">
      <p:cViewPr varScale="1">
        <p:scale>
          <a:sx n="43" d="100"/>
          <a:sy n="43" d="100"/>
        </p:scale>
        <p:origin x="1784" y="36"/>
      </p:cViewPr>
      <p:guideLst>
        <p:guide orient="horz" pos="323"/>
        <p:guide pos="5465"/>
      </p:guideLst>
    </p:cSldViewPr>
  </p:slideViewPr>
  <p:notesTextViewPr>
    <p:cViewPr>
      <p:scale>
        <a:sx n="125" d="100"/>
        <a:sy n="125" d="100"/>
      </p:scale>
      <p:origin x="0" y="0"/>
    </p:cViewPr>
  </p:notesTextViewPr>
  <p:notesViewPr>
    <p:cSldViewPr snapToGrid="0" showGuides="1">
      <p:cViewPr varScale="1">
        <p:scale>
          <a:sx n="107" d="100"/>
          <a:sy n="107" d="100"/>
        </p:scale>
        <p:origin x="220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AB60EC-5D32-4907-97C8-9E541C30D4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A3DF9B94-4349-481A-9F0E-E4CC0C4FE927}">
      <dgm:prSet/>
      <dgm:spPr/>
      <dgm:t>
        <a:bodyPr/>
        <a:lstStyle/>
        <a:p>
          <a:r>
            <a:rPr kumimoji="1" lang="ja-JP" dirty="0"/>
            <a:t>学習について</a:t>
          </a:r>
          <a:endParaRPr lang="ja-JP" dirty="0"/>
        </a:p>
      </dgm:t>
    </dgm:pt>
    <dgm:pt modelId="{96B2DA09-00F1-4204-A18B-3AC9CF19B975}" type="parTrans" cxnId="{B5526F14-E852-4E0A-AFC7-A134A74A9EF0}">
      <dgm:prSet/>
      <dgm:spPr/>
      <dgm:t>
        <a:bodyPr/>
        <a:lstStyle/>
        <a:p>
          <a:endParaRPr kumimoji="1" lang="ja-JP" altLang="en-US"/>
        </a:p>
      </dgm:t>
    </dgm:pt>
    <dgm:pt modelId="{E170CCAA-6847-40D7-8DB9-96DB2A5D05F0}" type="sibTrans" cxnId="{B5526F14-E852-4E0A-AFC7-A134A74A9EF0}">
      <dgm:prSet/>
      <dgm:spPr/>
      <dgm:t>
        <a:bodyPr/>
        <a:lstStyle/>
        <a:p>
          <a:endParaRPr kumimoji="1" lang="ja-JP" altLang="en-US"/>
        </a:p>
      </dgm:t>
    </dgm:pt>
    <dgm:pt modelId="{64810D6A-8A85-41FF-8425-7EE670DD7584}">
      <dgm:prSet/>
      <dgm:spPr/>
      <dgm:t>
        <a:bodyPr/>
        <a:lstStyle/>
        <a:p>
          <a:r>
            <a:rPr kumimoji="1" lang="ja-JP" dirty="0">
              <a:solidFill>
                <a:schemeClr val="tx2"/>
              </a:solidFill>
            </a:rPr>
            <a:t>少人数</a:t>
          </a:r>
          <a:r>
            <a:rPr kumimoji="1" lang="ja-JP" altLang="en-US" dirty="0">
              <a:solidFill>
                <a:schemeClr val="tx2"/>
              </a:solidFill>
            </a:rPr>
            <a:t>で</a:t>
          </a:r>
          <a:r>
            <a:rPr kumimoji="1" lang="ja-JP" dirty="0">
              <a:solidFill>
                <a:schemeClr val="tx2"/>
              </a:solidFill>
            </a:rPr>
            <a:t>目が行き届く指導ができるため、極端に成績が低い子は</a:t>
          </a:r>
          <a:r>
            <a:rPr kumimoji="1" lang="ja-JP" altLang="en-US" dirty="0">
              <a:solidFill>
                <a:schemeClr val="tx2"/>
              </a:solidFill>
            </a:rPr>
            <a:t>少ないが、県の</a:t>
          </a:r>
          <a:r>
            <a:rPr kumimoji="1" lang="ja-JP" dirty="0">
              <a:solidFill>
                <a:schemeClr val="tx2"/>
              </a:solidFill>
            </a:rPr>
            <a:t>学力テストの平均はやや下回っている。</a:t>
          </a:r>
          <a:endParaRPr lang="ja-JP" dirty="0">
            <a:solidFill>
              <a:schemeClr val="tx2"/>
            </a:solidFill>
          </a:endParaRPr>
        </a:p>
      </dgm:t>
    </dgm:pt>
    <dgm:pt modelId="{00910D3B-38EE-49DF-8FF6-7B6277395D67}" type="parTrans" cxnId="{A1EB9007-3254-4C72-98AA-CF28B04F51DA}">
      <dgm:prSet/>
      <dgm:spPr/>
      <dgm:t>
        <a:bodyPr/>
        <a:lstStyle/>
        <a:p>
          <a:endParaRPr kumimoji="1" lang="ja-JP" altLang="en-US"/>
        </a:p>
      </dgm:t>
    </dgm:pt>
    <dgm:pt modelId="{130ED845-1836-47CF-8926-D5FA9F1182E5}" type="sibTrans" cxnId="{A1EB9007-3254-4C72-98AA-CF28B04F51DA}">
      <dgm:prSet/>
      <dgm:spPr/>
      <dgm:t>
        <a:bodyPr/>
        <a:lstStyle/>
        <a:p>
          <a:endParaRPr kumimoji="1" lang="ja-JP" altLang="en-US"/>
        </a:p>
      </dgm:t>
    </dgm:pt>
    <dgm:pt modelId="{56773FFC-B7AF-4654-987A-5D507912F825}">
      <dgm:prSet/>
      <dgm:spPr/>
      <dgm:t>
        <a:bodyPr/>
        <a:lstStyle/>
        <a:p>
          <a:r>
            <a:rPr kumimoji="1" lang="ja-JP" dirty="0">
              <a:solidFill>
                <a:schemeClr val="tx2"/>
              </a:solidFill>
            </a:rPr>
            <a:t>競争が少ないせいか、学習意欲が低いように思える。</a:t>
          </a:r>
          <a:endParaRPr lang="ja-JP" dirty="0">
            <a:solidFill>
              <a:schemeClr val="tx2"/>
            </a:solidFill>
          </a:endParaRPr>
        </a:p>
      </dgm:t>
    </dgm:pt>
    <dgm:pt modelId="{4310EB91-8985-4252-9269-57B6B41EB25C}" type="parTrans" cxnId="{AA6F9450-FF06-43FB-9D75-8979BB744E42}">
      <dgm:prSet/>
      <dgm:spPr/>
      <dgm:t>
        <a:bodyPr/>
        <a:lstStyle/>
        <a:p>
          <a:endParaRPr kumimoji="1" lang="ja-JP" altLang="en-US"/>
        </a:p>
      </dgm:t>
    </dgm:pt>
    <dgm:pt modelId="{8B3FBB39-6CEF-49A1-98E3-E4EC65CFB1C7}" type="sibTrans" cxnId="{AA6F9450-FF06-43FB-9D75-8979BB744E42}">
      <dgm:prSet/>
      <dgm:spPr/>
      <dgm:t>
        <a:bodyPr/>
        <a:lstStyle/>
        <a:p>
          <a:endParaRPr kumimoji="1" lang="ja-JP" altLang="en-US"/>
        </a:p>
      </dgm:t>
    </dgm:pt>
    <dgm:pt modelId="{348226A2-72A7-47FF-92AB-885278CF74E3}">
      <dgm:prSet/>
      <dgm:spPr/>
      <dgm:t>
        <a:bodyPr/>
        <a:lstStyle/>
        <a:p>
          <a:r>
            <a:rPr kumimoji="1" lang="ja-JP" dirty="0">
              <a:solidFill>
                <a:schemeClr val="tx2"/>
              </a:solidFill>
            </a:rPr>
            <a:t>宿題をちゃんとやってくる子が多い。</a:t>
          </a:r>
          <a:endParaRPr lang="ja-JP" dirty="0">
            <a:solidFill>
              <a:schemeClr val="tx2"/>
            </a:solidFill>
          </a:endParaRPr>
        </a:p>
      </dgm:t>
    </dgm:pt>
    <dgm:pt modelId="{ED3F0056-4219-41E5-AEFD-83A1890A0D75}" type="parTrans" cxnId="{F2DD1399-9156-4A76-B2D1-90B0FED7AAF3}">
      <dgm:prSet/>
      <dgm:spPr/>
      <dgm:t>
        <a:bodyPr/>
        <a:lstStyle/>
        <a:p>
          <a:endParaRPr kumimoji="1" lang="ja-JP" altLang="en-US"/>
        </a:p>
      </dgm:t>
    </dgm:pt>
    <dgm:pt modelId="{09E947E5-7F82-4915-83E0-628184E13E2B}" type="sibTrans" cxnId="{F2DD1399-9156-4A76-B2D1-90B0FED7AAF3}">
      <dgm:prSet/>
      <dgm:spPr/>
      <dgm:t>
        <a:bodyPr/>
        <a:lstStyle/>
        <a:p>
          <a:endParaRPr kumimoji="1" lang="ja-JP" altLang="en-US"/>
        </a:p>
      </dgm:t>
    </dgm:pt>
    <dgm:pt modelId="{3B3DAF3B-9026-476F-A164-E43EB732086A}">
      <dgm:prSet/>
      <dgm:spPr/>
      <dgm:t>
        <a:bodyPr/>
        <a:lstStyle/>
        <a:p>
          <a:r>
            <a:rPr kumimoji="1" lang="ja-JP" dirty="0">
              <a:solidFill>
                <a:schemeClr val="tx2"/>
              </a:solidFill>
            </a:rPr>
            <a:t>児童が自発的に学習の課題を見つけることに乏しいが、学校</a:t>
          </a:r>
          <a:r>
            <a:rPr kumimoji="1" lang="ja-JP" altLang="en-US" dirty="0">
              <a:solidFill>
                <a:schemeClr val="tx2"/>
              </a:solidFill>
            </a:rPr>
            <a:t>を</a:t>
          </a:r>
          <a:r>
            <a:rPr kumimoji="1" lang="ja-JP" dirty="0">
              <a:solidFill>
                <a:schemeClr val="tx2"/>
              </a:solidFill>
            </a:rPr>
            <a:t>好きな子が多く</a:t>
          </a:r>
          <a:r>
            <a:rPr kumimoji="1" lang="ja-JP" altLang="en-US" dirty="0">
              <a:solidFill>
                <a:schemeClr val="tx2"/>
              </a:solidFill>
            </a:rPr>
            <a:t>、</a:t>
          </a:r>
          <a:r>
            <a:rPr kumimoji="1" lang="ja-JP" dirty="0">
              <a:solidFill>
                <a:schemeClr val="tx2"/>
              </a:solidFill>
            </a:rPr>
            <a:t>授業は真面目に</a:t>
          </a:r>
          <a:r>
            <a:rPr kumimoji="1" lang="ja-JP" altLang="en-US" dirty="0">
              <a:solidFill>
                <a:schemeClr val="tx2"/>
              </a:solidFill>
            </a:rPr>
            <a:t>取り組んでいる。</a:t>
          </a:r>
          <a:endParaRPr lang="ja-JP" dirty="0">
            <a:solidFill>
              <a:schemeClr val="tx2"/>
            </a:solidFill>
          </a:endParaRPr>
        </a:p>
      </dgm:t>
    </dgm:pt>
    <dgm:pt modelId="{A128E746-FF38-4BCB-9DB9-AE191EDD3CA3}" type="parTrans" cxnId="{2457CCCA-026C-46B8-9E7C-C916F413E6B3}">
      <dgm:prSet/>
      <dgm:spPr/>
      <dgm:t>
        <a:bodyPr/>
        <a:lstStyle/>
        <a:p>
          <a:endParaRPr kumimoji="1" lang="ja-JP" altLang="en-US"/>
        </a:p>
      </dgm:t>
    </dgm:pt>
    <dgm:pt modelId="{63AD9AA3-80E1-4528-AB69-A89E59E1C009}" type="sibTrans" cxnId="{2457CCCA-026C-46B8-9E7C-C916F413E6B3}">
      <dgm:prSet/>
      <dgm:spPr/>
      <dgm:t>
        <a:bodyPr/>
        <a:lstStyle/>
        <a:p>
          <a:endParaRPr kumimoji="1" lang="ja-JP" altLang="en-US"/>
        </a:p>
      </dgm:t>
    </dgm:pt>
    <dgm:pt modelId="{5FF18A82-DC44-4EE0-84AE-0441D88438EC}">
      <dgm:prSet/>
      <dgm:spPr/>
      <dgm:t>
        <a:bodyPr/>
        <a:lstStyle/>
        <a:p>
          <a:r>
            <a:rPr kumimoji="1" lang="ja-JP" altLang="en-US" dirty="0">
              <a:solidFill>
                <a:schemeClr val="tx2"/>
              </a:solidFill>
            </a:rPr>
            <a:t>理科の</a:t>
          </a:r>
          <a:r>
            <a:rPr kumimoji="1" lang="ja-JP" dirty="0">
              <a:solidFill>
                <a:schemeClr val="tx2"/>
              </a:solidFill>
            </a:rPr>
            <a:t>実験は一人一人が主体的にかかわることができるため、好きな子が多い。</a:t>
          </a:r>
          <a:endParaRPr lang="ja-JP" dirty="0">
            <a:solidFill>
              <a:schemeClr val="tx2"/>
            </a:solidFill>
          </a:endParaRPr>
        </a:p>
      </dgm:t>
    </dgm:pt>
    <dgm:pt modelId="{90D8514C-2CAB-4EAB-B9C7-654B432F9779}" type="parTrans" cxnId="{6A290F15-FC60-4DE6-A802-4E188110EEAD}">
      <dgm:prSet/>
      <dgm:spPr/>
      <dgm:t>
        <a:bodyPr/>
        <a:lstStyle/>
        <a:p>
          <a:endParaRPr kumimoji="1" lang="ja-JP" altLang="en-US"/>
        </a:p>
      </dgm:t>
    </dgm:pt>
    <dgm:pt modelId="{2FE2401A-5DA8-4197-9F7F-B7A15C39EACD}" type="sibTrans" cxnId="{6A290F15-FC60-4DE6-A802-4E188110EEAD}">
      <dgm:prSet/>
      <dgm:spPr/>
      <dgm:t>
        <a:bodyPr/>
        <a:lstStyle/>
        <a:p>
          <a:endParaRPr kumimoji="1" lang="ja-JP" altLang="en-US"/>
        </a:p>
      </dgm:t>
    </dgm:pt>
    <dgm:pt modelId="{7BC77695-AB43-4CB9-9D9A-B4343B1A0A55}">
      <dgm:prSet/>
      <dgm:spPr/>
      <dgm:t>
        <a:bodyPr/>
        <a:lstStyle/>
        <a:p>
          <a:r>
            <a:rPr kumimoji="1" lang="ja-JP" dirty="0">
              <a:solidFill>
                <a:schemeClr val="tx2"/>
              </a:solidFill>
            </a:rPr>
            <a:t>複式学級</a:t>
          </a:r>
          <a:r>
            <a:rPr kumimoji="1" lang="ja-JP" altLang="en-US" dirty="0">
              <a:solidFill>
                <a:schemeClr val="tx2"/>
              </a:solidFill>
            </a:rPr>
            <a:t>は通常授業より工夫が必要で、多くの準備期間が必要。（他グループの活動による雑音対策など）</a:t>
          </a:r>
          <a:endParaRPr lang="ja-JP" dirty="0">
            <a:solidFill>
              <a:schemeClr val="tx2"/>
            </a:solidFill>
          </a:endParaRPr>
        </a:p>
      </dgm:t>
    </dgm:pt>
    <dgm:pt modelId="{029B90E3-C99E-46B0-A120-814987F00CCE}" type="parTrans" cxnId="{5FF8BD53-2892-4A56-BFB6-1D44BDBE5662}">
      <dgm:prSet/>
      <dgm:spPr/>
      <dgm:t>
        <a:bodyPr/>
        <a:lstStyle/>
        <a:p>
          <a:endParaRPr kumimoji="1" lang="ja-JP" altLang="en-US"/>
        </a:p>
      </dgm:t>
    </dgm:pt>
    <dgm:pt modelId="{364345D8-6C67-4D38-9AF2-170C38CBFD55}" type="sibTrans" cxnId="{5FF8BD53-2892-4A56-BFB6-1D44BDBE5662}">
      <dgm:prSet/>
      <dgm:spPr/>
      <dgm:t>
        <a:bodyPr/>
        <a:lstStyle/>
        <a:p>
          <a:endParaRPr kumimoji="1" lang="ja-JP" altLang="en-US"/>
        </a:p>
      </dgm:t>
    </dgm:pt>
    <dgm:pt modelId="{DEB7DD6E-F273-4405-9ED3-F7D99A848451}" type="pres">
      <dgm:prSet presAssocID="{1EAB60EC-5D32-4907-97C8-9E541C30D4A8}" presName="linear" presStyleCnt="0">
        <dgm:presLayoutVars>
          <dgm:dir/>
          <dgm:animLvl val="lvl"/>
          <dgm:resizeHandles val="exact"/>
        </dgm:presLayoutVars>
      </dgm:prSet>
      <dgm:spPr/>
      <dgm:t>
        <a:bodyPr/>
        <a:lstStyle/>
        <a:p>
          <a:endParaRPr kumimoji="1" lang="ja-JP" altLang="en-US"/>
        </a:p>
      </dgm:t>
    </dgm:pt>
    <dgm:pt modelId="{69B93C35-56C1-4D53-8F86-A84218EAB95C}" type="pres">
      <dgm:prSet presAssocID="{A3DF9B94-4349-481A-9F0E-E4CC0C4FE927}" presName="parentLin" presStyleCnt="0"/>
      <dgm:spPr/>
    </dgm:pt>
    <dgm:pt modelId="{07C14AA7-45E6-429A-A957-3CC893AEC0D3}" type="pres">
      <dgm:prSet presAssocID="{A3DF9B94-4349-481A-9F0E-E4CC0C4FE927}" presName="parentLeftMargin" presStyleLbl="node1" presStyleIdx="0" presStyleCnt="1"/>
      <dgm:spPr/>
      <dgm:t>
        <a:bodyPr/>
        <a:lstStyle/>
        <a:p>
          <a:endParaRPr kumimoji="1" lang="ja-JP" altLang="en-US"/>
        </a:p>
      </dgm:t>
    </dgm:pt>
    <dgm:pt modelId="{9F565CFB-1C8D-41BC-9858-044CB4AE423B}" type="pres">
      <dgm:prSet presAssocID="{A3DF9B94-4349-481A-9F0E-E4CC0C4FE927}" presName="parentText" presStyleLbl="node1" presStyleIdx="0" presStyleCnt="1">
        <dgm:presLayoutVars>
          <dgm:chMax val="0"/>
          <dgm:bulletEnabled val="1"/>
        </dgm:presLayoutVars>
      </dgm:prSet>
      <dgm:spPr/>
      <dgm:t>
        <a:bodyPr/>
        <a:lstStyle/>
        <a:p>
          <a:endParaRPr kumimoji="1" lang="ja-JP" altLang="en-US"/>
        </a:p>
      </dgm:t>
    </dgm:pt>
    <dgm:pt modelId="{9F54CD49-C08E-4115-A1DE-D9D4B8386DC6}" type="pres">
      <dgm:prSet presAssocID="{A3DF9B94-4349-481A-9F0E-E4CC0C4FE927}" presName="negativeSpace" presStyleCnt="0"/>
      <dgm:spPr/>
    </dgm:pt>
    <dgm:pt modelId="{D5F16826-DB41-4146-BE36-CD39583EA887}" type="pres">
      <dgm:prSet presAssocID="{A3DF9B94-4349-481A-9F0E-E4CC0C4FE927}" presName="childText" presStyleLbl="conFgAcc1" presStyleIdx="0" presStyleCnt="1" custLinFactNeighborY="10086">
        <dgm:presLayoutVars>
          <dgm:bulletEnabled val="1"/>
        </dgm:presLayoutVars>
      </dgm:prSet>
      <dgm:spPr/>
      <dgm:t>
        <a:bodyPr/>
        <a:lstStyle/>
        <a:p>
          <a:endParaRPr kumimoji="1" lang="ja-JP" altLang="en-US"/>
        </a:p>
      </dgm:t>
    </dgm:pt>
  </dgm:ptLst>
  <dgm:cxnLst>
    <dgm:cxn modelId="{F68E2BC7-11F0-4A99-B8AD-044679601FC4}" type="presOf" srcId="{A3DF9B94-4349-481A-9F0E-E4CC0C4FE927}" destId="{9F565CFB-1C8D-41BC-9858-044CB4AE423B}" srcOrd="1" destOrd="0" presId="urn:microsoft.com/office/officeart/2005/8/layout/list1"/>
    <dgm:cxn modelId="{21491BF7-0D9F-48A6-B24C-A0D66D2069DD}" type="presOf" srcId="{64810D6A-8A85-41FF-8425-7EE670DD7584}" destId="{D5F16826-DB41-4146-BE36-CD39583EA887}" srcOrd="0" destOrd="0" presId="urn:microsoft.com/office/officeart/2005/8/layout/list1"/>
    <dgm:cxn modelId="{F2DD1399-9156-4A76-B2D1-90B0FED7AAF3}" srcId="{A3DF9B94-4349-481A-9F0E-E4CC0C4FE927}" destId="{348226A2-72A7-47FF-92AB-885278CF74E3}" srcOrd="2" destOrd="0" parTransId="{ED3F0056-4219-41E5-AEFD-83A1890A0D75}" sibTransId="{09E947E5-7F82-4915-83E0-628184E13E2B}"/>
    <dgm:cxn modelId="{B5526F14-E852-4E0A-AFC7-A134A74A9EF0}" srcId="{1EAB60EC-5D32-4907-97C8-9E541C30D4A8}" destId="{A3DF9B94-4349-481A-9F0E-E4CC0C4FE927}" srcOrd="0" destOrd="0" parTransId="{96B2DA09-00F1-4204-A18B-3AC9CF19B975}" sibTransId="{E170CCAA-6847-40D7-8DB9-96DB2A5D05F0}"/>
    <dgm:cxn modelId="{D8DF7CC4-7608-4489-AB56-949FC37A4787}" type="presOf" srcId="{A3DF9B94-4349-481A-9F0E-E4CC0C4FE927}" destId="{07C14AA7-45E6-429A-A957-3CC893AEC0D3}" srcOrd="0" destOrd="0" presId="urn:microsoft.com/office/officeart/2005/8/layout/list1"/>
    <dgm:cxn modelId="{A1EB9007-3254-4C72-98AA-CF28B04F51DA}" srcId="{A3DF9B94-4349-481A-9F0E-E4CC0C4FE927}" destId="{64810D6A-8A85-41FF-8425-7EE670DD7584}" srcOrd="0" destOrd="0" parTransId="{00910D3B-38EE-49DF-8FF6-7B6277395D67}" sibTransId="{130ED845-1836-47CF-8926-D5FA9F1182E5}"/>
    <dgm:cxn modelId="{5FF8BD53-2892-4A56-BFB6-1D44BDBE5662}" srcId="{A3DF9B94-4349-481A-9F0E-E4CC0C4FE927}" destId="{7BC77695-AB43-4CB9-9D9A-B4343B1A0A55}" srcOrd="5" destOrd="0" parTransId="{029B90E3-C99E-46B0-A120-814987F00CCE}" sibTransId="{364345D8-6C67-4D38-9AF2-170C38CBFD55}"/>
    <dgm:cxn modelId="{B07E910F-D03B-4191-A6D2-2CA5AFDC1F1D}" type="presOf" srcId="{348226A2-72A7-47FF-92AB-885278CF74E3}" destId="{D5F16826-DB41-4146-BE36-CD39583EA887}" srcOrd="0" destOrd="2" presId="urn:microsoft.com/office/officeart/2005/8/layout/list1"/>
    <dgm:cxn modelId="{2457CCCA-026C-46B8-9E7C-C916F413E6B3}" srcId="{A3DF9B94-4349-481A-9F0E-E4CC0C4FE927}" destId="{3B3DAF3B-9026-476F-A164-E43EB732086A}" srcOrd="3" destOrd="0" parTransId="{A128E746-FF38-4BCB-9DB9-AE191EDD3CA3}" sibTransId="{63AD9AA3-80E1-4528-AB69-A89E59E1C009}"/>
    <dgm:cxn modelId="{AA6F9450-FF06-43FB-9D75-8979BB744E42}" srcId="{A3DF9B94-4349-481A-9F0E-E4CC0C4FE927}" destId="{56773FFC-B7AF-4654-987A-5D507912F825}" srcOrd="1" destOrd="0" parTransId="{4310EB91-8985-4252-9269-57B6B41EB25C}" sibTransId="{8B3FBB39-6CEF-49A1-98E3-E4EC65CFB1C7}"/>
    <dgm:cxn modelId="{5A571D79-592D-4C95-9BED-95AD92B0E3F2}" type="presOf" srcId="{56773FFC-B7AF-4654-987A-5D507912F825}" destId="{D5F16826-DB41-4146-BE36-CD39583EA887}" srcOrd="0" destOrd="1" presId="urn:microsoft.com/office/officeart/2005/8/layout/list1"/>
    <dgm:cxn modelId="{DAC9722C-320C-4A5D-ADBB-1FE7DF0680C5}" type="presOf" srcId="{5FF18A82-DC44-4EE0-84AE-0441D88438EC}" destId="{D5F16826-DB41-4146-BE36-CD39583EA887}" srcOrd="0" destOrd="4" presId="urn:microsoft.com/office/officeart/2005/8/layout/list1"/>
    <dgm:cxn modelId="{CB500089-F1A6-4C58-956B-7EBB2BEC7D45}" type="presOf" srcId="{1EAB60EC-5D32-4907-97C8-9E541C30D4A8}" destId="{DEB7DD6E-F273-4405-9ED3-F7D99A848451}" srcOrd="0" destOrd="0" presId="urn:microsoft.com/office/officeart/2005/8/layout/list1"/>
    <dgm:cxn modelId="{6A290F15-FC60-4DE6-A802-4E188110EEAD}" srcId="{A3DF9B94-4349-481A-9F0E-E4CC0C4FE927}" destId="{5FF18A82-DC44-4EE0-84AE-0441D88438EC}" srcOrd="4" destOrd="0" parTransId="{90D8514C-2CAB-4EAB-B9C7-654B432F9779}" sibTransId="{2FE2401A-5DA8-4197-9F7F-B7A15C39EACD}"/>
    <dgm:cxn modelId="{494298E8-DC97-4C1F-995C-1233A08814F3}" type="presOf" srcId="{7BC77695-AB43-4CB9-9D9A-B4343B1A0A55}" destId="{D5F16826-DB41-4146-BE36-CD39583EA887}" srcOrd="0" destOrd="5" presId="urn:microsoft.com/office/officeart/2005/8/layout/list1"/>
    <dgm:cxn modelId="{EAD8F9FF-BF9A-4235-9068-E5AAC344A6F1}" type="presOf" srcId="{3B3DAF3B-9026-476F-A164-E43EB732086A}" destId="{D5F16826-DB41-4146-BE36-CD39583EA887}" srcOrd="0" destOrd="3" presId="urn:microsoft.com/office/officeart/2005/8/layout/list1"/>
    <dgm:cxn modelId="{16BC1156-62E0-42E8-87A3-FD2479A8C61A}" type="presParOf" srcId="{DEB7DD6E-F273-4405-9ED3-F7D99A848451}" destId="{69B93C35-56C1-4D53-8F86-A84218EAB95C}" srcOrd="0" destOrd="0" presId="urn:microsoft.com/office/officeart/2005/8/layout/list1"/>
    <dgm:cxn modelId="{0D56B37D-42AF-41DA-86B4-DE1CAB1F801E}" type="presParOf" srcId="{69B93C35-56C1-4D53-8F86-A84218EAB95C}" destId="{07C14AA7-45E6-429A-A957-3CC893AEC0D3}" srcOrd="0" destOrd="0" presId="urn:microsoft.com/office/officeart/2005/8/layout/list1"/>
    <dgm:cxn modelId="{35E7D847-EA8A-440E-85F6-983BBD103E38}" type="presParOf" srcId="{69B93C35-56C1-4D53-8F86-A84218EAB95C}" destId="{9F565CFB-1C8D-41BC-9858-044CB4AE423B}" srcOrd="1" destOrd="0" presId="urn:microsoft.com/office/officeart/2005/8/layout/list1"/>
    <dgm:cxn modelId="{6B830937-24C3-40F4-85C2-F95796E693E9}" type="presParOf" srcId="{DEB7DD6E-F273-4405-9ED3-F7D99A848451}" destId="{9F54CD49-C08E-4115-A1DE-D9D4B8386DC6}" srcOrd="1" destOrd="0" presId="urn:microsoft.com/office/officeart/2005/8/layout/list1"/>
    <dgm:cxn modelId="{802769F2-96D9-4C0C-9D21-2A8AEE17FD51}" type="presParOf" srcId="{DEB7DD6E-F273-4405-9ED3-F7D99A848451}" destId="{D5F16826-DB41-4146-BE36-CD39583EA88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AB60EC-5D32-4907-97C8-9E541C30D4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A3DF9B94-4349-481A-9F0E-E4CC0C4FE927}">
      <dgm:prSet/>
      <dgm:spPr/>
      <dgm:t>
        <a:bodyPr/>
        <a:lstStyle/>
        <a:p>
          <a:r>
            <a:rPr kumimoji="1" lang="ja-JP" altLang="en-US" dirty="0"/>
            <a:t>人間関係</a:t>
          </a:r>
          <a:r>
            <a:rPr kumimoji="1" lang="ja-JP" dirty="0"/>
            <a:t>について</a:t>
          </a:r>
          <a:endParaRPr lang="ja-JP" dirty="0"/>
        </a:p>
      </dgm:t>
    </dgm:pt>
    <dgm:pt modelId="{96B2DA09-00F1-4204-A18B-3AC9CF19B975}" type="parTrans" cxnId="{B5526F14-E852-4E0A-AFC7-A134A74A9EF0}">
      <dgm:prSet/>
      <dgm:spPr/>
      <dgm:t>
        <a:bodyPr/>
        <a:lstStyle/>
        <a:p>
          <a:endParaRPr kumimoji="1" lang="ja-JP" altLang="en-US"/>
        </a:p>
      </dgm:t>
    </dgm:pt>
    <dgm:pt modelId="{E170CCAA-6847-40D7-8DB9-96DB2A5D05F0}" type="sibTrans" cxnId="{B5526F14-E852-4E0A-AFC7-A134A74A9EF0}">
      <dgm:prSet/>
      <dgm:spPr/>
      <dgm:t>
        <a:bodyPr/>
        <a:lstStyle/>
        <a:p>
          <a:endParaRPr kumimoji="1" lang="ja-JP" altLang="en-US"/>
        </a:p>
      </dgm:t>
    </dgm:pt>
    <dgm:pt modelId="{64810D6A-8A85-41FF-8425-7EE670DD7584}">
      <dgm:prSet/>
      <dgm:spPr/>
      <dgm:t>
        <a:bodyPr/>
        <a:lstStyle/>
        <a:p>
          <a:r>
            <a:rPr kumimoji="1" lang="ja-JP" altLang="en-US">
              <a:solidFill>
                <a:schemeClr val="tx2"/>
              </a:solidFill>
            </a:rPr>
            <a:t>児童を呼び捨てにできるほど仲良くなれる。</a:t>
          </a:r>
          <a:endParaRPr lang="ja-JP" dirty="0">
            <a:solidFill>
              <a:schemeClr val="tx2"/>
            </a:solidFill>
          </a:endParaRPr>
        </a:p>
      </dgm:t>
    </dgm:pt>
    <dgm:pt modelId="{00910D3B-38EE-49DF-8FF6-7B6277395D67}" type="parTrans" cxnId="{A1EB9007-3254-4C72-98AA-CF28B04F51DA}">
      <dgm:prSet/>
      <dgm:spPr/>
      <dgm:t>
        <a:bodyPr/>
        <a:lstStyle/>
        <a:p>
          <a:endParaRPr kumimoji="1" lang="ja-JP" altLang="en-US"/>
        </a:p>
      </dgm:t>
    </dgm:pt>
    <dgm:pt modelId="{130ED845-1836-47CF-8926-D5FA9F1182E5}" type="sibTrans" cxnId="{A1EB9007-3254-4C72-98AA-CF28B04F51DA}">
      <dgm:prSet/>
      <dgm:spPr/>
      <dgm:t>
        <a:bodyPr/>
        <a:lstStyle/>
        <a:p>
          <a:endParaRPr kumimoji="1" lang="ja-JP" altLang="en-US"/>
        </a:p>
      </dgm:t>
    </dgm:pt>
    <dgm:pt modelId="{1687BE62-E493-4099-8976-8250EBA25D5C}">
      <dgm:prSet/>
      <dgm:spPr/>
      <dgm:t>
        <a:bodyPr/>
        <a:lstStyle/>
        <a:p>
          <a:r>
            <a:rPr kumimoji="1" lang="ja-JP" altLang="en-US" dirty="0">
              <a:solidFill>
                <a:schemeClr val="tx2"/>
              </a:solidFill>
            </a:rPr>
            <a:t>年長の子は年長の子に「～にい」「～ねえ」と呼び親しみを込めて呼んでいる。あまり上下関係はない。</a:t>
          </a:r>
        </a:p>
      </dgm:t>
    </dgm:pt>
    <dgm:pt modelId="{688DD8CB-E676-4D3C-97EC-C3298D0E7A5E}" type="parTrans" cxnId="{7E1C2A2E-3916-4AB4-9582-E0E22D1987CF}">
      <dgm:prSet/>
      <dgm:spPr/>
      <dgm:t>
        <a:bodyPr/>
        <a:lstStyle/>
        <a:p>
          <a:endParaRPr kumimoji="1" lang="ja-JP" altLang="en-US"/>
        </a:p>
      </dgm:t>
    </dgm:pt>
    <dgm:pt modelId="{1E4DA247-9127-4C41-AD30-3E2D016A1BF6}" type="sibTrans" cxnId="{7E1C2A2E-3916-4AB4-9582-E0E22D1987CF}">
      <dgm:prSet/>
      <dgm:spPr/>
      <dgm:t>
        <a:bodyPr/>
        <a:lstStyle/>
        <a:p>
          <a:endParaRPr kumimoji="1" lang="ja-JP" altLang="en-US"/>
        </a:p>
      </dgm:t>
    </dgm:pt>
    <dgm:pt modelId="{E5653BE3-D47A-40E5-89CF-0A81B55DACA4}">
      <dgm:prSet/>
      <dgm:spPr/>
      <dgm:t>
        <a:bodyPr/>
        <a:lstStyle/>
        <a:p>
          <a:r>
            <a:rPr kumimoji="1" lang="ja-JP" altLang="en-US" dirty="0">
              <a:solidFill>
                <a:schemeClr val="tx2"/>
              </a:solidFill>
            </a:rPr>
            <a:t>おとなしく、閉鎖的な印象だが、素直な子が多い</a:t>
          </a:r>
        </a:p>
      </dgm:t>
    </dgm:pt>
    <dgm:pt modelId="{12DDD605-01E4-4A57-A173-3D73E357497E}" type="parTrans" cxnId="{0FA9B45B-0381-4DB4-80A3-320A07CEA5A1}">
      <dgm:prSet/>
      <dgm:spPr/>
      <dgm:t>
        <a:bodyPr/>
        <a:lstStyle/>
        <a:p>
          <a:endParaRPr kumimoji="1" lang="ja-JP" altLang="en-US"/>
        </a:p>
      </dgm:t>
    </dgm:pt>
    <dgm:pt modelId="{C629D7EA-93B6-4B89-9119-28357C862194}" type="sibTrans" cxnId="{0FA9B45B-0381-4DB4-80A3-320A07CEA5A1}">
      <dgm:prSet/>
      <dgm:spPr/>
      <dgm:t>
        <a:bodyPr/>
        <a:lstStyle/>
        <a:p>
          <a:endParaRPr kumimoji="1" lang="ja-JP" altLang="en-US"/>
        </a:p>
      </dgm:t>
    </dgm:pt>
    <dgm:pt modelId="{4587B5FB-B086-48F4-A86B-2D710A5631AB}">
      <dgm:prSet/>
      <dgm:spPr/>
      <dgm:t>
        <a:bodyPr/>
        <a:lstStyle/>
        <a:p>
          <a:r>
            <a:rPr kumimoji="1" lang="ja-JP" altLang="en-US" dirty="0">
              <a:solidFill>
                <a:schemeClr val="tx2"/>
              </a:solidFill>
            </a:rPr>
            <a:t>生まれてからずっと同じ集団のせいか、話し方、聞き方、話し合いなどの表現力が乏しように思える。</a:t>
          </a:r>
        </a:p>
      </dgm:t>
    </dgm:pt>
    <dgm:pt modelId="{FFBBA2EE-5FE4-4392-86F4-C53A0E676254}" type="parTrans" cxnId="{260BF410-A65A-4E60-A635-ED25274689AA}">
      <dgm:prSet/>
      <dgm:spPr/>
      <dgm:t>
        <a:bodyPr/>
        <a:lstStyle/>
        <a:p>
          <a:endParaRPr kumimoji="1" lang="ja-JP" altLang="en-US"/>
        </a:p>
      </dgm:t>
    </dgm:pt>
    <dgm:pt modelId="{94B19C08-20ED-415F-AFF8-2E1BE8332456}" type="sibTrans" cxnId="{260BF410-A65A-4E60-A635-ED25274689AA}">
      <dgm:prSet/>
      <dgm:spPr/>
      <dgm:t>
        <a:bodyPr/>
        <a:lstStyle/>
        <a:p>
          <a:endParaRPr kumimoji="1" lang="ja-JP" altLang="en-US"/>
        </a:p>
      </dgm:t>
    </dgm:pt>
    <dgm:pt modelId="{3C02A1AF-1312-4255-A9E0-6A9A4E2D055F}">
      <dgm:prSet/>
      <dgm:spPr/>
      <dgm:t>
        <a:bodyPr/>
        <a:lstStyle/>
        <a:p>
          <a:r>
            <a:rPr kumimoji="1" lang="ja-JP" altLang="en-US" dirty="0">
              <a:solidFill>
                <a:schemeClr val="tx2"/>
              </a:solidFill>
            </a:rPr>
            <a:t>学年が上がるにつれて友人関係や役割関係が固定してくる</a:t>
          </a:r>
        </a:p>
      </dgm:t>
    </dgm:pt>
    <dgm:pt modelId="{D8F65FD8-8CFC-4D05-8C92-3490A4857F8D}" type="parTrans" cxnId="{72D3F709-3E1E-4467-B600-9E42E9C97A68}">
      <dgm:prSet/>
      <dgm:spPr/>
      <dgm:t>
        <a:bodyPr/>
        <a:lstStyle/>
        <a:p>
          <a:endParaRPr kumimoji="1" lang="ja-JP" altLang="en-US"/>
        </a:p>
      </dgm:t>
    </dgm:pt>
    <dgm:pt modelId="{81208A4F-C54A-43DC-BF1C-6E9C79B8B3CF}" type="sibTrans" cxnId="{72D3F709-3E1E-4467-B600-9E42E9C97A68}">
      <dgm:prSet/>
      <dgm:spPr/>
      <dgm:t>
        <a:bodyPr/>
        <a:lstStyle/>
        <a:p>
          <a:endParaRPr kumimoji="1" lang="ja-JP" altLang="en-US"/>
        </a:p>
      </dgm:t>
    </dgm:pt>
    <dgm:pt modelId="{EB570C63-58DD-4B05-A4CB-C27277C6B758}">
      <dgm:prSet/>
      <dgm:spPr/>
      <dgm:t>
        <a:bodyPr/>
        <a:lstStyle/>
        <a:p>
          <a:r>
            <a:rPr kumimoji="1" lang="ja-JP" altLang="en-US" dirty="0">
              <a:solidFill>
                <a:schemeClr val="tx2"/>
              </a:solidFill>
            </a:rPr>
            <a:t>地域との交流が盛んで、学校行事などは積極的に保護者、地域が参加してくれる。ただし参加してくれないと大きな行事（運動会など）は学校だけでは実施が難しい面もある。</a:t>
          </a:r>
        </a:p>
      </dgm:t>
    </dgm:pt>
    <dgm:pt modelId="{7F13FA64-D755-4DB1-8C5A-CEB819CD51EE}" type="parTrans" cxnId="{F59067C9-35C6-4139-A9EC-335593332D75}">
      <dgm:prSet/>
      <dgm:spPr/>
      <dgm:t>
        <a:bodyPr/>
        <a:lstStyle/>
        <a:p>
          <a:endParaRPr kumimoji="1" lang="ja-JP" altLang="en-US"/>
        </a:p>
      </dgm:t>
    </dgm:pt>
    <dgm:pt modelId="{290AD0F5-F474-4A3A-9A7A-B2BE66F8E2B4}" type="sibTrans" cxnId="{F59067C9-35C6-4139-A9EC-335593332D75}">
      <dgm:prSet/>
      <dgm:spPr/>
      <dgm:t>
        <a:bodyPr/>
        <a:lstStyle/>
        <a:p>
          <a:endParaRPr kumimoji="1" lang="ja-JP" altLang="en-US"/>
        </a:p>
      </dgm:t>
    </dgm:pt>
    <dgm:pt modelId="{DEB7DD6E-F273-4405-9ED3-F7D99A848451}" type="pres">
      <dgm:prSet presAssocID="{1EAB60EC-5D32-4907-97C8-9E541C30D4A8}" presName="linear" presStyleCnt="0">
        <dgm:presLayoutVars>
          <dgm:dir/>
          <dgm:animLvl val="lvl"/>
          <dgm:resizeHandles val="exact"/>
        </dgm:presLayoutVars>
      </dgm:prSet>
      <dgm:spPr/>
      <dgm:t>
        <a:bodyPr/>
        <a:lstStyle/>
        <a:p>
          <a:endParaRPr kumimoji="1" lang="ja-JP" altLang="en-US"/>
        </a:p>
      </dgm:t>
    </dgm:pt>
    <dgm:pt modelId="{69B93C35-56C1-4D53-8F86-A84218EAB95C}" type="pres">
      <dgm:prSet presAssocID="{A3DF9B94-4349-481A-9F0E-E4CC0C4FE927}" presName="parentLin" presStyleCnt="0"/>
      <dgm:spPr/>
    </dgm:pt>
    <dgm:pt modelId="{07C14AA7-45E6-429A-A957-3CC893AEC0D3}" type="pres">
      <dgm:prSet presAssocID="{A3DF9B94-4349-481A-9F0E-E4CC0C4FE927}" presName="parentLeftMargin" presStyleLbl="node1" presStyleIdx="0" presStyleCnt="1"/>
      <dgm:spPr/>
      <dgm:t>
        <a:bodyPr/>
        <a:lstStyle/>
        <a:p>
          <a:endParaRPr kumimoji="1" lang="ja-JP" altLang="en-US"/>
        </a:p>
      </dgm:t>
    </dgm:pt>
    <dgm:pt modelId="{9F565CFB-1C8D-41BC-9858-044CB4AE423B}" type="pres">
      <dgm:prSet presAssocID="{A3DF9B94-4349-481A-9F0E-E4CC0C4FE927}" presName="parentText" presStyleLbl="node1" presStyleIdx="0" presStyleCnt="1">
        <dgm:presLayoutVars>
          <dgm:chMax val="0"/>
          <dgm:bulletEnabled val="1"/>
        </dgm:presLayoutVars>
      </dgm:prSet>
      <dgm:spPr/>
      <dgm:t>
        <a:bodyPr/>
        <a:lstStyle/>
        <a:p>
          <a:endParaRPr kumimoji="1" lang="ja-JP" altLang="en-US"/>
        </a:p>
      </dgm:t>
    </dgm:pt>
    <dgm:pt modelId="{9F54CD49-C08E-4115-A1DE-D9D4B8386DC6}" type="pres">
      <dgm:prSet presAssocID="{A3DF9B94-4349-481A-9F0E-E4CC0C4FE927}" presName="negativeSpace" presStyleCnt="0"/>
      <dgm:spPr/>
    </dgm:pt>
    <dgm:pt modelId="{D5F16826-DB41-4146-BE36-CD39583EA887}" type="pres">
      <dgm:prSet presAssocID="{A3DF9B94-4349-481A-9F0E-E4CC0C4FE927}" presName="childText" presStyleLbl="conFgAcc1" presStyleIdx="0" presStyleCnt="1" custLinFactNeighborY="10086">
        <dgm:presLayoutVars>
          <dgm:bulletEnabled val="1"/>
        </dgm:presLayoutVars>
      </dgm:prSet>
      <dgm:spPr/>
      <dgm:t>
        <a:bodyPr/>
        <a:lstStyle/>
        <a:p>
          <a:endParaRPr kumimoji="1" lang="ja-JP" altLang="en-US"/>
        </a:p>
      </dgm:t>
    </dgm:pt>
  </dgm:ptLst>
  <dgm:cxnLst>
    <dgm:cxn modelId="{F68E2BC7-11F0-4A99-B8AD-044679601FC4}" type="presOf" srcId="{A3DF9B94-4349-481A-9F0E-E4CC0C4FE927}" destId="{9F565CFB-1C8D-41BC-9858-044CB4AE423B}" srcOrd="1" destOrd="0" presId="urn:microsoft.com/office/officeart/2005/8/layout/list1"/>
    <dgm:cxn modelId="{72D3F709-3E1E-4467-B600-9E42E9C97A68}" srcId="{A3DF9B94-4349-481A-9F0E-E4CC0C4FE927}" destId="{3C02A1AF-1312-4255-A9E0-6A9A4E2D055F}" srcOrd="4" destOrd="0" parTransId="{D8F65FD8-8CFC-4D05-8C92-3490A4857F8D}" sibTransId="{81208A4F-C54A-43DC-BF1C-6E9C79B8B3CF}"/>
    <dgm:cxn modelId="{FAB06453-5704-4ECB-AB7C-D6ACEE9E8BD0}" type="presOf" srcId="{3C02A1AF-1312-4255-A9E0-6A9A4E2D055F}" destId="{D5F16826-DB41-4146-BE36-CD39583EA887}" srcOrd="0" destOrd="4" presId="urn:microsoft.com/office/officeart/2005/8/layout/list1"/>
    <dgm:cxn modelId="{21491BF7-0D9F-48A6-B24C-A0D66D2069DD}" type="presOf" srcId="{64810D6A-8A85-41FF-8425-7EE670DD7584}" destId="{D5F16826-DB41-4146-BE36-CD39583EA887}" srcOrd="0" destOrd="0" presId="urn:microsoft.com/office/officeart/2005/8/layout/list1"/>
    <dgm:cxn modelId="{76CC7519-A400-4224-B3DB-5F8B6A15240C}" type="presOf" srcId="{4587B5FB-B086-48F4-A86B-2D710A5631AB}" destId="{D5F16826-DB41-4146-BE36-CD39583EA887}" srcOrd="0" destOrd="3" presId="urn:microsoft.com/office/officeart/2005/8/layout/list1"/>
    <dgm:cxn modelId="{B5526F14-E852-4E0A-AFC7-A134A74A9EF0}" srcId="{1EAB60EC-5D32-4907-97C8-9E541C30D4A8}" destId="{A3DF9B94-4349-481A-9F0E-E4CC0C4FE927}" srcOrd="0" destOrd="0" parTransId="{96B2DA09-00F1-4204-A18B-3AC9CF19B975}" sibTransId="{E170CCAA-6847-40D7-8DB9-96DB2A5D05F0}"/>
    <dgm:cxn modelId="{BC5CB631-B109-43B6-ACFD-5ABF72D6DE2D}" type="presOf" srcId="{1687BE62-E493-4099-8976-8250EBA25D5C}" destId="{D5F16826-DB41-4146-BE36-CD39583EA887}" srcOrd="0" destOrd="1" presId="urn:microsoft.com/office/officeart/2005/8/layout/list1"/>
    <dgm:cxn modelId="{7E1C2A2E-3916-4AB4-9582-E0E22D1987CF}" srcId="{A3DF9B94-4349-481A-9F0E-E4CC0C4FE927}" destId="{1687BE62-E493-4099-8976-8250EBA25D5C}" srcOrd="1" destOrd="0" parTransId="{688DD8CB-E676-4D3C-97EC-C3298D0E7A5E}" sibTransId="{1E4DA247-9127-4C41-AD30-3E2D016A1BF6}"/>
    <dgm:cxn modelId="{25E9337D-6FF1-4E35-97A5-588A846A270C}" type="presOf" srcId="{E5653BE3-D47A-40E5-89CF-0A81B55DACA4}" destId="{D5F16826-DB41-4146-BE36-CD39583EA887}" srcOrd="0" destOrd="2" presId="urn:microsoft.com/office/officeart/2005/8/layout/list1"/>
    <dgm:cxn modelId="{D8DF7CC4-7608-4489-AB56-949FC37A4787}" type="presOf" srcId="{A3DF9B94-4349-481A-9F0E-E4CC0C4FE927}" destId="{07C14AA7-45E6-429A-A957-3CC893AEC0D3}" srcOrd="0" destOrd="0" presId="urn:microsoft.com/office/officeart/2005/8/layout/list1"/>
    <dgm:cxn modelId="{A1EB9007-3254-4C72-98AA-CF28B04F51DA}" srcId="{A3DF9B94-4349-481A-9F0E-E4CC0C4FE927}" destId="{64810D6A-8A85-41FF-8425-7EE670DD7584}" srcOrd="0" destOrd="0" parTransId="{00910D3B-38EE-49DF-8FF6-7B6277395D67}" sibTransId="{130ED845-1836-47CF-8926-D5FA9F1182E5}"/>
    <dgm:cxn modelId="{D14DE87C-0A30-41B7-AC5E-F99DFF5D6A2C}" type="presOf" srcId="{EB570C63-58DD-4B05-A4CB-C27277C6B758}" destId="{D5F16826-DB41-4146-BE36-CD39583EA887}" srcOrd="0" destOrd="5" presId="urn:microsoft.com/office/officeart/2005/8/layout/list1"/>
    <dgm:cxn modelId="{0FA9B45B-0381-4DB4-80A3-320A07CEA5A1}" srcId="{A3DF9B94-4349-481A-9F0E-E4CC0C4FE927}" destId="{E5653BE3-D47A-40E5-89CF-0A81B55DACA4}" srcOrd="2" destOrd="0" parTransId="{12DDD605-01E4-4A57-A173-3D73E357497E}" sibTransId="{C629D7EA-93B6-4B89-9119-28357C862194}"/>
    <dgm:cxn modelId="{F59067C9-35C6-4139-A9EC-335593332D75}" srcId="{A3DF9B94-4349-481A-9F0E-E4CC0C4FE927}" destId="{EB570C63-58DD-4B05-A4CB-C27277C6B758}" srcOrd="5" destOrd="0" parTransId="{7F13FA64-D755-4DB1-8C5A-CEB819CD51EE}" sibTransId="{290AD0F5-F474-4A3A-9A7A-B2BE66F8E2B4}"/>
    <dgm:cxn modelId="{CB500089-F1A6-4C58-956B-7EBB2BEC7D45}" type="presOf" srcId="{1EAB60EC-5D32-4907-97C8-9E541C30D4A8}" destId="{DEB7DD6E-F273-4405-9ED3-F7D99A848451}" srcOrd="0" destOrd="0" presId="urn:microsoft.com/office/officeart/2005/8/layout/list1"/>
    <dgm:cxn modelId="{260BF410-A65A-4E60-A635-ED25274689AA}" srcId="{A3DF9B94-4349-481A-9F0E-E4CC0C4FE927}" destId="{4587B5FB-B086-48F4-A86B-2D710A5631AB}" srcOrd="3" destOrd="0" parTransId="{FFBBA2EE-5FE4-4392-86F4-C53A0E676254}" sibTransId="{94B19C08-20ED-415F-AFF8-2E1BE8332456}"/>
    <dgm:cxn modelId="{16BC1156-62E0-42E8-87A3-FD2479A8C61A}" type="presParOf" srcId="{DEB7DD6E-F273-4405-9ED3-F7D99A848451}" destId="{69B93C35-56C1-4D53-8F86-A84218EAB95C}" srcOrd="0" destOrd="0" presId="urn:microsoft.com/office/officeart/2005/8/layout/list1"/>
    <dgm:cxn modelId="{0D56B37D-42AF-41DA-86B4-DE1CAB1F801E}" type="presParOf" srcId="{69B93C35-56C1-4D53-8F86-A84218EAB95C}" destId="{07C14AA7-45E6-429A-A957-3CC893AEC0D3}" srcOrd="0" destOrd="0" presId="urn:microsoft.com/office/officeart/2005/8/layout/list1"/>
    <dgm:cxn modelId="{35E7D847-EA8A-440E-85F6-983BBD103E38}" type="presParOf" srcId="{69B93C35-56C1-4D53-8F86-A84218EAB95C}" destId="{9F565CFB-1C8D-41BC-9858-044CB4AE423B}" srcOrd="1" destOrd="0" presId="urn:microsoft.com/office/officeart/2005/8/layout/list1"/>
    <dgm:cxn modelId="{6B830937-24C3-40F4-85C2-F95796E693E9}" type="presParOf" srcId="{DEB7DD6E-F273-4405-9ED3-F7D99A848451}" destId="{9F54CD49-C08E-4115-A1DE-D9D4B8386DC6}" srcOrd="1" destOrd="0" presId="urn:microsoft.com/office/officeart/2005/8/layout/list1"/>
    <dgm:cxn modelId="{802769F2-96D9-4C0C-9D21-2A8AEE17FD51}" type="presParOf" srcId="{DEB7DD6E-F273-4405-9ED3-F7D99A848451}" destId="{D5F16826-DB41-4146-BE36-CD39583EA88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99D135-A955-416C-B749-F292FD4406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A500419B-4D09-40A7-9AD3-5313C93DA2E8}">
      <dgm:prSet/>
      <dgm:spPr/>
      <dgm:t>
        <a:bodyPr/>
        <a:lstStyle/>
        <a:p>
          <a:r>
            <a:rPr lang="ja-JP" altLang="en-US" dirty="0"/>
            <a:t>教育環境について</a:t>
          </a:r>
          <a:endParaRPr lang="ja-JP" dirty="0"/>
        </a:p>
      </dgm:t>
    </dgm:pt>
    <dgm:pt modelId="{02D406A6-C83D-4270-9AB0-BF2179982B42}" type="parTrans" cxnId="{C77AD52D-F387-48E3-B016-B2113AA326DC}">
      <dgm:prSet/>
      <dgm:spPr/>
      <dgm:t>
        <a:bodyPr/>
        <a:lstStyle/>
        <a:p>
          <a:endParaRPr kumimoji="1" lang="ja-JP" altLang="en-US"/>
        </a:p>
      </dgm:t>
    </dgm:pt>
    <dgm:pt modelId="{605574E3-1ADE-4487-B345-BDAF8703767F}" type="sibTrans" cxnId="{C77AD52D-F387-48E3-B016-B2113AA326DC}">
      <dgm:prSet/>
      <dgm:spPr/>
      <dgm:t>
        <a:bodyPr/>
        <a:lstStyle/>
        <a:p>
          <a:endParaRPr kumimoji="1" lang="ja-JP" altLang="en-US"/>
        </a:p>
      </dgm:t>
    </dgm:pt>
    <dgm:pt modelId="{968D63EB-2D9F-47B8-9562-44363975710E}">
      <dgm:prSet/>
      <dgm:spPr/>
      <dgm:t>
        <a:bodyPr/>
        <a:lstStyle/>
        <a:p>
          <a:r>
            <a:rPr kumimoji="1" lang="ja-JP" dirty="0">
              <a:solidFill>
                <a:schemeClr val="tx2"/>
              </a:solidFill>
            </a:rPr>
            <a:t>身近に自然が多いので、授業で自然観察など取り入れやすい。</a:t>
          </a:r>
          <a:endParaRPr lang="ja-JP" dirty="0">
            <a:solidFill>
              <a:schemeClr val="tx2"/>
            </a:solidFill>
          </a:endParaRPr>
        </a:p>
      </dgm:t>
    </dgm:pt>
    <dgm:pt modelId="{963A2FF4-C901-4A75-90DB-806253D2DDE5}" type="parTrans" cxnId="{E1C3E71E-332B-4A29-8864-F603CC326CFE}">
      <dgm:prSet/>
      <dgm:spPr/>
      <dgm:t>
        <a:bodyPr/>
        <a:lstStyle/>
        <a:p>
          <a:endParaRPr kumimoji="1" lang="ja-JP" altLang="en-US"/>
        </a:p>
      </dgm:t>
    </dgm:pt>
    <dgm:pt modelId="{B113750E-1F77-4C30-8034-877E7BE5E822}" type="sibTrans" cxnId="{E1C3E71E-332B-4A29-8864-F603CC326CFE}">
      <dgm:prSet/>
      <dgm:spPr/>
      <dgm:t>
        <a:bodyPr/>
        <a:lstStyle/>
        <a:p>
          <a:endParaRPr kumimoji="1" lang="ja-JP" altLang="en-US"/>
        </a:p>
      </dgm:t>
    </dgm:pt>
    <dgm:pt modelId="{A4A28C6A-FB2B-44C8-81EC-78B42BE55DA0}">
      <dgm:prSet/>
      <dgm:spPr/>
      <dgm:t>
        <a:bodyPr/>
        <a:lstStyle/>
        <a:p>
          <a:r>
            <a:rPr kumimoji="1" lang="ja-JP" dirty="0">
              <a:solidFill>
                <a:schemeClr val="tx2"/>
              </a:solidFill>
            </a:rPr>
            <a:t>美術館、博物館、科学館、図書館などの文化施設が不十分</a:t>
          </a:r>
          <a:r>
            <a:rPr kumimoji="1" lang="ja-JP" altLang="en-US" dirty="0">
              <a:solidFill>
                <a:schemeClr val="tx2"/>
              </a:solidFill>
            </a:rPr>
            <a:t>。</a:t>
          </a:r>
          <a:endParaRPr lang="ja-JP" dirty="0">
            <a:solidFill>
              <a:schemeClr val="tx2"/>
            </a:solidFill>
          </a:endParaRPr>
        </a:p>
      </dgm:t>
    </dgm:pt>
    <dgm:pt modelId="{407E4E05-AA77-43EF-950B-3C0FA0FC0A49}" type="parTrans" cxnId="{3AB672B1-0B16-4FA4-A687-7A11838FA92B}">
      <dgm:prSet/>
      <dgm:spPr/>
      <dgm:t>
        <a:bodyPr/>
        <a:lstStyle/>
        <a:p>
          <a:endParaRPr kumimoji="1" lang="ja-JP" altLang="en-US"/>
        </a:p>
      </dgm:t>
    </dgm:pt>
    <dgm:pt modelId="{6A344441-44D8-47CF-BAA0-5330CDF9751A}" type="sibTrans" cxnId="{3AB672B1-0B16-4FA4-A687-7A11838FA92B}">
      <dgm:prSet/>
      <dgm:spPr/>
      <dgm:t>
        <a:bodyPr/>
        <a:lstStyle/>
        <a:p>
          <a:endParaRPr kumimoji="1" lang="ja-JP" altLang="en-US"/>
        </a:p>
      </dgm:t>
    </dgm:pt>
    <dgm:pt modelId="{DECB48B3-AE0E-4973-83C0-4697D6F7BFE0}">
      <dgm:prSet/>
      <dgm:spPr/>
      <dgm:t>
        <a:bodyPr/>
        <a:lstStyle/>
        <a:p>
          <a:r>
            <a:rPr kumimoji="1" lang="ja-JP" dirty="0">
              <a:solidFill>
                <a:schemeClr val="tx2"/>
              </a:solidFill>
            </a:rPr>
            <a:t>インターネットなどを利用して、他学校や都市との交流を実施したいが、教員のインフラ整備などの知識が足りず実現できないことも多い</a:t>
          </a:r>
          <a:r>
            <a:rPr kumimoji="1" lang="ja-JP" altLang="en-US" dirty="0">
              <a:solidFill>
                <a:schemeClr val="tx2"/>
              </a:solidFill>
            </a:rPr>
            <a:t>。</a:t>
          </a:r>
          <a:endParaRPr lang="ja-JP" dirty="0">
            <a:solidFill>
              <a:schemeClr val="tx2"/>
            </a:solidFill>
          </a:endParaRPr>
        </a:p>
      </dgm:t>
    </dgm:pt>
    <dgm:pt modelId="{922FDDE9-5516-4498-805A-09FF6C686DAF}" type="parTrans" cxnId="{3ACECA9F-514C-4396-B840-42DCCFD99EE4}">
      <dgm:prSet/>
      <dgm:spPr/>
      <dgm:t>
        <a:bodyPr/>
        <a:lstStyle/>
        <a:p>
          <a:endParaRPr kumimoji="1" lang="ja-JP" altLang="en-US"/>
        </a:p>
      </dgm:t>
    </dgm:pt>
    <dgm:pt modelId="{827453F6-6122-4666-9F4F-D4E84FBB2DC9}" type="sibTrans" cxnId="{3ACECA9F-514C-4396-B840-42DCCFD99EE4}">
      <dgm:prSet/>
      <dgm:spPr/>
      <dgm:t>
        <a:bodyPr/>
        <a:lstStyle/>
        <a:p>
          <a:endParaRPr kumimoji="1" lang="ja-JP" altLang="en-US"/>
        </a:p>
      </dgm:t>
    </dgm:pt>
    <dgm:pt modelId="{2EA30187-2C5C-437A-A5B7-3CB3D1452713}">
      <dgm:prSet/>
      <dgm:spPr/>
      <dgm:t>
        <a:bodyPr/>
        <a:lstStyle/>
        <a:p>
          <a:r>
            <a:rPr kumimoji="1" lang="ja-JP" dirty="0">
              <a:solidFill>
                <a:schemeClr val="tx2"/>
              </a:solidFill>
            </a:rPr>
            <a:t>小中一貫教育のため、従来の</a:t>
          </a:r>
          <a:r>
            <a:rPr kumimoji="1" lang="en-US" dirty="0">
              <a:solidFill>
                <a:schemeClr val="tx2"/>
              </a:solidFill>
            </a:rPr>
            <a:t>6</a:t>
          </a:r>
          <a:r>
            <a:rPr kumimoji="1" lang="ja-JP" dirty="0">
              <a:solidFill>
                <a:schemeClr val="tx2"/>
              </a:solidFill>
            </a:rPr>
            <a:t>・</a:t>
          </a:r>
          <a:r>
            <a:rPr kumimoji="1" lang="en-US" dirty="0">
              <a:solidFill>
                <a:schemeClr val="tx2"/>
              </a:solidFill>
            </a:rPr>
            <a:t>3</a:t>
          </a:r>
          <a:r>
            <a:rPr kumimoji="1" lang="ja-JP" dirty="0">
              <a:solidFill>
                <a:schemeClr val="tx2"/>
              </a:solidFill>
            </a:rPr>
            <a:t>制度では難しかった長期的な教育カリキュラムを実施することが可能</a:t>
          </a:r>
          <a:r>
            <a:rPr kumimoji="1" lang="ja-JP" altLang="en-US" dirty="0">
              <a:solidFill>
                <a:schemeClr val="tx2"/>
              </a:solidFill>
            </a:rPr>
            <a:t>。</a:t>
          </a:r>
          <a:endParaRPr lang="ja-JP" dirty="0">
            <a:solidFill>
              <a:schemeClr val="tx2"/>
            </a:solidFill>
          </a:endParaRPr>
        </a:p>
      </dgm:t>
    </dgm:pt>
    <dgm:pt modelId="{B5CDBA38-01E0-465F-BF77-215C4A848AD4}" type="parTrans" cxnId="{13F49317-3522-479F-A656-1B86A097CDDA}">
      <dgm:prSet/>
      <dgm:spPr/>
      <dgm:t>
        <a:bodyPr/>
        <a:lstStyle/>
        <a:p>
          <a:endParaRPr kumimoji="1" lang="ja-JP" altLang="en-US"/>
        </a:p>
      </dgm:t>
    </dgm:pt>
    <dgm:pt modelId="{5B28154A-00ED-4E09-832E-7ACF80B32DB2}" type="sibTrans" cxnId="{13F49317-3522-479F-A656-1B86A097CDDA}">
      <dgm:prSet/>
      <dgm:spPr/>
      <dgm:t>
        <a:bodyPr/>
        <a:lstStyle/>
        <a:p>
          <a:endParaRPr kumimoji="1" lang="ja-JP" altLang="en-US"/>
        </a:p>
      </dgm:t>
    </dgm:pt>
    <dgm:pt modelId="{1E2E2F1A-C238-4062-ADCC-6E03E4729CF8}">
      <dgm:prSet/>
      <dgm:spPr/>
      <dgm:t>
        <a:bodyPr/>
        <a:lstStyle/>
        <a:p>
          <a:r>
            <a:rPr kumimoji="1" lang="ja-JP" dirty="0">
              <a:solidFill>
                <a:schemeClr val="tx2"/>
              </a:solidFill>
            </a:rPr>
            <a:t>正規の教員が足りておらず、臨時的任用教員や免許外の教科指導で補っている</a:t>
          </a:r>
          <a:r>
            <a:rPr kumimoji="1" lang="ja-JP" altLang="en-US" dirty="0">
              <a:solidFill>
                <a:schemeClr val="tx2"/>
              </a:solidFill>
            </a:rPr>
            <a:t>。</a:t>
          </a:r>
          <a:endParaRPr lang="ja-JP" dirty="0">
            <a:solidFill>
              <a:schemeClr val="tx2"/>
            </a:solidFill>
          </a:endParaRPr>
        </a:p>
      </dgm:t>
    </dgm:pt>
    <dgm:pt modelId="{14300554-1E73-4AF7-9CFC-79DB85B65836}" type="parTrans" cxnId="{F4E50A6E-874D-4CC3-B03C-43524825F3AA}">
      <dgm:prSet/>
      <dgm:spPr/>
      <dgm:t>
        <a:bodyPr/>
        <a:lstStyle/>
        <a:p>
          <a:endParaRPr kumimoji="1" lang="ja-JP" altLang="en-US"/>
        </a:p>
      </dgm:t>
    </dgm:pt>
    <dgm:pt modelId="{3EED3E90-4EDF-40C2-9253-27979DF186AC}" type="sibTrans" cxnId="{F4E50A6E-874D-4CC3-B03C-43524825F3AA}">
      <dgm:prSet/>
      <dgm:spPr/>
      <dgm:t>
        <a:bodyPr/>
        <a:lstStyle/>
        <a:p>
          <a:endParaRPr kumimoji="1" lang="ja-JP" altLang="en-US"/>
        </a:p>
      </dgm:t>
    </dgm:pt>
    <dgm:pt modelId="{E381297A-4D40-4FFC-839B-F6D22CF915FC}">
      <dgm:prSet/>
      <dgm:spPr/>
      <dgm:t>
        <a:bodyPr/>
        <a:lstStyle/>
        <a:p>
          <a:r>
            <a:rPr kumimoji="1" lang="ja-JP" dirty="0">
              <a:solidFill>
                <a:schemeClr val="tx2"/>
              </a:solidFill>
            </a:rPr>
            <a:t>教材研究などで資料や図書を求めることが難しい。</a:t>
          </a:r>
          <a:endParaRPr lang="ja-JP" dirty="0">
            <a:solidFill>
              <a:schemeClr val="tx2"/>
            </a:solidFill>
          </a:endParaRPr>
        </a:p>
      </dgm:t>
    </dgm:pt>
    <dgm:pt modelId="{EAF467D7-20ED-4BC3-8D61-E80D8E7051BD}" type="parTrans" cxnId="{169C752D-D744-44B1-BDA6-089A61E29584}">
      <dgm:prSet/>
      <dgm:spPr/>
      <dgm:t>
        <a:bodyPr/>
        <a:lstStyle/>
        <a:p>
          <a:endParaRPr kumimoji="1" lang="ja-JP" altLang="en-US"/>
        </a:p>
      </dgm:t>
    </dgm:pt>
    <dgm:pt modelId="{57BAF7CB-1DC3-437F-B71B-90A7FBE894E5}" type="sibTrans" cxnId="{169C752D-D744-44B1-BDA6-089A61E29584}">
      <dgm:prSet/>
      <dgm:spPr/>
      <dgm:t>
        <a:bodyPr/>
        <a:lstStyle/>
        <a:p>
          <a:endParaRPr kumimoji="1" lang="ja-JP" altLang="en-US"/>
        </a:p>
      </dgm:t>
    </dgm:pt>
    <dgm:pt modelId="{5F983F06-027B-4223-B2F2-F39F70221ABB}" type="pres">
      <dgm:prSet presAssocID="{AE99D135-A955-416C-B749-F292FD440699}" presName="linear" presStyleCnt="0">
        <dgm:presLayoutVars>
          <dgm:dir/>
          <dgm:animLvl val="lvl"/>
          <dgm:resizeHandles val="exact"/>
        </dgm:presLayoutVars>
      </dgm:prSet>
      <dgm:spPr/>
      <dgm:t>
        <a:bodyPr/>
        <a:lstStyle/>
        <a:p>
          <a:endParaRPr kumimoji="1" lang="ja-JP" altLang="en-US"/>
        </a:p>
      </dgm:t>
    </dgm:pt>
    <dgm:pt modelId="{1F7B2409-AE9E-498C-8237-6831088A2BB8}" type="pres">
      <dgm:prSet presAssocID="{A500419B-4D09-40A7-9AD3-5313C93DA2E8}" presName="parentLin" presStyleCnt="0"/>
      <dgm:spPr/>
    </dgm:pt>
    <dgm:pt modelId="{BD236F64-A8E5-48A1-B0ED-25090F56AD65}" type="pres">
      <dgm:prSet presAssocID="{A500419B-4D09-40A7-9AD3-5313C93DA2E8}" presName="parentLeftMargin" presStyleLbl="node1" presStyleIdx="0" presStyleCnt="1"/>
      <dgm:spPr/>
      <dgm:t>
        <a:bodyPr/>
        <a:lstStyle/>
        <a:p>
          <a:endParaRPr kumimoji="1" lang="ja-JP" altLang="en-US"/>
        </a:p>
      </dgm:t>
    </dgm:pt>
    <dgm:pt modelId="{68EA2DEA-6B35-4A58-AB26-6A7B74CC95F9}" type="pres">
      <dgm:prSet presAssocID="{A500419B-4D09-40A7-9AD3-5313C93DA2E8}" presName="parentText" presStyleLbl="node1" presStyleIdx="0" presStyleCnt="1">
        <dgm:presLayoutVars>
          <dgm:chMax val="0"/>
          <dgm:bulletEnabled val="1"/>
        </dgm:presLayoutVars>
      </dgm:prSet>
      <dgm:spPr/>
      <dgm:t>
        <a:bodyPr/>
        <a:lstStyle/>
        <a:p>
          <a:endParaRPr kumimoji="1" lang="ja-JP" altLang="en-US"/>
        </a:p>
      </dgm:t>
    </dgm:pt>
    <dgm:pt modelId="{4A4A02DE-28FE-4D0C-A5D3-E094A55806CD}" type="pres">
      <dgm:prSet presAssocID="{A500419B-4D09-40A7-9AD3-5313C93DA2E8}" presName="negativeSpace" presStyleCnt="0"/>
      <dgm:spPr/>
    </dgm:pt>
    <dgm:pt modelId="{292EAB73-E3D2-4309-95F7-08FD28A29440}" type="pres">
      <dgm:prSet presAssocID="{A500419B-4D09-40A7-9AD3-5313C93DA2E8}" presName="childText" presStyleLbl="conFgAcc1" presStyleIdx="0" presStyleCnt="1">
        <dgm:presLayoutVars>
          <dgm:bulletEnabled val="1"/>
        </dgm:presLayoutVars>
      </dgm:prSet>
      <dgm:spPr/>
      <dgm:t>
        <a:bodyPr/>
        <a:lstStyle/>
        <a:p>
          <a:endParaRPr kumimoji="1" lang="ja-JP" altLang="en-US"/>
        </a:p>
      </dgm:t>
    </dgm:pt>
  </dgm:ptLst>
  <dgm:cxnLst>
    <dgm:cxn modelId="{38C41C5E-7292-4AE7-BA5C-F8A65E44A6EF}" type="presOf" srcId="{AE99D135-A955-416C-B749-F292FD440699}" destId="{5F983F06-027B-4223-B2F2-F39F70221ABB}" srcOrd="0" destOrd="0" presId="urn:microsoft.com/office/officeart/2005/8/layout/list1"/>
    <dgm:cxn modelId="{169C752D-D744-44B1-BDA6-089A61E29584}" srcId="{A500419B-4D09-40A7-9AD3-5313C93DA2E8}" destId="{E381297A-4D40-4FFC-839B-F6D22CF915FC}" srcOrd="5" destOrd="0" parTransId="{EAF467D7-20ED-4BC3-8D61-E80D8E7051BD}" sibTransId="{57BAF7CB-1DC3-437F-B71B-90A7FBE894E5}"/>
    <dgm:cxn modelId="{769E0B27-FD86-47EF-9101-1DFD88163DDB}" type="presOf" srcId="{DECB48B3-AE0E-4973-83C0-4697D6F7BFE0}" destId="{292EAB73-E3D2-4309-95F7-08FD28A29440}" srcOrd="0" destOrd="2" presId="urn:microsoft.com/office/officeart/2005/8/layout/list1"/>
    <dgm:cxn modelId="{F5468879-E55B-4C34-8211-A1D2AABA47FA}" type="presOf" srcId="{E381297A-4D40-4FFC-839B-F6D22CF915FC}" destId="{292EAB73-E3D2-4309-95F7-08FD28A29440}" srcOrd="0" destOrd="5" presId="urn:microsoft.com/office/officeart/2005/8/layout/list1"/>
    <dgm:cxn modelId="{1179896B-76B3-41C4-A705-A4D740894547}" type="presOf" srcId="{A500419B-4D09-40A7-9AD3-5313C93DA2E8}" destId="{68EA2DEA-6B35-4A58-AB26-6A7B74CC95F9}" srcOrd="1" destOrd="0" presId="urn:microsoft.com/office/officeart/2005/8/layout/list1"/>
    <dgm:cxn modelId="{B656BFBC-1F44-4287-8928-B5C46AD45D53}" type="presOf" srcId="{A4A28C6A-FB2B-44C8-81EC-78B42BE55DA0}" destId="{292EAB73-E3D2-4309-95F7-08FD28A29440}" srcOrd="0" destOrd="1" presId="urn:microsoft.com/office/officeart/2005/8/layout/list1"/>
    <dgm:cxn modelId="{3ACECA9F-514C-4396-B840-42DCCFD99EE4}" srcId="{A500419B-4D09-40A7-9AD3-5313C93DA2E8}" destId="{DECB48B3-AE0E-4973-83C0-4697D6F7BFE0}" srcOrd="2" destOrd="0" parTransId="{922FDDE9-5516-4498-805A-09FF6C686DAF}" sibTransId="{827453F6-6122-4666-9F4F-D4E84FBB2DC9}"/>
    <dgm:cxn modelId="{C77AD52D-F387-48E3-B016-B2113AA326DC}" srcId="{AE99D135-A955-416C-B749-F292FD440699}" destId="{A500419B-4D09-40A7-9AD3-5313C93DA2E8}" srcOrd="0" destOrd="0" parTransId="{02D406A6-C83D-4270-9AB0-BF2179982B42}" sibTransId="{605574E3-1ADE-4487-B345-BDAF8703767F}"/>
    <dgm:cxn modelId="{57125CDD-2CCA-4B04-B792-5EAE20098DF7}" type="presOf" srcId="{2EA30187-2C5C-437A-A5B7-3CB3D1452713}" destId="{292EAB73-E3D2-4309-95F7-08FD28A29440}" srcOrd="0" destOrd="3" presId="urn:microsoft.com/office/officeart/2005/8/layout/list1"/>
    <dgm:cxn modelId="{8DAC48D1-3266-45C4-A899-3860336BC0E9}" type="presOf" srcId="{1E2E2F1A-C238-4062-ADCC-6E03E4729CF8}" destId="{292EAB73-E3D2-4309-95F7-08FD28A29440}" srcOrd="0" destOrd="4" presId="urn:microsoft.com/office/officeart/2005/8/layout/list1"/>
    <dgm:cxn modelId="{3AB672B1-0B16-4FA4-A687-7A11838FA92B}" srcId="{A500419B-4D09-40A7-9AD3-5313C93DA2E8}" destId="{A4A28C6A-FB2B-44C8-81EC-78B42BE55DA0}" srcOrd="1" destOrd="0" parTransId="{407E4E05-AA77-43EF-950B-3C0FA0FC0A49}" sibTransId="{6A344441-44D8-47CF-BAA0-5330CDF9751A}"/>
    <dgm:cxn modelId="{E1C3E71E-332B-4A29-8864-F603CC326CFE}" srcId="{A500419B-4D09-40A7-9AD3-5313C93DA2E8}" destId="{968D63EB-2D9F-47B8-9562-44363975710E}" srcOrd="0" destOrd="0" parTransId="{963A2FF4-C901-4A75-90DB-806253D2DDE5}" sibTransId="{B113750E-1F77-4C30-8034-877E7BE5E822}"/>
    <dgm:cxn modelId="{52382729-86D7-4DC5-B7CD-D17F1B6C6EDA}" type="presOf" srcId="{A500419B-4D09-40A7-9AD3-5313C93DA2E8}" destId="{BD236F64-A8E5-48A1-B0ED-25090F56AD65}" srcOrd="0" destOrd="0" presId="urn:microsoft.com/office/officeart/2005/8/layout/list1"/>
    <dgm:cxn modelId="{B14A2595-E90D-4F82-9CF8-F29F3B9552D4}" type="presOf" srcId="{968D63EB-2D9F-47B8-9562-44363975710E}" destId="{292EAB73-E3D2-4309-95F7-08FD28A29440}" srcOrd="0" destOrd="0" presId="urn:microsoft.com/office/officeart/2005/8/layout/list1"/>
    <dgm:cxn modelId="{F4E50A6E-874D-4CC3-B03C-43524825F3AA}" srcId="{A500419B-4D09-40A7-9AD3-5313C93DA2E8}" destId="{1E2E2F1A-C238-4062-ADCC-6E03E4729CF8}" srcOrd="4" destOrd="0" parTransId="{14300554-1E73-4AF7-9CFC-79DB85B65836}" sibTransId="{3EED3E90-4EDF-40C2-9253-27979DF186AC}"/>
    <dgm:cxn modelId="{13F49317-3522-479F-A656-1B86A097CDDA}" srcId="{A500419B-4D09-40A7-9AD3-5313C93DA2E8}" destId="{2EA30187-2C5C-437A-A5B7-3CB3D1452713}" srcOrd="3" destOrd="0" parTransId="{B5CDBA38-01E0-465F-BF77-215C4A848AD4}" sibTransId="{5B28154A-00ED-4E09-832E-7ACF80B32DB2}"/>
    <dgm:cxn modelId="{EAEA6F85-7E33-4756-90AE-7B6E1A45DE17}" type="presParOf" srcId="{5F983F06-027B-4223-B2F2-F39F70221ABB}" destId="{1F7B2409-AE9E-498C-8237-6831088A2BB8}" srcOrd="0" destOrd="0" presId="urn:microsoft.com/office/officeart/2005/8/layout/list1"/>
    <dgm:cxn modelId="{2F6E757D-E546-4116-A994-765B23BD7CD9}" type="presParOf" srcId="{1F7B2409-AE9E-498C-8237-6831088A2BB8}" destId="{BD236F64-A8E5-48A1-B0ED-25090F56AD65}" srcOrd="0" destOrd="0" presId="urn:microsoft.com/office/officeart/2005/8/layout/list1"/>
    <dgm:cxn modelId="{D146A60E-A236-486C-8B0C-15CA398CB24C}" type="presParOf" srcId="{1F7B2409-AE9E-498C-8237-6831088A2BB8}" destId="{68EA2DEA-6B35-4A58-AB26-6A7B74CC95F9}" srcOrd="1" destOrd="0" presId="urn:microsoft.com/office/officeart/2005/8/layout/list1"/>
    <dgm:cxn modelId="{84D044BC-72C6-4320-A5AE-3DC4917D9038}" type="presParOf" srcId="{5F983F06-027B-4223-B2F2-F39F70221ABB}" destId="{4A4A02DE-28FE-4D0C-A5D3-E094A55806CD}" srcOrd="1" destOrd="0" presId="urn:microsoft.com/office/officeart/2005/8/layout/list1"/>
    <dgm:cxn modelId="{7734584E-5B4C-4133-AB66-1E738401E6D2}" type="presParOf" srcId="{5F983F06-027B-4223-B2F2-F39F70221ABB}" destId="{292EAB73-E3D2-4309-95F7-08FD28A2944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583756-6210-4274-82D8-BCDFA48240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41FB722B-CC79-42CC-B300-12ADBE5A8A89}">
      <dgm:prSet phldrT="[テキスト]" custT="1"/>
      <dgm:spPr/>
      <dgm:t>
        <a:bodyPr/>
        <a:lstStyle/>
        <a:p>
          <a:r>
            <a:rPr kumimoji="1" lang="ja-JP" altLang="en-US" sz="1400" dirty="0"/>
            <a:t>人間関係</a:t>
          </a:r>
        </a:p>
      </dgm:t>
    </dgm:pt>
    <dgm:pt modelId="{35A25941-2D4C-44DE-B3EF-D2797F5308D4}" type="parTrans" cxnId="{3374C4FB-5142-4518-8649-12FEEDECFCBC}">
      <dgm:prSet/>
      <dgm:spPr/>
      <dgm:t>
        <a:bodyPr/>
        <a:lstStyle/>
        <a:p>
          <a:endParaRPr kumimoji="1" lang="ja-JP" altLang="en-US" sz="3600"/>
        </a:p>
      </dgm:t>
    </dgm:pt>
    <dgm:pt modelId="{EA087952-1852-4123-8DD5-FE6B3B4A9FD0}" type="sibTrans" cxnId="{3374C4FB-5142-4518-8649-12FEEDECFCBC}">
      <dgm:prSet/>
      <dgm:spPr/>
      <dgm:t>
        <a:bodyPr/>
        <a:lstStyle/>
        <a:p>
          <a:endParaRPr kumimoji="1" lang="ja-JP" altLang="en-US" sz="3600"/>
        </a:p>
      </dgm:t>
    </dgm:pt>
    <dgm:pt modelId="{38CC14C0-90D2-4066-9B07-92F1D114AFD7}">
      <dgm:prSet phldrT="[テキスト]" custT="1"/>
      <dgm:spPr/>
      <dgm:t>
        <a:bodyPr/>
        <a:lstStyle/>
        <a:p>
          <a:r>
            <a:rPr kumimoji="1" lang="ja-JP" altLang="en-US" sz="1400" dirty="0"/>
            <a:t>子どもへの思い</a:t>
          </a:r>
        </a:p>
      </dgm:t>
    </dgm:pt>
    <dgm:pt modelId="{D54C4C76-9074-4655-8D61-487AF418CCEA}" type="parTrans" cxnId="{0E415D1B-CB7B-4897-AF6B-4CF3915948BF}">
      <dgm:prSet/>
      <dgm:spPr/>
      <dgm:t>
        <a:bodyPr/>
        <a:lstStyle/>
        <a:p>
          <a:endParaRPr kumimoji="1" lang="ja-JP" altLang="en-US" sz="3600"/>
        </a:p>
      </dgm:t>
    </dgm:pt>
    <dgm:pt modelId="{B2DD80C6-80B4-4B4F-94D2-1F143C483A72}" type="sibTrans" cxnId="{0E415D1B-CB7B-4897-AF6B-4CF3915948BF}">
      <dgm:prSet/>
      <dgm:spPr/>
      <dgm:t>
        <a:bodyPr/>
        <a:lstStyle/>
        <a:p>
          <a:endParaRPr kumimoji="1" lang="ja-JP" altLang="en-US" sz="3600"/>
        </a:p>
      </dgm:t>
    </dgm:pt>
    <dgm:pt modelId="{FD023989-03E6-4D2A-86E4-A9D7468B3212}">
      <dgm:prSet phldrT="[テキスト]" custT="1"/>
      <dgm:spPr/>
      <dgm:t>
        <a:bodyPr/>
        <a:lstStyle/>
        <a:p>
          <a:r>
            <a:rPr kumimoji="1" lang="ja-JP" altLang="en-US" sz="1400" dirty="0"/>
            <a:t>勉強について</a:t>
          </a:r>
        </a:p>
      </dgm:t>
    </dgm:pt>
    <dgm:pt modelId="{D92DFB89-67BA-4E39-A127-3A5F96C36CE8}" type="sibTrans" cxnId="{C8FA88B9-0E97-4BC5-A4C4-6ACD22DCA214}">
      <dgm:prSet/>
      <dgm:spPr/>
      <dgm:t>
        <a:bodyPr/>
        <a:lstStyle/>
        <a:p>
          <a:endParaRPr kumimoji="1" lang="ja-JP" altLang="en-US" sz="3600"/>
        </a:p>
      </dgm:t>
    </dgm:pt>
    <dgm:pt modelId="{D7D6BD6D-28C8-4672-BE2A-B7E895EBA740}" type="parTrans" cxnId="{C8FA88B9-0E97-4BC5-A4C4-6ACD22DCA214}">
      <dgm:prSet/>
      <dgm:spPr/>
      <dgm:t>
        <a:bodyPr/>
        <a:lstStyle/>
        <a:p>
          <a:endParaRPr kumimoji="1" lang="ja-JP" altLang="en-US" sz="3600"/>
        </a:p>
      </dgm:t>
    </dgm:pt>
    <dgm:pt modelId="{87D64EE1-B982-4065-A219-4D29A8127740}">
      <dgm:prSet custT="1"/>
      <dgm:spPr/>
      <dgm:t>
        <a:bodyPr/>
        <a:lstStyle/>
        <a:p>
          <a:r>
            <a:rPr kumimoji="1" lang="ja-JP" altLang="en-US" sz="1200" dirty="0">
              <a:solidFill>
                <a:schemeClr val="tx2"/>
              </a:solidFill>
            </a:rPr>
            <a:t>忙しくて家庭でとても子どもたちの勉強をみることはできないので、学校でみてほしい。</a:t>
          </a:r>
        </a:p>
      </dgm:t>
    </dgm:pt>
    <dgm:pt modelId="{3F5C83D7-7A48-4E1E-8ABB-B39A3729FA1B}" type="parTrans" cxnId="{197D534A-C72A-4CE9-88DB-D9B75B34636B}">
      <dgm:prSet/>
      <dgm:spPr/>
      <dgm:t>
        <a:bodyPr/>
        <a:lstStyle/>
        <a:p>
          <a:endParaRPr kumimoji="1" lang="ja-JP" altLang="en-US" sz="3600"/>
        </a:p>
      </dgm:t>
    </dgm:pt>
    <dgm:pt modelId="{FAF24FEE-D31D-4D7E-A561-2D3D77E1FC92}" type="sibTrans" cxnId="{197D534A-C72A-4CE9-88DB-D9B75B34636B}">
      <dgm:prSet/>
      <dgm:spPr/>
      <dgm:t>
        <a:bodyPr/>
        <a:lstStyle/>
        <a:p>
          <a:endParaRPr kumimoji="1" lang="ja-JP" altLang="en-US" sz="3600"/>
        </a:p>
      </dgm:t>
    </dgm:pt>
    <dgm:pt modelId="{A0486E68-FAD7-4217-8C2D-7DF4170A33CA}">
      <dgm:prSet custT="1"/>
      <dgm:spPr/>
      <dgm:t>
        <a:bodyPr/>
        <a:lstStyle/>
        <a:p>
          <a:r>
            <a:rPr lang="ja-JP" altLang="en-US" sz="1200" dirty="0">
              <a:solidFill>
                <a:schemeClr val="tx2"/>
              </a:solidFill>
            </a:rPr>
            <a:t>島を出て人間関係が築けるか不安</a:t>
          </a:r>
          <a:endParaRPr kumimoji="1" lang="ja-JP" altLang="en-US" sz="1200" dirty="0">
            <a:solidFill>
              <a:schemeClr val="tx2"/>
            </a:solidFill>
          </a:endParaRPr>
        </a:p>
      </dgm:t>
    </dgm:pt>
    <dgm:pt modelId="{2B6E6A7C-DB2F-4AA1-B1ED-89D234FE8545}" type="parTrans" cxnId="{AE3287C7-02D8-4A5E-A3F8-1F19F73D3583}">
      <dgm:prSet/>
      <dgm:spPr/>
      <dgm:t>
        <a:bodyPr/>
        <a:lstStyle/>
        <a:p>
          <a:endParaRPr kumimoji="1" lang="ja-JP" altLang="en-US" sz="3600"/>
        </a:p>
      </dgm:t>
    </dgm:pt>
    <dgm:pt modelId="{75B19E46-B725-4F26-9DEC-C33E6031DD04}" type="sibTrans" cxnId="{AE3287C7-02D8-4A5E-A3F8-1F19F73D3583}">
      <dgm:prSet/>
      <dgm:spPr/>
      <dgm:t>
        <a:bodyPr/>
        <a:lstStyle/>
        <a:p>
          <a:endParaRPr kumimoji="1" lang="ja-JP" altLang="en-US" sz="3600"/>
        </a:p>
      </dgm:t>
    </dgm:pt>
    <dgm:pt modelId="{F2F0B515-9908-4D9E-B9A9-214C01B1E524}">
      <dgm:prSet custT="1"/>
      <dgm:spPr/>
      <dgm:t>
        <a:bodyPr/>
        <a:lstStyle/>
        <a:p>
          <a:r>
            <a:rPr kumimoji="1" lang="ja-JP" altLang="en-US" sz="1200" dirty="0">
              <a:solidFill>
                <a:schemeClr val="tx2"/>
              </a:solidFill>
            </a:rPr>
            <a:t>おじいちゃんやおばあちゃんなどかかわる大人が多いので、過保護かなぁとは思う</a:t>
          </a:r>
        </a:p>
      </dgm:t>
    </dgm:pt>
    <dgm:pt modelId="{A6AA2886-659E-4A0C-B783-DAF03FF0CAE9}" type="parTrans" cxnId="{1563675B-BD09-4F0A-8E03-338B5871D30B}">
      <dgm:prSet/>
      <dgm:spPr/>
      <dgm:t>
        <a:bodyPr/>
        <a:lstStyle/>
        <a:p>
          <a:endParaRPr kumimoji="1" lang="ja-JP" altLang="en-US"/>
        </a:p>
      </dgm:t>
    </dgm:pt>
    <dgm:pt modelId="{1570E4CC-329E-4D8B-B56C-D2628035626C}" type="sibTrans" cxnId="{1563675B-BD09-4F0A-8E03-338B5871D30B}">
      <dgm:prSet/>
      <dgm:spPr/>
      <dgm:t>
        <a:bodyPr/>
        <a:lstStyle/>
        <a:p>
          <a:endParaRPr kumimoji="1" lang="ja-JP" altLang="en-US"/>
        </a:p>
      </dgm:t>
    </dgm:pt>
    <dgm:pt modelId="{257F7A93-DA87-41E0-A096-F29C8875377C}">
      <dgm:prSet custT="1"/>
      <dgm:spPr/>
      <dgm:t>
        <a:bodyPr/>
        <a:lstStyle/>
        <a:p>
          <a:r>
            <a:rPr kumimoji="1" lang="ja-JP" altLang="en-US" sz="1200" dirty="0">
              <a:solidFill>
                <a:schemeClr val="tx2"/>
              </a:solidFill>
            </a:rPr>
            <a:t>習い事や塾など通わせてあげたいけど、島にないのであきらめている</a:t>
          </a:r>
        </a:p>
      </dgm:t>
    </dgm:pt>
    <dgm:pt modelId="{3A994F24-8EC4-48DB-8974-C913B5EACC78}" type="parTrans" cxnId="{28F80A94-CA00-4009-8294-C8BDD88A4D05}">
      <dgm:prSet/>
      <dgm:spPr/>
      <dgm:t>
        <a:bodyPr/>
        <a:lstStyle/>
        <a:p>
          <a:endParaRPr kumimoji="1" lang="ja-JP" altLang="en-US"/>
        </a:p>
      </dgm:t>
    </dgm:pt>
    <dgm:pt modelId="{BDF3CCCF-5CFC-4A55-A98C-2ADB8F5CB576}" type="sibTrans" cxnId="{28F80A94-CA00-4009-8294-C8BDD88A4D05}">
      <dgm:prSet/>
      <dgm:spPr/>
      <dgm:t>
        <a:bodyPr/>
        <a:lstStyle/>
        <a:p>
          <a:endParaRPr kumimoji="1" lang="ja-JP" altLang="en-US"/>
        </a:p>
      </dgm:t>
    </dgm:pt>
    <dgm:pt modelId="{BB65BDC7-544F-4ED8-9146-CB70F99106E3}">
      <dgm:prSet custT="1"/>
      <dgm:spPr/>
      <dgm:t>
        <a:bodyPr/>
        <a:lstStyle/>
        <a:p>
          <a:r>
            <a:rPr kumimoji="1" lang="ja-JP" altLang="en-US" sz="1200" dirty="0">
              <a:solidFill>
                <a:schemeClr val="tx2"/>
              </a:solidFill>
            </a:rPr>
            <a:t>もっと他校の同学年同士の交流をやってほしい。</a:t>
          </a:r>
        </a:p>
      </dgm:t>
    </dgm:pt>
    <dgm:pt modelId="{630681FA-ED42-4E1D-B79B-10B0417CB625}" type="parTrans" cxnId="{D6B0153C-FE6A-4E0F-B05B-7AA24F087378}">
      <dgm:prSet/>
      <dgm:spPr/>
      <dgm:t>
        <a:bodyPr/>
        <a:lstStyle/>
        <a:p>
          <a:endParaRPr kumimoji="1" lang="ja-JP" altLang="en-US"/>
        </a:p>
      </dgm:t>
    </dgm:pt>
    <dgm:pt modelId="{9F12ABDC-C165-4B7D-BAC8-BF6E9EB7F24C}" type="sibTrans" cxnId="{D6B0153C-FE6A-4E0F-B05B-7AA24F087378}">
      <dgm:prSet/>
      <dgm:spPr/>
      <dgm:t>
        <a:bodyPr/>
        <a:lstStyle/>
        <a:p>
          <a:endParaRPr kumimoji="1" lang="ja-JP" altLang="en-US"/>
        </a:p>
      </dgm:t>
    </dgm:pt>
    <dgm:pt modelId="{D6D28325-EFDE-4047-A97E-00B1DF314B6C}">
      <dgm:prSet custT="1"/>
      <dgm:spPr/>
      <dgm:t>
        <a:bodyPr/>
        <a:lstStyle/>
        <a:p>
          <a:r>
            <a:rPr kumimoji="1" lang="ja-JP" altLang="en-US" sz="1200" dirty="0">
              <a:solidFill>
                <a:schemeClr val="tx2"/>
              </a:solidFill>
            </a:rPr>
            <a:t>学校行事に親も参加することが多く、いい面も多いが、大人が殆ど準備してしまい、子供のたちが本来行わないといけないことも大人がやってしまっている気がする。</a:t>
          </a:r>
        </a:p>
      </dgm:t>
    </dgm:pt>
    <dgm:pt modelId="{E11AE249-D102-4DD1-AB9A-001591366441}" type="parTrans" cxnId="{5393FE6F-EF92-40A0-9899-EBBA64E993F2}">
      <dgm:prSet/>
      <dgm:spPr/>
      <dgm:t>
        <a:bodyPr/>
        <a:lstStyle/>
        <a:p>
          <a:endParaRPr kumimoji="1" lang="ja-JP" altLang="en-US"/>
        </a:p>
      </dgm:t>
    </dgm:pt>
    <dgm:pt modelId="{0C88584B-62C2-496E-A2C6-5A298924A132}" type="sibTrans" cxnId="{5393FE6F-EF92-40A0-9899-EBBA64E993F2}">
      <dgm:prSet/>
      <dgm:spPr/>
      <dgm:t>
        <a:bodyPr/>
        <a:lstStyle/>
        <a:p>
          <a:endParaRPr kumimoji="1" lang="ja-JP" altLang="en-US"/>
        </a:p>
      </dgm:t>
    </dgm:pt>
    <dgm:pt modelId="{521D64E5-763C-4291-98C5-F7BE8E7ECEDF}">
      <dgm:prSet custT="1"/>
      <dgm:spPr/>
      <dgm:t>
        <a:bodyPr/>
        <a:lstStyle/>
        <a:p>
          <a:r>
            <a:rPr kumimoji="1" lang="ja-JP" altLang="en-US" sz="1200" dirty="0">
              <a:solidFill>
                <a:schemeClr val="tx2"/>
              </a:solidFill>
            </a:rPr>
            <a:t>学年を超えて活動するため、低学年がついていけなかったり、高学年が物足りなかったりしている</a:t>
          </a:r>
        </a:p>
      </dgm:t>
    </dgm:pt>
    <dgm:pt modelId="{52454A7C-2943-403F-ADE1-2B73B9837D3D}" type="parTrans" cxnId="{DD9DCFDC-87DE-4A55-8A16-F99DCA25E5AB}">
      <dgm:prSet/>
      <dgm:spPr/>
      <dgm:t>
        <a:bodyPr/>
        <a:lstStyle/>
        <a:p>
          <a:endParaRPr kumimoji="1" lang="ja-JP" altLang="en-US"/>
        </a:p>
      </dgm:t>
    </dgm:pt>
    <dgm:pt modelId="{0EC33D04-150C-47C8-889D-E8C499DDAC26}" type="sibTrans" cxnId="{DD9DCFDC-87DE-4A55-8A16-F99DCA25E5AB}">
      <dgm:prSet/>
      <dgm:spPr/>
      <dgm:t>
        <a:bodyPr/>
        <a:lstStyle/>
        <a:p>
          <a:endParaRPr kumimoji="1" lang="ja-JP" altLang="en-US"/>
        </a:p>
      </dgm:t>
    </dgm:pt>
    <dgm:pt modelId="{DA8BBC38-A5FB-4EDB-9438-454B9DF79177}">
      <dgm:prSet custT="1"/>
      <dgm:spPr/>
      <dgm:t>
        <a:bodyPr/>
        <a:lstStyle/>
        <a:p>
          <a:r>
            <a:rPr kumimoji="1" lang="ja-JP" altLang="en-US" sz="1200" dirty="0">
              <a:solidFill>
                <a:schemeClr val="tx2"/>
              </a:solidFill>
            </a:rPr>
            <a:t>授業が都市部と比べて、遅れているのでは？と不安</a:t>
          </a:r>
        </a:p>
      </dgm:t>
    </dgm:pt>
    <dgm:pt modelId="{35CE8933-5B09-425C-A93B-A9FCA84E199F}" type="parTrans" cxnId="{92975A41-9F00-4986-8E12-3C4C534CDA2F}">
      <dgm:prSet/>
      <dgm:spPr/>
      <dgm:t>
        <a:bodyPr/>
        <a:lstStyle/>
        <a:p>
          <a:endParaRPr kumimoji="1" lang="ja-JP" altLang="en-US"/>
        </a:p>
      </dgm:t>
    </dgm:pt>
    <dgm:pt modelId="{005E49E6-17B0-4334-BB01-E39876C5DFAA}" type="sibTrans" cxnId="{92975A41-9F00-4986-8E12-3C4C534CDA2F}">
      <dgm:prSet/>
      <dgm:spPr/>
      <dgm:t>
        <a:bodyPr/>
        <a:lstStyle/>
        <a:p>
          <a:endParaRPr kumimoji="1" lang="ja-JP" altLang="en-US"/>
        </a:p>
      </dgm:t>
    </dgm:pt>
    <dgm:pt modelId="{9A22B143-1FDD-4E2A-9645-E9A9EC9E5886}">
      <dgm:prSet custT="1"/>
      <dgm:spPr/>
      <dgm:t>
        <a:bodyPr/>
        <a:lstStyle/>
        <a:p>
          <a:r>
            <a:rPr kumimoji="1" lang="ja-JP" altLang="en-US" sz="1400" dirty="0"/>
            <a:t>学校について</a:t>
          </a:r>
        </a:p>
      </dgm:t>
    </dgm:pt>
    <dgm:pt modelId="{9D0C41CD-E3AB-4B8B-9066-6842584CCD50}" type="parTrans" cxnId="{54D8CBE9-B959-45B5-A76B-CDB4E6D74B4D}">
      <dgm:prSet/>
      <dgm:spPr/>
      <dgm:t>
        <a:bodyPr/>
        <a:lstStyle/>
        <a:p>
          <a:endParaRPr kumimoji="1" lang="ja-JP" altLang="en-US"/>
        </a:p>
      </dgm:t>
    </dgm:pt>
    <dgm:pt modelId="{D8A0B190-D0EF-4E2C-8A02-DF46EE3A1BEE}" type="sibTrans" cxnId="{54D8CBE9-B959-45B5-A76B-CDB4E6D74B4D}">
      <dgm:prSet/>
      <dgm:spPr/>
      <dgm:t>
        <a:bodyPr/>
        <a:lstStyle/>
        <a:p>
          <a:endParaRPr kumimoji="1" lang="ja-JP" altLang="en-US"/>
        </a:p>
      </dgm:t>
    </dgm:pt>
    <dgm:pt modelId="{4D9A063B-DA01-41FD-901D-A1F4018570C9}">
      <dgm:prSet custT="1"/>
      <dgm:spPr/>
      <dgm:t>
        <a:bodyPr/>
        <a:lstStyle/>
        <a:p>
          <a:r>
            <a:rPr kumimoji="1" lang="ja-JP" altLang="en-US" sz="1200" dirty="0">
              <a:solidFill>
                <a:schemeClr val="tx2"/>
              </a:solidFill>
            </a:rPr>
            <a:t>島に学校がなくなってしまうと、自分たちも島を出ざる得ないのでなくならないでほしい。</a:t>
          </a:r>
          <a:endParaRPr kumimoji="1" lang="ja-JP" altLang="en-US" sz="1200" dirty="0"/>
        </a:p>
      </dgm:t>
    </dgm:pt>
    <dgm:pt modelId="{5D6AC91C-D0C8-4A39-B17A-319142A11D29}" type="parTrans" cxnId="{83F795CF-E4D1-454F-9F89-5316CDD878EE}">
      <dgm:prSet/>
      <dgm:spPr/>
      <dgm:t>
        <a:bodyPr/>
        <a:lstStyle/>
        <a:p>
          <a:endParaRPr kumimoji="1" lang="ja-JP" altLang="en-US"/>
        </a:p>
      </dgm:t>
    </dgm:pt>
    <dgm:pt modelId="{55E681BA-3C14-4671-923C-986AC1DEBAE7}" type="sibTrans" cxnId="{83F795CF-E4D1-454F-9F89-5316CDD878EE}">
      <dgm:prSet/>
      <dgm:spPr/>
      <dgm:t>
        <a:bodyPr/>
        <a:lstStyle/>
        <a:p>
          <a:endParaRPr kumimoji="1" lang="ja-JP" altLang="en-US"/>
        </a:p>
      </dgm:t>
    </dgm:pt>
    <dgm:pt modelId="{F8617908-4B4E-4F7B-98A5-1F1BB09E6BC7}">
      <dgm:prSet custT="1"/>
      <dgm:spPr/>
      <dgm:t>
        <a:bodyPr/>
        <a:lstStyle/>
        <a:p>
          <a:r>
            <a:rPr kumimoji="1" lang="ja-JP" altLang="en-US" sz="1200" dirty="0">
              <a:solidFill>
                <a:schemeClr val="tx2"/>
              </a:solidFill>
            </a:rPr>
            <a:t>子どものためには島外に引っ越した方がよいのでは？と常に考える</a:t>
          </a:r>
        </a:p>
      </dgm:t>
    </dgm:pt>
    <dgm:pt modelId="{85DFA3F7-5A48-43D0-AC79-14E2C6BFDD5B}" type="parTrans" cxnId="{D4D1EC62-347F-4438-A156-3AB466F3BD6F}">
      <dgm:prSet/>
      <dgm:spPr/>
      <dgm:t>
        <a:bodyPr/>
        <a:lstStyle/>
        <a:p>
          <a:endParaRPr kumimoji="1" lang="ja-JP" altLang="en-US"/>
        </a:p>
      </dgm:t>
    </dgm:pt>
    <dgm:pt modelId="{7E035C93-0E6C-41DF-850A-3DE6ABDB21FF}" type="sibTrans" cxnId="{D4D1EC62-347F-4438-A156-3AB466F3BD6F}">
      <dgm:prSet/>
      <dgm:spPr/>
      <dgm:t>
        <a:bodyPr/>
        <a:lstStyle/>
        <a:p>
          <a:endParaRPr kumimoji="1" lang="ja-JP" altLang="en-US"/>
        </a:p>
      </dgm:t>
    </dgm:pt>
    <dgm:pt modelId="{B17158CA-A800-4D6A-B22F-013111C9AF49}">
      <dgm:prSet custT="1"/>
      <dgm:spPr/>
      <dgm:t>
        <a:bodyPr/>
        <a:lstStyle/>
        <a:p>
          <a:r>
            <a:rPr kumimoji="1" lang="ja-JP" altLang="en-US" sz="1200" dirty="0">
              <a:solidFill>
                <a:schemeClr val="tx2"/>
              </a:solidFill>
            </a:rPr>
            <a:t>成績は問わないので、学校生活を楽しいものにしてほしい</a:t>
          </a:r>
          <a:endParaRPr kumimoji="1" lang="ja-JP" altLang="en-US" sz="1200" dirty="0"/>
        </a:p>
      </dgm:t>
    </dgm:pt>
    <dgm:pt modelId="{CB08E91D-4940-4C43-B1C8-05AAB289BEB9}" type="parTrans" cxnId="{51B2277B-A2B5-453E-9ABE-8C1078045AC7}">
      <dgm:prSet/>
      <dgm:spPr/>
      <dgm:t>
        <a:bodyPr/>
        <a:lstStyle/>
        <a:p>
          <a:endParaRPr kumimoji="1" lang="ja-JP" altLang="en-US"/>
        </a:p>
      </dgm:t>
    </dgm:pt>
    <dgm:pt modelId="{5DEB2A57-A0F3-473A-BC9A-80B190F1F5E5}" type="sibTrans" cxnId="{51B2277B-A2B5-453E-9ABE-8C1078045AC7}">
      <dgm:prSet/>
      <dgm:spPr/>
      <dgm:t>
        <a:bodyPr/>
        <a:lstStyle/>
        <a:p>
          <a:endParaRPr kumimoji="1" lang="ja-JP" altLang="en-US"/>
        </a:p>
      </dgm:t>
    </dgm:pt>
    <dgm:pt modelId="{EBE32C3D-0BF4-44F5-AE81-BBAC26D38318}" type="pres">
      <dgm:prSet presAssocID="{7B583756-6210-4274-82D8-BCDFA482407D}" presName="linear" presStyleCnt="0">
        <dgm:presLayoutVars>
          <dgm:dir/>
          <dgm:animLvl val="lvl"/>
          <dgm:resizeHandles val="exact"/>
        </dgm:presLayoutVars>
      </dgm:prSet>
      <dgm:spPr/>
      <dgm:t>
        <a:bodyPr/>
        <a:lstStyle/>
        <a:p>
          <a:endParaRPr kumimoji="1" lang="ja-JP" altLang="en-US"/>
        </a:p>
      </dgm:t>
    </dgm:pt>
    <dgm:pt modelId="{AAA4CEAD-25B9-4344-A231-72279A72ABEE}" type="pres">
      <dgm:prSet presAssocID="{FD023989-03E6-4D2A-86E4-A9D7468B3212}" presName="parentLin" presStyleCnt="0"/>
      <dgm:spPr/>
    </dgm:pt>
    <dgm:pt modelId="{EE4BAFFD-6900-4580-91D1-3C64354FBFE5}" type="pres">
      <dgm:prSet presAssocID="{FD023989-03E6-4D2A-86E4-A9D7468B3212}" presName="parentLeftMargin" presStyleLbl="node1" presStyleIdx="0" presStyleCnt="4"/>
      <dgm:spPr/>
      <dgm:t>
        <a:bodyPr/>
        <a:lstStyle/>
        <a:p>
          <a:endParaRPr kumimoji="1" lang="ja-JP" altLang="en-US"/>
        </a:p>
      </dgm:t>
    </dgm:pt>
    <dgm:pt modelId="{7B629D05-7114-4D0B-ACF4-60F0B269D4A2}" type="pres">
      <dgm:prSet presAssocID="{FD023989-03E6-4D2A-86E4-A9D7468B3212}" presName="parentText" presStyleLbl="node1" presStyleIdx="0" presStyleCnt="4" custFlipHor="1" custScaleX="57498" custScaleY="107205">
        <dgm:presLayoutVars>
          <dgm:chMax val="0"/>
          <dgm:bulletEnabled val="1"/>
        </dgm:presLayoutVars>
      </dgm:prSet>
      <dgm:spPr/>
      <dgm:t>
        <a:bodyPr/>
        <a:lstStyle/>
        <a:p>
          <a:endParaRPr kumimoji="1" lang="ja-JP" altLang="en-US"/>
        </a:p>
      </dgm:t>
    </dgm:pt>
    <dgm:pt modelId="{7B81B17A-54C6-4685-83FB-7F5244C3EEA7}" type="pres">
      <dgm:prSet presAssocID="{FD023989-03E6-4D2A-86E4-A9D7468B3212}" presName="negativeSpace" presStyleCnt="0"/>
      <dgm:spPr/>
    </dgm:pt>
    <dgm:pt modelId="{64777284-C17D-45F8-98B9-049D5C134333}" type="pres">
      <dgm:prSet presAssocID="{FD023989-03E6-4D2A-86E4-A9D7468B3212}" presName="childText" presStyleLbl="conFgAcc1" presStyleIdx="0" presStyleCnt="4" custLinFactNeighborY="-17457">
        <dgm:presLayoutVars>
          <dgm:bulletEnabled val="1"/>
        </dgm:presLayoutVars>
      </dgm:prSet>
      <dgm:spPr/>
      <dgm:t>
        <a:bodyPr/>
        <a:lstStyle/>
        <a:p>
          <a:endParaRPr kumimoji="1" lang="ja-JP" altLang="en-US"/>
        </a:p>
      </dgm:t>
    </dgm:pt>
    <dgm:pt modelId="{E6A8957C-E66A-4808-961C-9C2CF740FD2B}" type="pres">
      <dgm:prSet presAssocID="{D92DFB89-67BA-4E39-A127-3A5F96C36CE8}" presName="spaceBetweenRectangles" presStyleCnt="0"/>
      <dgm:spPr/>
    </dgm:pt>
    <dgm:pt modelId="{A43C71A0-148D-4BB8-8787-06EDCDB597AC}" type="pres">
      <dgm:prSet presAssocID="{41FB722B-CC79-42CC-B300-12ADBE5A8A89}" presName="parentLin" presStyleCnt="0"/>
      <dgm:spPr/>
    </dgm:pt>
    <dgm:pt modelId="{28A86899-9077-4352-821D-981589E2EF59}" type="pres">
      <dgm:prSet presAssocID="{41FB722B-CC79-42CC-B300-12ADBE5A8A89}" presName="parentLeftMargin" presStyleLbl="node1" presStyleIdx="0" presStyleCnt="4"/>
      <dgm:spPr/>
      <dgm:t>
        <a:bodyPr/>
        <a:lstStyle/>
        <a:p>
          <a:endParaRPr kumimoji="1" lang="ja-JP" altLang="en-US"/>
        </a:p>
      </dgm:t>
    </dgm:pt>
    <dgm:pt modelId="{819E9BD0-143C-42B0-A3BA-57108F087C04}" type="pres">
      <dgm:prSet presAssocID="{41FB722B-CC79-42CC-B300-12ADBE5A8A89}" presName="parentText" presStyleLbl="node1" presStyleIdx="1" presStyleCnt="4" custScaleX="57499">
        <dgm:presLayoutVars>
          <dgm:chMax val="0"/>
          <dgm:bulletEnabled val="1"/>
        </dgm:presLayoutVars>
      </dgm:prSet>
      <dgm:spPr/>
      <dgm:t>
        <a:bodyPr/>
        <a:lstStyle/>
        <a:p>
          <a:endParaRPr kumimoji="1" lang="ja-JP" altLang="en-US"/>
        </a:p>
      </dgm:t>
    </dgm:pt>
    <dgm:pt modelId="{01CCB492-4ACB-4B8F-A7FE-A35E83FB798D}" type="pres">
      <dgm:prSet presAssocID="{41FB722B-CC79-42CC-B300-12ADBE5A8A89}" presName="negativeSpace" presStyleCnt="0"/>
      <dgm:spPr/>
    </dgm:pt>
    <dgm:pt modelId="{F19BED6F-90CA-4EF8-9453-50C59DCE46E5}" type="pres">
      <dgm:prSet presAssocID="{41FB722B-CC79-42CC-B300-12ADBE5A8A89}" presName="childText" presStyleLbl="conFgAcc1" presStyleIdx="1" presStyleCnt="4">
        <dgm:presLayoutVars>
          <dgm:bulletEnabled val="1"/>
        </dgm:presLayoutVars>
      </dgm:prSet>
      <dgm:spPr/>
      <dgm:t>
        <a:bodyPr/>
        <a:lstStyle/>
        <a:p>
          <a:endParaRPr kumimoji="1" lang="ja-JP" altLang="en-US"/>
        </a:p>
      </dgm:t>
    </dgm:pt>
    <dgm:pt modelId="{5477CB53-F6BD-4C60-B739-8E2DC068337D}" type="pres">
      <dgm:prSet presAssocID="{EA087952-1852-4123-8DD5-FE6B3B4A9FD0}" presName="spaceBetweenRectangles" presStyleCnt="0"/>
      <dgm:spPr/>
    </dgm:pt>
    <dgm:pt modelId="{260C5D20-C427-4E15-BD0C-D605DFA83819}" type="pres">
      <dgm:prSet presAssocID="{38CC14C0-90D2-4066-9B07-92F1D114AFD7}" presName="parentLin" presStyleCnt="0"/>
      <dgm:spPr/>
    </dgm:pt>
    <dgm:pt modelId="{2C5603AA-FCDC-44C4-B190-3AB8046E6A17}" type="pres">
      <dgm:prSet presAssocID="{38CC14C0-90D2-4066-9B07-92F1D114AFD7}" presName="parentLeftMargin" presStyleLbl="node1" presStyleIdx="1" presStyleCnt="4"/>
      <dgm:spPr/>
      <dgm:t>
        <a:bodyPr/>
        <a:lstStyle/>
        <a:p>
          <a:endParaRPr kumimoji="1" lang="ja-JP" altLang="en-US"/>
        </a:p>
      </dgm:t>
    </dgm:pt>
    <dgm:pt modelId="{32FF93A4-79BD-4EE6-AEB0-52B70BB936A2}" type="pres">
      <dgm:prSet presAssocID="{38CC14C0-90D2-4066-9B07-92F1D114AFD7}" presName="parentText" presStyleLbl="node1" presStyleIdx="2" presStyleCnt="4" custScaleX="57499">
        <dgm:presLayoutVars>
          <dgm:chMax val="0"/>
          <dgm:bulletEnabled val="1"/>
        </dgm:presLayoutVars>
      </dgm:prSet>
      <dgm:spPr/>
      <dgm:t>
        <a:bodyPr/>
        <a:lstStyle/>
        <a:p>
          <a:endParaRPr kumimoji="1" lang="ja-JP" altLang="en-US"/>
        </a:p>
      </dgm:t>
    </dgm:pt>
    <dgm:pt modelId="{40F29F3D-9AE2-4E37-8E2F-2809CD2C7BE5}" type="pres">
      <dgm:prSet presAssocID="{38CC14C0-90D2-4066-9B07-92F1D114AFD7}" presName="negativeSpace" presStyleCnt="0"/>
      <dgm:spPr/>
    </dgm:pt>
    <dgm:pt modelId="{537803BB-5E19-46B0-BFD1-7B423B241C37}" type="pres">
      <dgm:prSet presAssocID="{38CC14C0-90D2-4066-9B07-92F1D114AFD7}" presName="childText" presStyleLbl="conFgAcc1" presStyleIdx="2" presStyleCnt="4">
        <dgm:presLayoutVars>
          <dgm:bulletEnabled val="1"/>
        </dgm:presLayoutVars>
      </dgm:prSet>
      <dgm:spPr/>
      <dgm:t>
        <a:bodyPr/>
        <a:lstStyle/>
        <a:p>
          <a:endParaRPr kumimoji="1" lang="ja-JP" altLang="en-US"/>
        </a:p>
      </dgm:t>
    </dgm:pt>
    <dgm:pt modelId="{4DC7A802-ECD7-4680-B07B-7FFCD23340AD}" type="pres">
      <dgm:prSet presAssocID="{B2DD80C6-80B4-4B4F-94D2-1F143C483A72}" presName="spaceBetweenRectangles" presStyleCnt="0"/>
      <dgm:spPr/>
    </dgm:pt>
    <dgm:pt modelId="{309F56DC-4BAB-485E-B786-277BB58737D3}" type="pres">
      <dgm:prSet presAssocID="{9A22B143-1FDD-4E2A-9645-E9A9EC9E5886}" presName="parentLin" presStyleCnt="0"/>
      <dgm:spPr/>
    </dgm:pt>
    <dgm:pt modelId="{C13D27A4-C69A-4BD3-A652-E2F11868429E}" type="pres">
      <dgm:prSet presAssocID="{9A22B143-1FDD-4E2A-9645-E9A9EC9E5886}" presName="parentLeftMargin" presStyleLbl="node1" presStyleIdx="2" presStyleCnt="4"/>
      <dgm:spPr/>
      <dgm:t>
        <a:bodyPr/>
        <a:lstStyle/>
        <a:p>
          <a:endParaRPr kumimoji="1" lang="ja-JP" altLang="en-US"/>
        </a:p>
      </dgm:t>
    </dgm:pt>
    <dgm:pt modelId="{48E008B4-B1A7-4C5B-B6FB-D1F71C0A5577}" type="pres">
      <dgm:prSet presAssocID="{9A22B143-1FDD-4E2A-9645-E9A9EC9E5886}" presName="parentText" presStyleLbl="node1" presStyleIdx="3" presStyleCnt="4" custScaleX="57499">
        <dgm:presLayoutVars>
          <dgm:chMax val="0"/>
          <dgm:bulletEnabled val="1"/>
        </dgm:presLayoutVars>
      </dgm:prSet>
      <dgm:spPr/>
      <dgm:t>
        <a:bodyPr/>
        <a:lstStyle/>
        <a:p>
          <a:endParaRPr kumimoji="1" lang="ja-JP" altLang="en-US"/>
        </a:p>
      </dgm:t>
    </dgm:pt>
    <dgm:pt modelId="{97CFA05A-43CB-4EDC-93F0-DED90F995A5F}" type="pres">
      <dgm:prSet presAssocID="{9A22B143-1FDD-4E2A-9645-E9A9EC9E5886}" presName="negativeSpace" presStyleCnt="0"/>
      <dgm:spPr/>
    </dgm:pt>
    <dgm:pt modelId="{6F48AD87-A7D5-42D1-AC02-B633634380D4}" type="pres">
      <dgm:prSet presAssocID="{9A22B143-1FDD-4E2A-9645-E9A9EC9E5886}" presName="childText" presStyleLbl="conFgAcc1" presStyleIdx="3" presStyleCnt="4">
        <dgm:presLayoutVars>
          <dgm:bulletEnabled val="1"/>
        </dgm:presLayoutVars>
      </dgm:prSet>
      <dgm:spPr/>
      <dgm:t>
        <a:bodyPr/>
        <a:lstStyle/>
        <a:p>
          <a:endParaRPr kumimoji="1" lang="ja-JP" altLang="en-US"/>
        </a:p>
      </dgm:t>
    </dgm:pt>
  </dgm:ptLst>
  <dgm:cxnLst>
    <dgm:cxn modelId="{1563675B-BD09-4F0A-8E03-338B5871D30B}" srcId="{41FB722B-CC79-42CC-B300-12ADBE5A8A89}" destId="{F2F0B515-9908-4D9E-B9A9-214C01B1E524}" srcOrd="1" destOrd="0" parTransId="{A6AA2886-659E-4A0C-B783-DAF03FF0CAE9}" sibTransId="{1570E4CC-329E-4D8B-B56C-D2628035626C}"/>
    <dgm:cxn modelId="{197D534A-C72A-4CE9-88DB-D9B75B34636B}" srcId="{FD023989-03E6-4D2A-86E4-A9D7468B3212}" destId="{87D64EE1-B982-4065-A219-4D29A8127740}" srcOrd="0" destOrd="0" parTransId="{3F5C83D7-7A48-4E1E-8ABB-B39A3729FA1B}" sibTransId="{FAF24FEE-D31D-4D7E-A561-2D3D77E1FC92}"/>
    <dgm:cxn modelId="{51B2277B-A2B5-453E-9ABE-8C1078045AC7}" srcId="{9A22B143-1FDD-4E2A-9645-E9A9EC9E5886}" destId="{B17158CA-A800-4D6A-B22F-013111C9AF49}" srcOrd="1" destOrd="0" parTransId="{CB08E91D-4940-4C43-B1C8-05AAB289BEB9}" sibTransId="{5DEB2A57-A0F3-473A-BC9A-80B190F1F5E5}"/>
    <dgm:cxn modelId="{92975A41-9F00-4986-8E12-3C4C534CDA2F}" srcId="{FD023989-03E6-4D2A-86E4-A9D7468B3212}" destId="{DA8BBC38-A5FB-4EDB-9438-454B9DF79177}" srcOrd="3" destOrd="0" parTransId="{35CE8933-5B09-425C-A93B-A9FCA84E199F}" sibTransId="{005E49E6-17B0-4334-BB01-E39876C5DFAA}"/>
    <dgm:cxn modelId="{4E07EE8C-5F8F-4A62-9DDF-61283DD55544}" type="presOf" srcId="{B17158CA-A800-4D6A-B22F-013111C9AF49}" destId="{6F48AD87-A7D5-42D1-AC02-B633634380D4}" srcOrd="0" destOrd="1" presId="urn:microsoft.com/office/officeart/2005/8/layout/list1"/>
    <dgm:cxn modelId="{A74F1193-FD76-4CEE-A7FC-D2A08B70F137}" type="presOf" srcId="{FD023989-03E6-4D2A-86E4-A9D7468B3212}" destId="{7B629D05-7114-4D0B-ACF4-60F0B269D4A2}" srcOrd="1" destOrd="0" presId="urn:microsoft.com/office/officeart/2005/8/layout/list1"/>
    <dgm:cxn modelId="{DFB5A446-6E6F-4BE5-AA0D-32DA68E1A519}" type="presOf" srcId="{FD023989-03E6-4D2A-86E4-A9D7468B3212}" destId="{EE4BAFFD-6900-4580-91D1-3C64354FBFE5}" srcOrd="0" destOrd="0" presId="urn:microsoft.com/office/officeart/2005/8/layout/list1"/>
    <dgm:cxn modelId="{28F80A94-CA00-4009-8294-C8BDD88A4D05}" srcId="{38CC14C0-90D2-4066-9B07-92F1D114AFD7}" destId="{257F7A93-DA87-41E0-A096-F29C8875377C}" srcOrd="0" destOrd="0" parTransId="{3A994F24-8EC4-48DB-8974-C913B5EACC78}" sibTransId="{BDF3CCCF-5CFC-4A55-A98C-2ADB8F5CB576}"/>
    <dgm:cxn modelId="{5901DFF8-2D0F-4354-847A-1CAB966E6451}" type="presOf" srcId="{BB65BDC7-544F-4ED8-9146-CB70F99106E3}" destId="{64777284-C17D-45F8-98B9-049D5C134333}" srcOrd="0" destOrd="1" presId="urn:microsoft.com/office/officeart/2005/8/layout/list1"/>
    <dgm:cxn modelId="{D4D1EC62-347F-4438-A156-3AB466F3BD6F}" srcId="{38CC14C0-90D2-4066-9B07-92F1D114AFD7}" destId="{F8617908-4B4E-4F7B-98A5-1F1BB09E6BC7}" srcOrd="1" destOrd="0" parTransId="{85DFA3F7-5A48-43D0-AC79-14E2C6BFDD5B}" sibTransId="{7E035C93-0E6C-41DF-850A-3DE6ABDB21FF}"/>
    <dgm:cxn modelId="{73774C17-89FA-4AC2-88C0-73BAE26AA4FD}" type="presOf" srcId="{DA8BBC38-A5FB-4EDB-9438-454B9DF79177}" destId="{64777284-C17D-45F8-98B9-049D5C134333}" srcOrd="0" destOrd="3" presId="urn:microsoft.com/office/officeart/2005/8/layout/list1"/>
    <dgm:cxn modelId="{469EDAAF-CFC8-4A74-B676-990F634E2EFF}" type="presOf" srcId="{F2F0B515-9908-4D9E-B9A9-214C01B1E524}" destId="{F19BED6F-90CA-4EF8-9453-50C59DCE46E5}" srcOrd="0" destOrd="1" presId="urn:microsoft.com/office/officeart/2005/8/layout/list1"/>
    <dgm:cxn modelId="{F82B47D3-FE1E-42D3-BD86-56024E195123}" type="presOf" srcId="{9A22B143-1FDD-4E2A-9645-E9A9EC9E5886}" destId="{48E008B4-B1A7-4C5B-B6FB-D1F71C0A5577}" srcOrd="1" destOrd="0" presId="urn:microsoft.com/office/officeart/2005/8/layout/list1"/>
    <dgm:cxn modelId="{5393FE6F-EF92-40A0-9899-EBBA64E993F2}" srcId="{41FB722B-CC79-42CC-B300-12ADBE5A8A89}" destId="{D6D28325-EFDE-4047-A97E-00B1DF314B6C}" srcOrd="2" destOrd="0" parTransId="{E11AE249-D102-4DD1-AB9A-001591366441}" sibTransId="{0C88584B-62C2-496E-A2C6-5A298924A132}"/>
    <dgm:cxn modelId="{749DCDD0-19DD-416A-A7CA-A90BAC38B7BE}" type="presOf" srcId="{257F7A93-DA87-41E0-A096-F29C8875377C}" destId="{537803BB-5E19-46B0-BFD1-7B423B241C37}" srcOrd="0" destOrd="0" presId="urn:microsoft.com/office/officeart/2005/8/layout/list1"/>
    <dgm:cxn modelId="{D0C5350B-EA87-40CB-9CCA-228C6A1C8129}" type="presOf" srcId="{41FB722B-CC79-42CC-B300-12ADBE5A8A89}" destId="{819E9BD0-143C-42B0-A3BA-57108F087C04}" srcOrd="1" destOrd="0" presId="urn:microsoft.com/office/officeart/2005/8/layout/list1"/>
    <dgm:cxn modelId="{5B57C31B-80A6-4DF1-B877-F728189FB5A1}" type="presOf" srcId="{521D64E5-763C-4291-98C5-F7BE8E7ECEDF}" destId="{64777284-C17D-45F8-98B9-049D5C134333}" srcOrd="0" destOrd="2" presId="urn:microsoft.com/office/officeart/2005/8/layout/list1"/>
    <dgm:cxn modelId="{3AE60A19-201D-4498-9B61-0FAEC869B70B}" type="presOf" srcId="{D6D28325-EFDE-4047-A97E-00B1DF314B6C}" destId="{F19BED6F-90CA-4EF8-9453-50C59DCE46E5}" srcOrd="0" destOrd="2" presId="urn:microsoft.com/office/officeart/2005/8/layout/list1"/>
    <dgm:cxn modelId="{36B95815-1F78-4465-8185-5726E15096C9}" type="presOf" srcId="{38CC14C0-90D2-4066-9B07-92F1D114AFD7}" destId="{32FF93A4-79BD-4EE6-AEB0-52B70BB936A2}" srcOrd="1" destOrd="0" presId="urn:microsoft.com/office/officeart/2005/8/layout/list1"/>
    <dgm:cxn modelId="{3A71693A-1F0E-44FD-B935-D140369436A6}" type="presOf" srcId="{F8617908-4B4E-4F7B-98A5-1F1BB09E6BC7}" destId="{537803BB-5E19-46B0-BFD1-7B423B241C37}" srcOrd="0" destOrd="1" presId="urn:microsoft.com/office/officeart/2005/8/layout/list1"/>
    <dgm:cxn modelId="{83F795CF-E4D1-454F-9F89-5316CDD878EE}" srcId="{9A22B143-1FDD-4E2A-9645-E9A9EC9E5886}" destId="{4D9A063B-DA01-41FD-901D-A1F4018570C9}" srcOrd="0" destOrd="0" parTransId="{5D6AC91C-D0C8-4A39-B17A-319142A11D29}" sibTransId="{55E681BA-3C14-4671-923C-986AC1DEBAE7}"/>
    <dgm:cxn modelId="{E012A96C-D71D-4614-B1E1-0718DBEDE94D}" type="presOf" srcId="{41FB722B-CC79-42CC-B300-12ADBE5A8A89}" destId="{28A86899-9077-4352-821D-981589E2EF59}" srcOrd="0" destOrd="0" presId="urn:microsoft.com/office/officeart/2005/8/layout/list1"/>
    <dgm:cxn modelId="{DD9DCFDC-87DE-4A55-8A16-F99DCA25E5AB}" srcId="{FD023989-03E6-4D2A-86E4-A9D7468B3212}" destId="{521D64E5-763C-4291-98C5-F7BE8E7ECEDF}" srcOrd="2" destOrd="0" parTransId="{52454A7C-2943-403F-ADE1-2B73B9837D3D}" sibTransId="{0EC33D04-150C-47C8-889D-E8C499DDAC26}"/>
    <dgm:cxn modelId="{E40919CF-4632-411D-818D-4D63A83ED1E1}" type="presOf" srcId="{A0486E68-FAD7-4217-8C2D-7DF4170A33CA}" destId="{F19BED6F-90CA-4EF8-9453-50C59DCE46E5}" srcOrd="0" destOrd="0" presId="urn:microsoft.com/office/officeart/2005/8/layout/list1"/>
    <dgm:cxn modelId="{6B8EAE8C-6051-4551-BE80-8B995EBC9B90}" type="presOf" srcId="{7B583756-6210-4274-82D8-BCDFA482407D}" destId="{EBE32C3D-0BF4-44F5-AE81-BBAC26D38318}" srcOrd="0" destOrd="0" presId="urn:microsoft.com/office/officeart/2005/8/layout/list1"/>
    <dgm:cxn modelId="{049081EA-917D-49E9-9312-FC61FF7069A3}" type="presOf" srcId="{4D9A063B-DA01-41FD-901D-A1F4018570C9}" destId="{6F48AD87-A7D5-42D1-AC02-B633634380D4}" srcOrd="0" destOrd="0" presId="urn:microsoft.com/office/officeart/2005/8/layout/list1"/>
    <dgm:cxn modelId="{FAEC4EA7-F571-463E-84B2-5880A9D876D2}" type="presOf" srcId="{87D64EE1-B982-4065-A219-4D29A8127740}" destId="{64777284-C17D-45F8-98B9-049D5C134333}" srcOrd="0" destOrd="0" presId="urn:microsoft.com/office/officeart/2005/8/layout/list1"/>
    <dgm:cxn modelId="{3374C4FB-5142-4518-8649-12FEEDECFCBC}" srcId="{7B583756-6210-4274-82D8-BCDFA482407D}" destId="{41FB722B-CC79-42CC-B300-12ADBE5A8A89}" srcOrd="1" destOrd="0" parTransId="{35A25941-2D4C-44DE-B3EF-D2797F5308D4}" sibTransId="{EA087952-1852-4123-8DD5-FE6B3B4A9FD0}"/>
    <dgm:cxn modelId="{AE3287C7-02D8-4A5E-A3F8-1F19F73D3583}" srcId="{41FB722B-CC79-42CC-B300-12ADBE5A8A89}" destId="{A0486E68-FAD7-4217-8C2D-7DF4170A33CA}" srcOrd="0" destOrd="0" parTransId="{2B6E6A7C-DB2F-4AA1-B1ED-89D234FE8545}" sibTransId="{75B19E46-B725-4F26-9DEC-C33E6031DD04}"/>
    <dgm:cxn modelId="{D6B0153C-FE6A-4E0F-B05B-7AA24F087378}" srcId="{FD023989-03E6-4D2A-86E4-A9D7468B3212}" destId="{BB65BDC7-544F-4ED8-9146-CB70F99106E3}" srcOrd="1" destOrd="0" parTransId="{630681FA-ED42-4E1D-B79B-10B0417CB625}" sibTransId="{9F12ABDC-C165-4B7D-BAC8-BF6E9EB7F24C}"/>
    <dgm:cxn modelId="{0E415D1B-CB7B-4897-AF6B-4CF3915948BF}" srcId="{7B583756-6210-4274-82D8-BCDFA482407D}" destId="{38CC14C0-90D2-4066-9B07-92F1D114AFD7}" srcOrd="2" destOrd="0" parTransId="{D54C4C76-9074-4655-8D61-487AF418CCEA}" sibTransId="{B2DD80C6-80B4-4B4F-94D2-1F143C483A72}"/>
    <dgm:cxn modelId="{C8FA88B9-0E97-4BC5-A4C4-6ACD22DCA214}" srcId="{7B583756-6210-4274-82D8-BCDFA482407D}" destId="{FD023989-03E6-4D2A-86E4-A9D7468B3212}" srcOrd="0" destOrd="0" parTransId="{D7D6BD6D-28C8-4672-BE2A-B7E895EBA740}" sibTransId="{D92DFB89-67BA-4E39-A127-3A5F96C36CE8}"/>
    <dgm:cxn modelId="{026AE596-4B36-40A9-8B94-79FDEEC05AF5}" type="presOf" srcId="{38CC14C0-90D2-4066-9B07-92F1D114AFD7}" destId="{2C5603AA-FCDC-44C4-B190-3AB8046E6A17}" srcOrd="0" destOrd="0" presId="urn:microsoft.com/office/officeart/2005/8/layout/list1"/>
    <dgm:cxn modelId="{72DCCA0F-9D1A-4AA9-B7F6-EBA82B9549A6}" type="presOf" srcId="{9A22B143-1FDD-4E2A-9645-E9A9EC9E5886}" destId="{C13D27A4-C69A-4BD3-A652-E2F11868429E}" srcOrd="0" destOrd="0" presId="urn:microsoft.com/office/officeart/2005/8/layout/list1"/>
    <dgm:cxn modelId="{54D8CBE9-B959-45B5-A76B-CDB4E6D74B4D}" srcId="{7B583756-6210-4274-82D8-BCDFA482407D}" destId="{9A22B143-1FDD-4E2A-9645-E9A9EC9E5886}" srcOrd="3" destOrd="0" parTransId="{9D0C41CD-E3AB-4B8B-9066-6842584CCD50}" sibTransId="{D8A0B190-D0EF-4E2C-8A02-DF46EE3A1BEE}"/>
    <dgm:cxn modelId="{CC3BB1FD-C566-463F-85EB-55B69E2FFF99}" type="presParOf" srcId="{EBE32C3D-0BF4-44F5-AE81-BBAC26D38318}" destId="{AAA4CEAD-25B9-4344-A231-72279A72ABEE}" srcOrd="0" destOrd="0" presId="urn:microsoft.com/office/officeart/2005/8/layout/list1"/>
    <dgm:cxn modelId="{1996A4E4-09F6-4A47-8A78-607B8D619820}" type="presParOf" srcId="{AAA4CEAD-25B9-4344-A231-72279A72ABEE}" destId="{EE4BAFFD-6900-4580-91D1-3C64354FBFE5}" srcOrd="0" destOrd="0" presId="urn:microsoft.com/office/officeart/2005/8/layout/list1"/>
    <dgm:cxn modelId="{93E49F35-F946-4C21-9BEC-555F5A5FEF20}" type="presParOf" srcId="{AAA4CEAD-25B9-4344-A231-72279A72ABEE}" destId="{7B629D05-7114-4D0B-ACF4-60F0B269D4A2}" srcOrd="1" destOrd="0" presId="urn:microsoft.com/office/officeart/2005/8/layout/list1"/>
    <dgm:cxn modelId="{9C56ED72-DAFC-4BC8-8DE4-8B833A9F0625}" type="presParOf" srcId="{EBE32C3D-0BF4-44F5-AE81-BBAC26D38318}" destId="{7B81B17A-54C6-4685-83FB-7F5244C3EEA7}" srcOrd="1" destOrd="0" presId="urn:microsoft.com/office/officeart/2005/8/layout/list1"/>
    <dgm:cxn modelId="{756A2005-0FAF-429F-A253-707E67A03A2D}" type="presParOf" srcId="{EBE32C3D-0BF4-44F5-AE81-BBAC26D38318}" destId="{64777284-C17D-45F8-98B9-049D5C134333}" srcOrd="2" destOrd="0" presId="urn:microsoft.com/office/officeart/2005/8/layout/list1"/>
    <dgm:cxn modelId="{141BB4DA-169F-4C80-9495-32F5DD2CC537}" type="presParOf" srcId="{EBE32C3D-0BF4-44F5-AE81-BBAC26D38318}" destId="{E6A8957C-E66A-4808-961C-9C2CF740FD2B}" srcOrd="3" destOrd="0" presId="urn:microsoft.com/office/officeart/2005/8/layout/list1"/>
    <dgm:cxn modelId="{77C6DB78-8781-4535-A548-D8D669A330F3}" type="presParOf" srcId="{EBE32C3D-0BF4-44F5-AE81-BBAC26D38318}" destId="{A43C71A0-148D-4BB8-8787-06EDCDB597AC}" srcOrd="4" destOrd="0" presId="urn:microsoft.com/office/officeart/2005/8/layout/list1"/>
    <dgm:cxn modelId="{AFD2D794-732F-48BD-AC02-8093D0950D1F}" type="presParOf" srcId="{A43C71A0-148D-4BB8-8787-06EDCDB597AC}" destId="{28A86899-9077-4352-821D-981589E2EF59}" srcOrd="0" destOrd="0" presId="urn:microsoft.com/office/officeart/2005/8/layout/list1"/>
    <dgm:cxn modelId="{3E34EB32-88CE-4363-9D04-52A8C5B5DA5D}" type="presParOf" srcId="{A43C71A0-148D-4BB8-8787-06EDCDB597AC}" destId="{819E9BD0-143C-42B0-A3BA-57108F087C04}" srcOrd="1" destOrd="0" presId="urn:microsoft.com/office/officeart/2005/8/layout/list1"/>
    <dgm:cxn modelId="{645727A9-3826-4780-90A5-A10751249625}" type="presParOf" srcId="{EBE32C3D-0BF4-44F5-AE81-BBAC26D38318}" destId="{01CCB492-4ACB-4B8F-A7FE-A35E83FB798D}" srcOrd="5" destOrd="0" presId="urn:microsoft.com/office/officeart/2005/8/layout/list1"/>
    <dgm:cxn modelId="{8DCEBA84-1ADC-45C8-BCC0-5A180A26D16D}" type="presParOf" srcId="{EBE32C3D-0BF4-44F5-AE81-BBAC26D38318}" destId="{F19BED6F-90CA-4EF8-9453-50C59DCE46E5}" srcOrd="6" destOrd="0" presId="urn:microsoft.com/office/officeart/2005/8/layout/list1"/>
    <dgm:cxn modelId="{3915446F-0754-4F47-8494-D91C872DCE18}" type="presParOf" srcId="{EBE32C3D-0BF4-44F5-AE81-BBAC26D38318}" destId="{5477CB53-F6BD-4C60-B739-8E2DC068337D}" srcOrd="7" destOrd="0" presId="urn:microsoft.com/office/officeart/2005/8/layout/list1"/>
    <dgm:cxn modelId="{53C133A8-4995-4C9A-8948-61CA0FE02792}" type="presParOf" srcId="{EBE32C3D-0BF4-44F5-AE81-BBAC26D38318}" destId="{260C5D20-C427-4E15-BD0C-D605DFA83819}" srcOrd="8" destOrd="0" presId="urn:microsoft.com/office/officeart/2005/8/layout/list1"/>
    <dgm:cxn modelId="{905341BF-F546-47A2-B201-B7ABE8288462}" type="presParOf" srcId="{260C5D20-C427-4E15-BD0C-D605DFA83819}" destId="{2C5603AA-FCDC-44C4-B190-3AB8046E6A17}" srcOrd="0" destOrd="0" presId="urn:microsoft.com/office/officeart/2005/8/layout/list1"/>
    <dgm:cxn modelId="{F2B38221-B5C7-48DD-8729-074FA1C9766B}" type="presParOf" srcId="{260C5D20-C427-4E15-BD0C-D605DFA83819}" destId="{32FF93A4-79BD-4EE6-AEB0-52B70BB936A2}" srcOrd="1" destOrd="0" presId="urn:microsoft.com/office/officeart/2005/8/layout/list1"/>
    <dgm:cxn modelId="{6AC26294-823A-4DEF-8610-5C405D2A753C}" type="presParOf" srcId="{EBE32C3D-0BF4-44F5-AE81-BBAC26D38318}" destId="{40F29F3D-9AE2-4E37-8E2F-2809CD2C7BE5}" srcOrd="9" destOrd="0" presId="urn:microsoft.com/office/officeart/2005/8/layout/list1"/>
    <dgm:cxn modelId="{41A2EBEE-5014-4952-B1C9-4D09C6C535AA}" type="presParOf" srcId="{EBE32C3D-0BF4-44F5-AE81-BBAC26D38318}" destId="{537803BB-5E19-46B0-BFD1-7B423B241C37}" srcOrd="10" destOrd="0" presId="urn:microsoft.com/office/officeart/2005/8/layout/list1"/>
    <dgm:cxn modelId="{DA737805-DF85-4C99-8E8A-64CDCA27BEDD}" type="presParOf" srcId="{EBE32C3D-0BF4-44F5-AE81-BBAC26D38318}" destId="{4DC7A802-ECD7-4680-B07B-7FFCD23340AD}" srcOrd="11" destOrd="0" presId="urn:microsoft.com/office/officeart/2005/8/layout/list1"/>
    <dgm:cxn modelId="{7714A9C6-05D0-4851-A0F5-8BB60D81242D}" type="presParOf" srcId="{EBE32C3D-0BF4-44F5-AE81-BBAC26D38318}" destId="{309F56DC-4BAB-485E-B786-277BB58737D3}" srcOrd="12" destOrd="0" presId="urn:microsoft.com/office/officeart/2005/8/layout/list1"/>
    <dgm:cxn modelId="{C78B495B-C127-4AB7-B05D-611F61AE169D}" type="presParOf" srcId="{309F56DC-4BAB-485E-B786-277BB58737D3}" destId="{C13D27A4-C69A-4BD3-A652-E2F11868429E}" srcOrd="0" destOrd="0" presId="urn:microsoft.com/office/officeart/2005/8/layout/list1"/>
    <dgm:cxn modelId="{2B07FF5D-CE46-4377-A953-A15997DFE94D}" type="presParOf" srcId="{309F56DC-4BAB-485E-B786-277BB58737D3}" destId="{48E008B4-B1A7-4C5B-B6FB-D1F71C0A5577}" srcOrd="1" destOrd="0" presId="urn:microsoft.com/office/officeart/2005/8/layout/list1"/>
    <dgm:cxn modelId="{A6CD1C93-ACB3-4E01-852C-53669638E8B5}" type="presParOf" srcId="{EBE32C3D-0BF4-44F5-AE81-BBAC26D38318}" destId="{97CFA05A-43CB-4EDC-93F0-DED90F995A5F}" srcOrd="13" destOrd="0" presId="urn:microsoft.com/office/officeart/2005/8/layout/list1"/>
    <dgm:cxn modelId="{22F2B9A7-5751-4111-9EE1-197023F1521E}" type="presParOf" srcId="{EBE32C3D-0BF4-44F5-AE81-BBAC26D38318}" destId="{6F48AD87-A7D5-42D1-AC02-B633634380D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16826-DB41-4146-BE36-CD39583EA887}">
      <dsp:nvSpPr>
        <dsp:cNvPr id="0" name=""/>
        <dsp:cNvSpPr/>
      </dsp:nvSpPr>
      <dsp:spPr>
        <a:xfrm>
          <a:off x="0" y="461377"/>
          <a:ext cx="8224881" cy="3591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342" tIns="395732" rIns="638342" bIns="135128" numCol="1" spcCol="1270" anchor="t" anchorCtr="0">
          <a:noAutofit/>
        </a:bodyPr>
        <a:lstStyle/>
        <a:p>
          <a:pPr marL="171450" lvl="1" indent="-171450" algn="l" defTabSz="844550">
            <a:lnSpc>
              <a:spcPct val="90000"/>
            </a:lnSpc>
            <a:spcBef>
              <a:spcPct val="0"/>
            </a:spcBef>
            <a:spcAft>
              <a:spcPct val="15000"/>
            </a:spcAft>
            <a:buChar char="••"/>
          </a:pPr>
          <a:r>
            <a:rPr kumimoji="1" lang="ja-JP" sz="1900" kern="1200" dirty="0">
              <a:solidFill>
                <a:schemeClr val="tx2"/>
              </a:solidFill>
            </a:rPr>
            <a:t>少人数</a:t>
          </a:r>
          <a:r>
            <a:rPr kumimoji="1" lang="ja-JP" altLang="en-US" sz="1900" kern="1200" dirty="0">
              <a:solidFill>
                <a:schemeClr val="tx2"/>
              </a:solidFill>
            </a:rPr>
            <a:t>で</a:t>
          </a:r>
          <a:r>
            <a:rPr kumimoji="1" lang="ja-JP" sz="1900" kern="1200" dirty="0">
              <a:solidFill>
                <a:schemeClr val="tx2"/>
              </a:solidFill>
            </a:rPr>
            <a:t>目が行き届く指導ができるため、極端に成績が低い子は</a:t>
          </a:r>
          <a:r>
            <a:rPr kumimoji="1" lang="ja-JP" altLang="en-US" sz="1900" kern="1200" dirty="0">
              <a:solidFill>
                <a:schemeClr val="tx2"/>
              </a:solidFill>
            </a:rPr>
            <a:t>少ないが、県の</a:t>
          </a:r>
          <a:r>
            <a:rPr kumimoji="1" lang="ja-JP" sz="1900" kern="1200" dirty="0">
              <a:solidFill>
                <a:schemeClr val="tx2"/>
              </a:solidFill>
            </a:rPr>
            <a:t>学力テストの平均はやや下回っている。</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sz="1900" kern="1200" dirty="0">
              <a:solidFill>
                <a:schemeClr val="tx2"/>
              </a:solidFill>
            </a:rPr>
            <a:t>競争が少ないせいか、学習意欲が低いように思える。</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sz="1900" kern="1200" dirty="0">
              <a:solidFill>
                <a:schemeClr val="tx2"/>
              </a:solidFill>
            </a:rPr>
            <a:t>宿題をちゃんとやってくる子が多い。</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sz="1900" kern="1200" dirty="0">
              <a:solidFill>
                <a:schemeClr val="tx2"/>
              </a:solidFill>
            </a:rPr>
            <a:t>児童が自発的に学習の課題を見つけることに乏しいが、学校</a:t>
          </a:r>
          <a:r>
            <a:rPr kumimoji="1" lang="ja-JP" altLang="en-US" sz="1900" kern="1200" dirty="0">
              <a:solidFill>
                <a:schemeClr val="tx2"/>
              </a:solidFill>
            </a:rPr>
            <a:t>を</a:t>
          </a:r>
          <a:r>
            <a:rPr kumimoji="1" lang="ja-JP" sz="1900" kern="1200" dirty="0">
              <a:solidFill>
                <a:schemeClr val="tx2"/>
              </a:solidFill>
            </a:rPr>
            <a:t>好きな子が多く</a:t>
          </a:r>
          <a:r>
            <a:rPr kumimoji="1" lang="ja-JP" altLang="en-US" sz="1900" kern="1200" dirty="0">
              <a:solidFill>
                <a:schemeClr val="tx2"/>
              </a:solidFill>
            </a:rPr>
            <a:t>、</a:t>
          </a:r>
          <a:r>
            <a:rPr kumimoji="1" lang="ja-JP" sz="1900" kern="1200" dirty="0">
              <a:solidFill>
                <a:schemeClr val="tx2"/>
              </a:solidFill>
            </a:rPr>
            <a:t>授業は真面目に</a:t>
          </a:r>
          <a:r>
            <a:rPr kumimoji="1" lang="ja-JP" altLang="en-US" sz="1900" kern="1200" dirty="0">
              <a:solidFill>
                <a:schemeClr val="tx2"/>
              </a:solidFill>
            </a:rPr>
            <a:t>取り組んでいる。</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altLang="en-US" sz="1900" kern="1200" dirty="0">
              <a:solidFill>
                <a:schemeClr val="tx2"/>
              </a:solidFill>
            </a:rPr>
            <a:t>理科の</a:t>
          </a:r>
          <a:r>
            <a:rPr kumimoji="1" lang="ja-JP" sz="1900" kern="1200" dirty="0">
              <a:solidFill>
                <a:schemeClr val="tx2"/>
              </a:solidFill>
            </a:rPr>
            <a:t>実験は一人一人が主体的にかかわることができるため、好きな子が多い。</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sz="1900" kern="1200" dirty="0">
              <a:solidFill>
                <a:schemeClr val="tx2"/>
              </a:solidFill>
            </a:rPr>
            <a:t>複式学級</a:t>
          </a:r>
          <a:r>
            <a:rPr kumimoji="1" lang="ja-JP" altLang="en-US" sz="1900" kern="1200" dirty="0">
              <a:solidFill>
                <a:schemeClr val="tx2"/>
              </a:solidFill>
            </a:rPr>
            <a:t>は通常授業より工夫が必要で、多くの準備期間が必要。（他グループの活動による雑音対策など）</a:t>
          </a:r>
          <a:endParaRPr lang="ja-JP" sz="1900" kern="1200" dirty="0">
            <a:solidFill>
              <a:schemeClr val="tx2"/>
            </a:solidFill>
          </a:endParaRPr>
        </a:p>
      </dsp:txBody>
      <dsp:txXfrm>
        <a:off x="0" y="461377"/>
        <a:ext cx="8224881" cy="3591000"/>
      </dsp:txXfrm>
    </dsp:sp>
    <dsp:sp modelId="{9F565CFB-1C8D-41BC-9858-044CB4AE423B}">
      <dsp:nvSpPr>
        <dsp:cNvPr id="0" name=""/>
        <dsp:cNvSpPr/>
      </dsp:nvSpPr>
      <dsp:spPr>
        <a:xfrm>
          <a:off x="411244" y="152652"/>
          <a:ext cx="5757416" cy="5608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617" tIns="0" rIns="217617" bIns="0" numCol="1" spcCol="1270" anchor="ctr" anchorCtr="0">
          <a:noAutofit/>
        </a:bodyPr>
        <a:lstStyle/>
        <a:p>
          <a:pPr lvl="0" algn="l" defTabSz="844550">
            <a:lnSpc>
              <a:spcPct val="90000"/>
            </a:lnSpc>
            <a:spcBef>
              <a:spcPct val="0"/>
            </a:spcBef>
            <a:spcAft>
              <a:spcPct val="35000"/>
            </a:spcAft>
          </a:pPr>
          <a:r>
            <a:rPr kumimoji="1" lang="ja-JP" sz="1900" kern="1200" dirty="0"/>
            <a:t>学習について</a:t>
          </a:r>
          <a:endParaRPr lang="ja-JP" sz="1900" kern="1200" dirty="0"/>
        </a:p>
      </dsp:txBody>
      <dsp:txXfrm>
        <a:off x="438624" y="180032"/>
        <a:ext cx="5702656"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16826-DB41-4146-BE36-CD39583EA887}">
      <dsp:nvSpPr>
        <dsp:cNvPr id="0" name=""/>
        <dsp:cNvSpPr/>
      </dsp:nvSpPr>
      <dsp:spPr>
        <a:xfrm>
          <a:off x="0" y="410311"/>
          <a:ext cx="8209056" cy="3591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14" tIns="395732" rIns="637114" bIns="135128" numCol="1" spcCol="1270" anchor="t" anchorCtr="0">
          <a:noAutofit/>
        </a:bodyPr>
        <a:lstStyle/>
        <a:p>
          <a:pPr marL="171450" lvl="1" indent="-171450" algn="l" defTabSz="844550">
            <a:lnSpc>
              <a:spcPct val="90000"/>
            </a:lnSpc>
            <a:spcBef>
              <a:spcPct val="0"/>
            </a:spcBef>
            <a:spcAft>
              <a:spcPct val="15000"/>
            </a:spcAft>
            <a:buChar char="••"/>
          </a:pPr>
          <a:r>
            <a:rPr kumimoji="1" lang="ja-JP" altLang="en-US" sz="1900" kern="1200">
              <a:solidFill>
                <a:schemeClr val="tx2"/>
              </a:solidFill>
            </a:rPr>
            <a:t>児童を呼び捨てにできるほど仲良くなれる。</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altLang="en-US" sz="1900" kern="1200" dirty="0">
              <a:solidFill>
                <a:schemeClr val="tx2"/>
              </a:solidFill>
            </a:rPr>
            <a:t>年長の子は年長の子に「～にい」「～ねえ」と呼び親しみを込めて呼んでいる。あまり上下関係はない。</a:t>
          </a:r>
        </a:p>
        <a:p>
          <a:pPr marL="171450" lvl="1" indent="-171450" algn="l" defTabSz="844550">
            <a:lnSpc>
              <a:spcPct val="90000"/>
            </a:lnSpc>
            <a:spcBef>
              <a:spcPct val="0"/>
            </a:spcBef>
            <a:spcAft>
              <a:spcPct val="15000"/>
            </a:spcAft>
            <a:buChar char="••"/>
          </a:pPr>
          <a:r>
            <a:rPr kumimoji="1" lang="ja-JP" altLang="en-US" sz="1900" kern="1200" dirty="0">
              <a:solidFill>
                <a:schemeClr val="tx2"/>
              </a:solidFill>
            </a:rPr>
            <a:t>おとなしく、閉鎖的な印象だが、素直な子が多い</a:t>
          </a:r>
        </a:p>
        <a:p>
          <a:pPr marL="171450" lvl="1" indent="-171450" algn="l" defTabSz="844550">
            <a:lnSpc>
              <a:spcPct val="90000"/>
            </a:lnSpc>
            <a:spcBef>
              <a:spcPct val="0"/>
            </a:spcBef>
            <a:spcAft>
              <a:spcPct val="15000"/>
            </a:spcAft>
            <a:buChar char="••"/>
          </a:pPr>
          <a:r>
            <a:rPr kumimoji="1" lang="ja-JP" altLang="en-US" sz="1900" kern="1200" dirty="0">
              <a:solidFill>
                <a:schemeClr val="tx2"/>
              </a:solidFill>
            </a:rPr>
            <a:t>生まれてからずっと同じ集団のせいか、話し方、聞き方、話し合いなどの表現力が乏しように思える。</a:t>
          </a:r>
        </a:p>
        <a:p>
          <a:pPr marL="171450" lvl="1" indent="-171450" algn="l" defTabSz="844550">
            <a:lnSpc>
              <a:spcPct val="90000"/>
            </a:lnSpc>
            <a:spcBef>
              <a:spcPct val="0"/>
            </a:spcBef>
            <a:spcAft>
              <a:spcPct val="15000"/>
            </a:spcAft>
            <a:buChar char="••"/>
          </a:pPr>
          <a:r>
            <a:rPr kumimoji="1" lang="ja-JP" altLang="en-US" sz="1900" kern="1200" dirty="0">
              <a:solidFill>
                <a:schemeClr val="tx2"/>
              </a:solidFill>
            </a:rPr>
            <a:t>学年が上がるにつれて友人関係や役割関係が固定してくる</a:t>
          </a:r>
        </a:p>
        <a:p>
          <a:pPr marL="171450" lvl="1" indent="-171450" algn="l" defTabSz="844550">
            <a:lnSpc>
              <a:spcPct val="90000"/>
            </a:lnSpc>
            <a:spcBef>
              <a:spcPct val="0"/>
            </a:spcBef>
            <a:spcAft>
              <a:spcPct val="15000"/>
            </a:spcAft>
            <a:buChar char="••"/>
          </a:pPr>
          <a:r>
            <a:rPr kumimoji="1" lang="ja-JP" altLang="en-US" sz="1900" kern="1200" dirty="0">
              <a:solidFill>
                <a:schemeClr val="tx2"/>
              </a:solidFill>
            </a:rPr>
            <a:t>地域との交流が盛んで、学校行事などは積極的に保護者、地域が参加してくれる。ただし参加してくれないと大きな行事（運動会など）は学校だけでは実施が難しい面もある。</a:t>
          </a:r>
        </a:p>
      </dsp:txBody>
      <dsp:txXfrm>
        <a:off x="0" y="410311"/>
        <a:ext cx="8209056" cy="3591000"/>
      </dsp:txXfrm>
    </dsp:sp>
    <dsp:sp modelId="{9F565CFB-1C8D-41BC-9858-044CB4AE423B}">
      <dsp:nvSpPr>
        <dsp:cNvPr id="0" name=""/>
        <dsp:cNvSpPr/>
      </dsp:nvSpPr>
      <dsp:spPr>
        <a:xfrm>
          <a:off x="410452" y="101586"/>
          <a:ext cx="5746339" cy="5608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98" tIns="0" rIns="217198" bIns="0" numCol="1" spcCol="1270" anchor="ctr" anchorCtr="0">
          <a:noAutofit/>
        </a:bodyPr>
        <a:lstStyle/>
        <a:p>
          <a:pPr lvl="0" algn="l" defTabSz="844550">
            <a:lnSpc>
              <a:spcPct val="90000"/>
            </a:lnSpc>
            <a:spcBef>
              <a:spcPct val="0"/>
            </a:spcBef>
            <a:spcAft>
              <a:spcPct val="35000"/>
            </a:spcAft>
          </a:pPr>
          <a:r>
            <a:rPr kumimoji="1" lang="ja-JP" altLang="en-US" sz="1900" kern="1200" dirty="0"/>
            <a:t>人間関係</a:t>
          </a:r>
          <a:r>
            <a:rPr kumimoji="1" lang="ja-JP" sz="1900" kern="1200" dirty="0"/>
            <a:t>について</a:t>
          </a:r>
          <a:endParaRPr lang="ja-JP" sz="1900" kern="1200" dirty="0"/>
        </a:p>
      </dsp:txBody>
      <dsp:txXfrm>
        <a:off x="437832" y="128966"/>
        <a:ext cx="569157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EAB73-E3D2-4309-95F7-08FD28A29440}">
      <dsp:nvSpPr>
        <dsp:cNvPr id="0" name=""/>
        <dsp:cNvSpPr/>
      </dsp:nvSpPr>
      <dsp:spPr>
        <a:xfrm>
          <a:off x="0" y="485269"/>
          <a:ext cx="8259713" cy="3591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1046" tIns="395732" rIns="641046" bIns="135128" numCol="1" spcCol="1270" anchor="t" anchorCtr="0">
          <a:noAutofit/>
        </a:bodyPr>
        <a:lstStyle/>
        <a:p>
          <a:pPr marL="171450" lvl="1" indent="-171450" algn="l" defTabSz="844550">
            <a:lnSpc>
              <a:spcPct val="90000"/>
            </a:lnSpc>
            <a:spcBef>
              <a:spcPct val="0"/>
            </a:spcBef>
            <a:spcAft>
              <a:spcPct val="15000"/>
            </a:spcAft>
            <a:buChar char="••"/>
          </a:pPr>
          <a:r>
            <a:rPr kumimoji="1" lang="ja-JP" sz="1900" kern="1200" dirty="0">
              <a:solidFill>
                <a:schemeClr val="tx2"/>
              </a:solidFill>
            </a:rPr>
            <a:t>身近に自然が多いので、授業で自然観察など取り入れやすい。</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sz="1900" kern="1200" dirty="0">
              <a:solidFill>
                <a:schemeClr val="tx2"/>
              </a:solidFill>
            </a:rPr>
            <a:t>美術館、博物館、科学館、図書館などの文化施設が不十分</a:t>
          </a:r>
          <a:r>
            <a:rPr kumimoji="1" lang="ja-JP" altLang="en-US" sz="1900" kern="1200" dirty="0">
              <a:solidFill>
                <a:schemeClr val="tx2"/>
              </a:solidFill>
            </a:rPr>
            <a:t>。</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sz="1900" kern="1200" dirty="0">
              <a:solidFill>
                <a:schemeClr val="tx2"/>
              </a:solidFill>
            </a:rPr>
            <a:t>インターネットなどを利用して、他学校や都市との交流を実施したいが、教員のインフラ整備などの知識が足りず実現できないことも多い</a:t>
          </a:r>
          <a:r>
            <a:rPr kumimoji="1" lang="ja-JP" altLang="en-US" sz="1900" kern="1200" dirty="0">
              <a:solidFill>
                <a:schemeClr val="tx2"/>
              </a:solidFill>
            </a:rPr>
            <a:t>。</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sz="1900" kern="1200" dirty="0">
              <a:solidFill>
                <a:schemeClr val="tx2"/>
              </a:solidFill>
            </a:rPr>
            <a:t>小中一貫教育のため、従来の</a:t>
          </a:r>
          <a:r>
            <a:rPr kumimoji="1" lang="en-US" sz="1900" kern="1200" dirty="0">
              <a:solidFill>
                <a:schemeClr val="tx2"/>
              </a:solidFill>
            </a:rPr>
            <a:t>6</a:t>
          </a:r>
          <a:r>
            <a:rPr kumimoji="1" lang="ja-JP" sz="1900" kern="1200" dirty="0">
              <a:solidFill>
                <a:schemeClr val="tx2"/>
              </a:solidFill>
            </a:rPr>
            <a:t>・</a:t>
          </a:r>
          <a:r>
            <a:rPr kumimoji="1" lang="en-US" sz="1900" kern="1200" dirty="0">
              <a:solidFill>
                <a:schemeClr val="tx2"/>
              </a:solidFill>
            </a:rPr>
            <a:t>3</a:t>
          </a:r>
          <a:r>
            <a:rPr kumimoji="1" lang="ja-JP" sz="1900" kern="1200" dirty="0">
              <a:solidFill>
                <a:schemeClr val="tx2"/>
              </a:solidFill>
            </a:rPr>
            <a:t>制度では難しかった長期的な教育カリキュラムを実施することが可能</a:t>
          </a:r>
          <a:r>
            <a:rPr kumimoji="1" lang="ja-JP" altLang="en-US" sz="1900" kern="1200" dirty="0">
              <a:solidFill>
                <a:schemeClr val="tx2"/>
              </a:solidFill>
            </a:rPr>
            <a:t>。</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sz="1900" kern="1200" dirty="0">
              <a:solidFill>
                <a:schemeClr val="tx2"/>
              </a:solidFill>
            </a:rPr>
            <a:t>正規の教員が足りておらず、臨時的任用教員や免許外の教科指導で補っている</a:t>
          </a:r>
          <a:r>
            <a:rPr kumimoji="1" lang="ja-JP" altLang="en-US" sz="1900" kern="1200" dirty="0">
              <a:solidFill>
                <a:schemeClr val="tx2"/>
              </a:solidFill>
            </a:rPr>
            <a:t>。</a:t>
          </a:r>
          <a:endParaRPr lang="ja-JP" sz="1900" kern="1200" dirty="0">
            <a:solidFill>
              <a:schemeClr val="tx2"/>
            </a:solidFill>
          </a:endParaRPr>
        </a:p>
        <a:p>
          <a:pPr marL="171450" lvl="1" indent="-171450" algn="l" defTabSz="844550">
            <a:lnSpc>
              <a:spcPct val="90000"/>
            </a:lnSpc>
            <a:spcBef>
              <a:spcPct val="0"/>
            </a:spcBef>
            <a:spcAft>
              <a:spcPct val="15000"/>
            </a:spcAft>
            <a:buChar char="••"/>
          </a:pPr>
          <a:r>
            <a:rPr kumimoji="1" lang="ja-JP" sz="1900" kern="1200" dirty="0">
              <a:solidFill>
                <a:schemeClr val="tx2"/>
              </a:solidFill>
            </a:rPr>
            <a:t>教材研究などで資料や図書を求めることが難しい。</a:t>
          </a:r>
          <a:endParaRPr lang="ja-JP" sz="1900" kern="1200" dirty="0">
            <a:solidFill>
              <a:schemeClr val="tx2"/>
            </a:solidFill>
          </a:endParaRPr>
        </a:p>
      </dsp:txBody>
      <dsp:txXfrm>
        <a:off x="0" y="485269"/>
        <a:ext cx="8259713" cy="3591000"/>
      </dsp:txXfrm>
    </dsp:sp>
    <dsp:sp modelId="{68EA2DEA-6B35-4A58-AB26-6A7B74CC95F9}">
      <dsp:nvSpPr>
        <dsp:cNvPr id="0" name=""/>
        <dsp:cNvSpPr/>
      </dsp:nvSpPr>
      <dsp:spPr>
        <a:xfrm>
          <a:off x="412985" y="204829"/>
          <a:ext cx="5781799" cy="56088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538" tIns="0" rIns="218538" bIns="0" numCol="1" spcCol="1270" anchor="ctr" anchorCtr="0">
          <a:noAutofit/>
        </a:bodyPr>
        <a:lstStyle/>
        <a:p>
          <a:pPr lvl="0" algn="l" defTabSz="844550">
            <a:lnSpc>
              <a:spcPct val="90000"/>
            </a:lnSpc>
            <a:spcBef>
              <a:spcPct val="0"/>
            </a:spcBef>
            <a:spcAft>
              <a:spcPct val="35000"/>
            </a:spcAft>
          </a:pPr>
          <a:r>
            <a:rPr lang="ja-JP" altLang="en-US" sz="1900" kern="1200" dirty="0"/>
            <a:t>教育環境について</a:t>
          </a:r>
          <a:endParaRPr lang="ja-JP" sz="1900" kern="1200" dirty="0"/>
        </a:p>
      </dsp:txBody>
      <dsp:txXfrm>
        <a:off x="440365" y="232209"/>
        <a:ext cx="5727039"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77284-C17D-45F8-98B9-049D5C134333}">
      <dsp:nvSpPr>
        <dsp:cNvPr id="0" name=""/>
        <dsp:cNvSpPr/>
      </dsp:nvSpPr>
      <dsp:spPr>
        <a:xfrm>
          <a:off x="0" y="171055"/>
          <a:ext cx="8110487" cy="11025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464" tIns="208280" rIns="629464"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solidFill>
                <a:schemeClr val="tx2"/>
              </a:solidFill>
            </a:rPr>
            <a:t>忙しくて家庭でとても子どもたちの勉強をみることはできないので、学校でみてほしい。</a:t>
          </a:r>
        </a:p>
        <a:p>
          <a:pPr marL="114300" lvl="1" indent="-114300" algn="l" defTabSz="533400">
            <a:lnSpc>
              <a:spcPct val="90000"/>
            </a:lnSpc>
            <a:spcBef>
              <a:spcPct val="0"/>
            </a:spcBef>
            <a:spcAft>
              <a:spcPct val="15000"/>
            </a:spcAft>
            <a:buChar char="••"/>
          </a:pPr>
          <a:r>
            <a:rPr kumimoji="1" lang="ja-JP" altLang="en-US" sz="1200" kern="1200" dirty="0">
              <a:solidFill>
                <a:schemeClr val="tx2"/>
              </a:solidFill>
            </a:rPr>
            <a:t>もっと他校の同学年同士の交流をやってほしい。</a:t>
          </a:r>
        </a:p>
        <a:p>
          <a:pPr marL="114300" lvl="1" indent="-114300" algn="l" defTabSz="533400">
            <a:lnSpc>
              <a:spcPct val="90000"/>
            </a:lnSpc>
            <a:spcBef>
              <a:spcPct val="0"/>
            </a:spcBef>
            <a:spcAft>
              <a:spcPct val="15000"/>
            </a:spcAft>
            <a:buChar char="••"/>
          </a:pPr>
          <a:r>
            <a:rPr kumimoji="1" lang="ja-JP" altLang="en-US" sz="1200" kern="1200" dirty="0">
              <a:solidFill>
                <a:schemeClr val="tx2"/>
              </a:solidFill>
            </a:rPr>
            <a:t>学年を超えて活動するため、低学年がついていけなかったり、高学年が物足りなかったりしている</a:t>
          </a:r>
        </a:p>
        <a:p>
          <a:pPr marL="114300" lvl="1" indent="-114300" algn="l" defTabSz="533400">
            <a:lnSpc>
              <a:spcPct val="90000"/>
            </a:lnSpc>
            <a:spcBef>
              <a:spcPct val="0"/>
            </a:spcBef>
            <a:spcAft>
              <a:spcPct val="15000"/>
            </a:spcAft>
            <a:buChar char="••"/>
          </a:pPr>
          <a:r>
            <a:rPr kumimoji="1" lang="ja-JP" altLang="en-US" sz="1200" kern="1200" dirty="0">
              <a:solidFill>
                <a:schemeClr val="tx2"/>
              </a:solidFill>
            </a:rPr>
            <a:t>授業が都市部と比べて、遅れているのでは？と不安</a:t>
          </a:r>
        </a:p>
      </dsp:txBody>
      <dsp:txXfrm>
        <a:off x="0" y="171055"/>
        <a:ext cx="8110487" cy="1102500"/>
      </dsp:txXfrm>
    </dsp:sp>
    <dsp:sp modelId="{7B629D05-7114-4D0B-ACF4-60F0B269D4A2}">
      <dsp:nvSpPr>
        <dsp:cNvPr id="0" name=""/>
        <dsp:cNvSpPr/>
      </dsp:nvSpPr>
      <dsp:spPr>
        <a:xfrm flipH="1">
          <a:off x="405524" y="11612"/>
          <a:ext cx="3264357" cy="316469"/>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590" tIns="0" rIns="214590" bIns="0" numCol="1" spcCol="1270" anchor="ctr" anchorCtr="0">
          <a:noAutofit/>
        </a:bodyPr>
        <a:lstStyle/>
        <a:p>
          <a:pPr lvl="0" algn="l" defTabSz="622300">
            <a:lnSpc>
              <a:spcPct val="90000"/>
            </a:lnSpc>
            <a:spcBef>
              <a:spcPct val="0"/>
            </a:spcBef>
            <a:spcAft>
              <a:spcPct val="35000"/>
            </a:spcAft>
          </a:pPr>
          <a:r>
            <a:rPr kumimoji="1" lang="ja-JP" altLang="en-US" sz="1400" kern="1200" dirty="0"/>
            <a:t>勉強について</a:t>
          </a:r>
        </a:p>
      </dsp:txBody>
      <dsp:txXfrm>
        <a:off x="420973" y="27061"/>
        <a:ext cx="3233459" cy="285571"/>
      </dsp:txXfrm>
    </dsp:sp>
    <dsp:sp modelId="{F19BED6F-90CA-4EF8-9453-50C59DCE46E5}">
      <dsp:nvSpPr>
        <dsp:cNvPr id="0" name=""/>
        <dsp:cNvSpPr/>
      </dsp:nvSpPr>
      <dsp:spPr>
        <a:xfrm>
          <a:off x="0" y="1484582"/>
          <a:ext cx="8110487" cy="1071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464" tIns="208280" rIns="629464" bIns="85344" numCol="1" spcCol="1270" anchor="t" anchorCtr="0">
          <a:noAutofit/>
        </a:bodyPr>
        <a:lstStyle/>
        <a:p>
          <a:pPr marL="114300" lvl="1" indent="-114300" algn="l" defTabSz="533400">
            <a:lnSpc>
              <a:spcPct val="90000"/>
            </a:lnSpc>
            <a:spcBef>
              <a:spcPct val="0"/>
            </a:spcBef>
            <a:spcAft>
              <a:spcPct val="15000"/>
            </a:spcAft>
            <a:buChar char="••"/>
          </a:pPr>
          <a:r>
            <a:rPr lang="ja-JP" altLang="en-US" sz="1200" kern="1200" dirty="0">
              <a:solidFill>
                <a:schemeClr val="tx2"/>
              </a:solidFill>
            </a:rPr>
            <a:t>島を出て人間関係が築けるか不安</a:t>
          </a:r>
          <a:endParaRPr kumimoji="1" lang="ja-JP" altLang="en-US" sz="1200" kern="1200" dirty="0">
            <a:solidFill>
              <a:schemeClr val="tx2"/>
            </a:solidFill>
          </a:endParaRPr>
        </a:p>
        <a:p>
          <a:pPr marL="114300" lvl="1" indent="-114300" algn="l" defTabSz="533400">
            <a:lnSpc>
              <a:spcPct val="90000"/>
            </a:lnSpc>
            <a:spcBef>
              <a:spcPct val="0"/>
            </a:spcBef>
            <a:spcAft>
              <a:spcPct val="15000"/>
            </a:spcAft>
            <a:buChar char="••"/>
          </a:pPr>
          <a:r>
            <a:rPr kumimoji="1" lang="ja-JP" altLang="en-US" sz="1200" kern="1200" dirty="0">
              <a:solidFill>
                <a:schemeClr val="tx2"/>
              </a:solidFill>
            </a:rPr>
            <a:t>おじいちゃんやおばあちゃんなどかかわる大人が多いので、過保護かなぁとは思う</a:t>
          </a:r>
        </a:p>
        <a:p>
          <a:pPr marL="114300" lvl="1" indent="-114300" algn="l" defTabSz="533400">
            <a:lnSpc>
              <a:spcPct val="90000"/>
            </a:lnSpc>
            <a:spcBef>
              <a:spcPct val="0"/>
            </a:spcBef>
            <a:spcAft>
              <a:spcPct val="15000"/>
            </a:spcAft>
            <a:buChar char="••"/>
          </a:pPr>
          <a:r>
            <a:rPr kumimoji="1" lang="ja-JP" altLang="en-US" sz="1200" kern="1200" dirty="0">
              <a:solidFill>
                <a:schemeClr val="tx2"/>
              </a:solidFill>
            </a:rPr>
            <a:t>学校行事に親も参加することが多く、いい面も多いが、大人が殆ど準備してしまい、子供のたちが本来行わないといけないことも大人がやってしまっている気がする。</a:t>
          </a:r>
        </a:p>
      </dsp:txBody>
      <dsp:txXfrm>
        <a:off x="0" y="1484582"/>
        <a:ext cx="8110487" cy="1071000"/>
      </dsp:txXfrm>
    </dsp:sp>
    <dsp:sp modelId="{819E9BD0-143C-42B0-A3BA-57108F087C04}">
      <dsp:nvSpPr>
        <dsp:cNvPr id="0" name=""/>
        <dsp:cNvSpPr/>
      </dsp:nvSpPr>
      <dsp:spPr>
        <a:xfrm>
          <a:off x="405524" y="1336982"/>
          <a:ext cx="3264414" cy="295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590" tIns="0" rIns="214590" bIns="0" numCol="1" spcCol="1270" anchor="ctr" anchorCtr="0">
          <a:noAutofit/>
        </a:bodyPr>
        <a:lstStyle/>
        <a:p>
          <a:pPr lvl="0" algn="l" defTabSz="622300">
            <a:lnSpc>
              <a:spcPct val="90000"/>
            </a:lnSpc>
            <a:spcBef>
              <a:spcPct val="0"/>
            </a:spcBef>
            <a:spcAft>
              <a:spcPct val="35000"/>
            </a:spcAft>
          </a:pPr>
          <a:r>
            <a:rPr kumimoji="1" lang="ja-JP" altLang="en-US" sz="1400" kern="1200" dirty="0"/>
            <a:t>人間関係</a:t>
          </a:r>
        </a:p>
      </dsp:txBody>
      <dsp:txXfrm>
        <a:off x="419934" y="1351392"/>
        <a:ext cx="3235594" cy="266380"/>
      </dsp:txXfrm>
    </dsp:sp>
    <dsp:sp modelId="{537803BB-5E19-46B0-BFD1-7B423B241C37}">
      <dsp:nvSpPr>
        <dsp:cNvPr id="0" name=""/>
        <dsp:cNvSpPr/>
      </dsp:nvSpPr>
      <dsp:spPr>
        <a:xfrm>
          <a:off x="0" y="2757182"/>
          <a:ext cx="8110487" cy="693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464" tIns="208280" rIns="629464"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solidFill>
                <a:schemeClr val="tx2"/>
              </a:solidFill>
            </a:rPr>
            <a:t>習い事や塾など通わせてあげたいけど、島にないのであきらめている</a:t>
          </a:r>
        </a:p>
        <a:p>
          <a:pPr marL="114300" lvl="1" indent="-114300" algn="l" defTabSz="533400">
            <a:lnSpc>
              <a:spcPct val="90000"/>
            </a:lnSpc>
            <a:spcBef>
              <a:spcPct val="0"/>
            </a:spcBef>
            <a:spcAft>
              <a:spcPct val="15000"/>
            </a:spcAft>
            <a:buChar char="••"/>
          </a:pPr>
          <a:r>
            <a:rPr kumimoji="1" lang="ja-JP" altLang="en-US" sz="1200" kern="1200" dirty="0">
              <a:solidFill>
                <a:schemeClr val="tx2"/>
              </a:solidFill>
            </a:rPr>
            <a:t>子どものためには島外に引っ越した方がよいのでは？と常に考える</a:t>
          </a:r>
        </a:p>
      </dsp:txBody>
      <dsp:txXfrm>
        <a:off x="0" y="2757182"/>
        <a:ext cx="8110487" cy="693000"/>
      </dsp:txXfrm>
    </dsp:sp>
    <dsp:sp modelId="{32FF93A4-79BD-4EE6-AEB0-52B70BB936A2}">
      <dsp:nvSpPr>
        <dsp:cNvPr id="0" name=""/>
        <dsp:cNvSpPr/>
      </dsp:nvSpPr>
      <dsp:spPr>
        <a:xfrm>
          <a:off x="405524" y="2609582"/>
          <a:ext cx="3264414" cy="295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590" tIns="0" rIns="214590" bIns="0" numCol="1" spcCol="1270" anchor="ctr" anchorCtr="0">
          <a:noAutofit/>
        </a:bodyPr>
        <a:lstStyle/>
        <a:p>
          <a:pPr lvl="0" algn="l" defTabSz="622300">
            <a:lnSpc>
              <a:spcPct val="90000"/>
            </a:lnSpc>
            <a:spcBef>
              <a:spcPct val="0"/>
            </a:spcBef>
            <a:spcAft>
              <a:spcPct val="35000"/>
            </a:spcAft>
          </a:pPr>
          <a:r>
            <a:rPr kumimoji="1" lang="ja-JP" altLang="en-US" sz="1400" kern="1200" dirty="0"/>
            <a:t>子どもへの思い</a:t>
          </a:r>
        </a:p>
      </dsp:txBody>
      <dsp:txXfrm>
        <a:off x="419934" y="2623992"/>
        <a:ext cx="3235594" cy="266380"/>
      </dsp:txXfrm>
    </dsp:sp>
    <dsp:sp modelId="{6F48AD87-A7D5-42D1-AC02-B633634380D4}">
      <dsp:nvSpPr>
        <dsp:cNvPr id="0" name=""/>
        <dsp:cNvSpPr/>
      </dsp:nvSpPr>
      <dsp:spPr>
        <a:xfrm>
          <a:off x="0" y="3651782"/>
          <a:ext cx="8110487" cy="6930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9464" tIns="208280" rIns="629464" bIns="85344" numCol="1" spcCol="1270" anchor="t" anchorCtr="0">
          <a:noAutofit/>
        </a:bodyPr>
        <a:lstStyle/>
        <a:p>
          <a:pPr marL="114300" lvl="1" indent="-114300" algn="l" defTabSz="533400">
            <a:lnSpc>
              <a:spcPct val="90000"/>
            </a:lnSpc>
            <a:spcBef>
              <a:spcPct val="0"/>
            </a:spcBef>
            <a:spcAft>
              <a:spcPct val="15000"/>
            </a:spcAft>
            <a:buChar char="••"/>
          </a:pPr>
          <a:r>
            <a:rPr kumimoji="1" lang="ja-JP" altLang="en-US" sz="1200" kern="1200" dirty="0">
              <a:solidFill>
                <a:schemeClr val="tx2"/>
              </a:solidFill>
            </a:rPr>
            <a:t>島に学校がなくなってしまうと、自分たちも島を出ざる得ないのでなくならないでほしい。</a:t>
          </a:r>
          <a:endParaRPr kumimoji="1" lang="ja-JP" altLang="en-US" sz="1200" kern="1200" dirty="0"/>
        </a:p>
        <a:p>
          <a:pPr marL="114300" lvl="1" indent="-114300" algn="l" defTabSz="533400">
            <a:lnSpc>
              <a:spcPct val="90000"/>
            </a:lnSpc>
            <a:spcBef>
              <a:spcPct val="0"/>
            </a:spcBef>
            <a:spcAft>
              <a:spcPct val="15000"/>
            </a:spcAft>
            <a:buChar char="••"/>
          </a:pPr>
          <a:r>
            <a:rPr kumimoji="1" lang="ja-JP" altLang="en-US" sz="1200" kern="1200" dirty="0">
              <a:solidFill>
                <a:schemeClr val="tx2"/>
              </a:solidFill>
            </a:rPr>
            <a:t>成績は問わないので、学校生活を楽しいものにしてほしい</a:t>
          </a:r>
          <a:endParaRPr kumimoji="1" lang="ja-JP" altLang="en-US" sz="1200" kern="1200" dirty="0"/>
        </a:p>
      </dsp:txBody>
      <dsp:txXfrm>
        <a:off x="0" y="3651782"/>
        <a:ext cx="8110487" cy="693000"/>
      </dsp:txXfrm>
    </dsp:sp>
    <dsp:sp modelId="{48E008B4-B1A7-4C5B-B6FB-D1F71C0A5577}">
      <dsp:nvSpPr>
        <dsp:cNvPr id="0" name=""/>
        <dsp:cNvSpPr/>
      </dsp:nvSpPr>
      <dsp:spPr>
        <a:xfrm>
          <a:off x="405524" y="3504182"/>
          <a:ext cx="3264414" cy="2952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590" tIns="0" rIns="214590" bIns="0" numCol="1" spcCol="1270" anchor="ctr" anchorCtr="0">
          <a:noAutofit/>
        </a:bodyPr>
        <a:lstStyle/>
        <a:p>
          <a:pPr lvl="0" algn="l" defTabSz="622300">
            <a:lnSpc>
              <a:spcPct val="90000"/>
            </a:lnSpc>
            <a:spcBef>
              <a:spcPct val="0"/>
            </a:spcBef>
            <a:spcAft>
              <a:spcPct val="35000"/>
            </a:spcAft>
          </a:pPr>
          <a:r>
            <a:rPr kumimoji="1" lang="ja-JP" altLang="en-US" sz="1400" kern="1200" dirty="0"/>
            <a:t>学校について</a:t>
          </a:r>
        </a:p>
      </dsp:txBody>
      <dsp:txXfrm>
        <a:off x="419934" y="3518592"/>
        <a:ext cx="3235594"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 xmlns:a16="http://schemas.microsoft.com/office/drawing/2014/main" id="{024B75BA-BA13-4832-BF0B-5713CC053EB3}"/>
              </a:ext>
            </a:extLst>
          </p:cNvPr>
          <p:cNvSpPr>
            <a:spLocks noGrp="1"/>
          </p:cNvSpPr>
          <p:nvPr>
            <p:ph type="hdr" sz="quarter"/>
          </p:nvPr>
        </p:nvSpPr>
        <p:spPr>
          <a:xfrm>
            <a:off x="1" y="0"/>
            <a:ext cx="2918830" cy="495189"/>
          </a:xfrm>
          <a:prstGeom prst="rect">
            <a:avLst/>
          </a:prstGeom>
        </p:spPr>
        <p:txBody>
          <a:bodyPr vert="horz" lIns="94878" tIns="47439" rIns="94878" bIns="47439" rtlCol="0"/>
          <a:lstStyle>
            <a:lvl1pPr algn="l">
              <a:defRPr sz="1200"/>
            </a:lvl1pPr>
          </a:lstStyle>
          <a:p>
            <a:endParaRPr kumimoji="1" lang="ja-JP" altLang="en-US"/>
          </a:p>
        </p:txBody>
      </p:sp>
      <p:sp>
        <p:nvSpPr>
          <p:cNvPr id="3" name="日付プレースホルダー 2">
            <a:extLst>
              <a:ext uri="{FF2B5EF4-FFF2-40B4-BE49-F238E27FC236}">
                <a16:creationId xmlns="" xmlns:a16="http://schemas.microsoft.com/office/drawing/2014/main" id="{A2363DA2-AC3B-4C8E-B5E8-EE9540BC7D4F}"/>
              </a:ext>
            </a:extLst>
          </p:cNvPr>
          <p:cNvSpPr>
            <a:spLocks noGrp="1"/>
          </p:cNvSpPr>
          <p:nvPr>
            <p:ph type="dt" sz="quarter" idx="1"/>
          </p:nvPr>
        </p:nvSpPr>
        <p:spPr>
          <a:xfrm>
            <a:off x="3815375" y="0"/>
            <a:ext cx="2918830" cy="495189"/>
          </a:xfrm>
          <a:prstGeom prst="rect">
            <a:avLst/>
          </a:prstGeom>
        </p:spPr>
        <p:txBody>
          <a:bodyPr vert="horz" lIns="94878" tIns="47439" rIns="94878" bIns="47439" rtlCol="0"/>
          <a:lstStyle>
            <a:lvl1pPr algn="r">
              <a:defRPr sz="1200"/>
            </a:lvl1pPr>
          </a:lstStyle>
          <a:p>
            <a:fld id="{AD5F923F-8C2B-4106-855C-A34D6E68D22E}" type="datetimeFigureOut">
              <a:rPr kumimoji="1" lang="ja-JP" altLang="en-US" smtClean="0"/>
              <a:t>2020/2/16</a:t>
            </a:fld>
            <a:endParaRPr kumimoji="1" lang="ja-JP" altLang="en-US"/>
          </a:p>
        </p:txBody>
      </p:sp>
      <p:sp>
        <p:nvSpPr>
          <p:cNvPr id="4" name="フッター プレースホルダー 3">
            <a:extLst>
              <a:ext uri="{FF2B5EF4-FFF2-40B4-BE49-F238E27FC236}">
                <a16:creationId xmlns="" xmlns:a16="http://schemas.microsoft.com/office/drawing/2014/main" id="{CF5D45CC-629E-43A8-9AA7-ECA82C56722A}"/>
              </a:ext>
            </a:extLst>
          </p:cNvPr>
          <p:cNvSpPr>
            <a:spLocks noGrp="1"/>
          </p:cNvSpPr>
          <p:nvPr>
            <p:ph type="ftr" sz="quarter" idx="2"/>
          </p:nvPr>
        </p:nvSpPr>
        <p:spPr>
          <a:xfrm>
            <a:off x="1" y="9374303"/>
            <a:ext cx="2918830" cy="495187"/>
          </a:xfrm>
          <a:prstGeom prst="rect">
            <a:avLst/>
          </a:prstGeom>
        </p:spPr>
        <p:txBody>
          <a:bodyPr vert="horz" lIns="94878" tIns="47439" rIns="94878" bIns="47439" rtlCol="0" anchor="b"/>
          <a:lstStyle>
            <a:lvl1pPr algn="l">
              <a:defRPr sz="1200"/>
            </a:lvl1pPr>
          </a:lstStyle>
          <a:p>
            <a:endParaRPr kumimoji="1" lang="ja-JP" altLang="en-US"/>
          </a:p>
        </p:txBody>
      </p:sp>
      <p:sp>
        <p:nvSpPr>
          <p:cNvPr id="5" name="スライド番号プレースホルダー 4">
            <a:extLst>
              <a:ext uri="{FF2B5EF4-FFF2-40B4-BE49-F238E27FC236}">
                <a16:creationId xmlns="" xmlns:a16="http://schemas.microsoft.com/office/drawing/2014/main" id="{2FD15409-8F46-4CDC-98CA-2376EA082E9E}"/>
              </a:ext>
            </a:extLst>
          </p:cNvPr>
          <p:cNvSpPr>
            <a:spLocks noGrp="1"/>
          </p:cNvSpPr>
          <p:nvPr>
            <p:ph type="sldNum" sz="quarter" idx="3"/>
          </p:nvPr>
        </p:nvSpPr>
        <p:spPr>
          <a:xfrm>
            <a:off x="3815375" y="9374303"/>
            <a:ext cx="2918830" cy="495187"/>
          </a:xfrm>
          <a:prstGeom prst="rect">
            <a:avLst/>
          </a:prstGeom>
        </p:spPr>
        <p:txBody>
          <a:bodyPr vert="horz" lIns="94878" tIns="47439" rIns="94878" bIns="47439" rtlCol="0" anchor="b"/>
          <a:lstStyle>
            <a:lvl1pPr algn="r">
              <a:defRPr sz="1200"/>
            </a:lvl1pPr>
          </a:lstStyle>
          <a:p>
            <a:fld id="{EB55CD3E-FA3A-404A-8AE3-18E5B409BCB3}" type="slidenum">
              <a:rPr kumimoji="1" lang="ja-JP" altLang="en-US" smtClean="0"/>
              <a:t>‹#›</a:t>
            </a:fld>
            <a:endParaRPr kumimoji="1" lang="ja-JP" altLang="en-US"/>
          </a:p>
        </p:txBody>
      </p:sp>
    </p:spTree>
    <p:extLst>
      <p:ext uri="{BB962C8B-B14F-4D97-AF65-F5344CB8AC3E}">
        <p14:creationId xmlns:p14="http://schemas.microsoft.com/office/powerpoint/2010/main" val="2614754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5189"/>
          </a:xfrm>
          <a:prstGeom prst="rect">
            <a:avLst/>
          </a:prstGeom>
        </p:spPr>
        <p:txBody>
          <a:bodyPr vert="horz" lIns="94878" tIns="47439" rIns="94878" bIns="474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0" cy="495189"/>
          </a:xfrm>
          <a:prstGeom prst="rect">
            <a:avLst/>
          </a:prstGeom>
        </p:spPr>
        <p:txBody>
          <a:bodyPr vert="horz" lIns="94878" tIns="47439" rIns="94878" bIns="47439" rtlCol="0"/>
          <a:lstStyle>
            <a:lvl1pPr algn="r">
              <a:defRPr sz="1200"/>
            </a:lvl1pPr>
          </a:lstStyle>
          <a:p>
            <a:fld id="{40E44D9B-73FF-4B5F-87C1-DF1404447E22}" type="datetimeFigureOut">
              <a:rPr kumimoji="1" lang="ja-JP" altLang="en-US" smtClean="0"/>
              <a:t>2020/2/16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4878" tIns="47439" rIns="94878" bIns="47439"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0"/>
          </a:xfrm>
          <a:prstGeom prst="rect">
            <a:avLst/>
          </a:prstGeom>
        </p:spPr>
        <p:txBody>
          <a:bodyPr vert="horz" lIns="94878" tIns="47439" rIns="94878" bIns="474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4303"/>
            <a:ext cx="2918830" cy="495187"/>
          </a:xfrm>
          <a:prstGeom prst="rect">
            <a:avLst/>
          </a:prstGeom>
        </p:spPr>
        <p:txBody>
          <a:bodyPr vert="horz" lIns="94878" tIns="47439" rIns="94878" bIns="474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4303"/>
            <a:ext cx="2918830" cy="495187"/>
          </a:xfrm>
          <a:prstGeom prst="rect">
            <a:avLst/>
          </a:prstGeom>
        </p:spPr>
        <p:txBody>
          <a:bodyPr vert="horz" lIns="94878" tIns="47439" rIns="94878" bIns="47439" rtlCol="0" anchor="b"/>
          <a:lstStyle>
            <a:lvl1pPr algn="r">
              <a:defRPr sz="1200"/>
            </a:lvl1pPr>
          </a:lstStyle>
          <a:p>
            <a:fld id="{F88F6BA2-34A8-4984-B69C-FE30EA5DB194}" type="slidenum">
              <a:rPr kumimoji="1" lang="ja-JP" altLang="en-US" smtClean="0"/>
              <a:t>‹#›</a:t>
            </a:fld>
            <a:endParaRPr kumimoji="1" lang="ja-JP" altLang="en-US"/>
          </a:p>
        </p:txBody>
      </p:sp>
    </p:spTree>
    <p:extLst>
      <p:ext uri="{BB962C8B-B14F-4D97-AF65-F5344CB8AC3E}">
        <p14:creationId xmlns:p14="http://schemas.microsoft.com/office/powerpoint/2010/main" val="1079687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ＩＴエンジニアのための最新ＩＴ研修会</a:t>
            </a:r>
            <a:endParaRPr kumimoji="1" lang="en-US" altLang="ja-JP" dirty="0" smtClean="0"/>
          </a:p>
          <a:p>
            <a:r>
              <a:rPr kumimoji="1" lang="ja-JP" altLang="en-US" dirty="0" smtClean="0"/>
              <a:t>ケースで学ぶ最新ＩＴの戦略的活用</a:t>
            </a:r>
            <a:endParaRPr kumimoji="1" lang="en-US" altLang="ja-JP" dirty="0" smtClean="0"/>
          </a:p>
          <a:p>
            <a:endParaRPr kumimoji="1" lang="en-US" altLang="ja-JP" dirty="0" smtClean="0"/>
          </a:p>
          <a:p>
            <a:r>
              <a:rPr kumimoji="1" lang="ja-JP" altLang="en-US" dirty="0" smtClean="0"/>
              <a:t>離島の学校のＩＴ化　ケーススタディ</a:t>
            </a:r>
            <a:endParaRPr kumimoji="1" lang="en-US" altLang="ja-JP"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0</a:t>
            </a:fld>
            <a:endParaRPr kumimoji="1" lang="ja-JP" altLang="en-US"/>
          </a:p>
        </p:txBody>
      </p:sp>
    </p:spTree>
    <p:extLst>
      <p:ext uri="{BB962C8B-B14F-4D97-AF65-F5344CB8AC3E}">
        <p14:creationId xmlns:p14="http://schemas.microsoft.com/office/powerpoint/2010/main" val="365098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000" b="0" dirty="0" smtClean="0">
                <a:solidFill>
                  <a:schemeClr val="bg2">
                    <a:lumMod val="50000"/>
                  </a:schemeClr>
                </a:solidFill>
              </a:rPr>
              <a:t>引き続き、離島の学校に勤務している教員の声です。</a:t>
            </a:r>
          </a:p>
          <a:p>
            <a:pPr defTabSz="875904">
              <a:defRPr/>
            </a:pPr>
            <a:r>
              <a:rPr lang="ja-JP" altLang="en-US" sz="1000" b="0" dirty="0" smtClean="0">
                <a:solidFill>
                  <a:schemeClr val="bg2">
                    <a:lumMod val="50000"/>
                  </a:schemeClr>
                </a:solidFill>
              </a:rPr>
              <a:t>ここでは、児童を取り巻く「教育環境」について、語られています。</a:t>
            </a:r>
          </a:p>
          <a:p>
            <a:pPr defTabSz="875904">
              <a:defRPr/>
            </a:pPr>
            <a:endParaRPr lang="ja-JP" altLang="en-US" sz="1000" b="0" dirty="0" smtClean="0">
              <a:solidFill>
                <a:schemeClr val="bg2">
                  <a:lumMod val="50000"/>
                </a:schemeClr>
              </a:solidFill>
            </a:endParaRPr>
          </a:p>
          <a:p>
            <a:pPr defTabSz="875904">
              <a:defRPr/>
            </a:pPr>
            <a:r>
              <a:rPr lang="ja-JP" altLang="en-US" sz="1000" b="0" dirty="0" smtClean="0">
                <a:solidFill>
                  <a:schemeClr val="bg2">
                    <a:lumMod val="50000"/>
                  </a:schemeClr>
                </a:solidFill>
              </a:rPr>
              <a:t>離島の学校ならではの「良いところ」、本土から離れているために生じている「課題」などを読み取ってください。</a:t>
            </a:r>
          </a:p>
          <a:p>
            <a:pPr defTabSz="875904">
              <a:defRPr/>
            </a:pPr>
            <a:r>
              <a:rPr lang="ja-JP" altLang="en-US" sz="1000" b="0" u="none" dirty="0" smtClean="0">
                <a:solidFill>
                  <a:schemeClr val="bg2">
                    <a:lumMod val="50000"/>
                  </a:schemeClr>
                </a:solidFill>
              </a:rPr>
              <a:t>その際、「課題」の解決に利用できそうなＩＴソリューションについても、意識してみてください。</a:t>
            </a:r>
            <a:endParaRPr lang="en-US" altLang="ja-JP" sz="1000" b="1" dirty="0">
              <a:solidFill>
                <a:schemeClr val="bg2">
                  <a:lumMod val="50000"/>
                </a:schemeClr>
              </a:solidFill>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9</a:t>
            </a:fld>
            <a:endParaRPr kumimoji="1" lang="ja-JP" altLang="en-US"/>
          </a:p>
        </p:txBody>
      </p:sp>
    </p:spTree>
    <p:extLst>
      <p:ext uri="{BB962C8B-B14F-4D97-AF65-F5344CB8AC3E}">
        <p14:creationId xmlns:p14="http://schemas.microsoft.com/office/powerpoint/2010/main" val="150439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200" b="0" u="none" dirty="0" smtClean="0">
                <a:solidFill>
                  <a:schemeClr val="bg2">
                    <a:lumMod val="50000"/>
                  </a:schemeClr>
                </a:solidFill>
              </a:rPr>
              <a:t>全国</a:t>
            </a:r>
            <a:r>
              <a:rPr lang="ja-JP" altLang="en-US" sz="1200" b="0" u="none" dirty="0">
                <a:solidFill>
                  <a:schemeClr val="bg2">
                    <a:lumMod val="50000"/>
                  </a:schemeClr>
                </a:solidFill>
              </a:rPr>
              <a:t>学習状況調査とは、文部科学省が毎年全国の学校を対象に実施している学習状況アンケートの結果</a:t>
            </a:r>
            <a:r>
              <a:rPr lang="ja-JP" altLang="en-US" sz="1200" b="0" u="none" dirty="0" smtClean="0">
                <a:solidFill>
                  <a:schemeClr val="bg2">
                    <a:lumMod val="50000"/>
                  </a:schemeClr>
                </a:solidFill>
              </a:rPr>
              <a:t>です。</a:t>
            </a:r>
            <a:endParaRPr lang="en-US" altLang="ja-JP" sz="1200" b="0" u="none" dirty="0">
              <a:solidFill>
                <a:schemeClr val="bg2">
                  <a:lumMod val="50000"/>
                </a:schemeClr>
              </a:solidFill>
            </a:endParaRPr>
          </a:p>
          <a:p>
            <a:endParaRPr lang="en-US" altLang="ja-JP" sz="1200" b="0" u="none" dirty="0" smtClean="0">
              <a:solidFill>
                <a:schemeClr val="bg2">
                  <a:lumMod val="50000"/>
                </a:schemeClr>
              </a:solidFill>
            </a:endParaRPr>
          </a:p>
          <a:p>
            <a:r>
              <a:rPr lang="ja-JP" altLang="en-US" sz="1200" b="0" u="none" dirty="0" smtClean="0">
                <a:solidFill>
                  <a:schemeClr val="bg2">
                    <a:lumMod val="50000"/>
                  </a:schemeClr>
                </a:solidFill>
              </a:rPr>
              <a:t>ここでは、「学級数」を全国と「へき地」で比較したデータを引用しています。</a:t>
            </a:r>
            <a:endParaRPr lang="en-US" altLang="ja-JP" sz="1200" b="0" u="none" dirty="0" smtClean="0">
              <a:solidFill>
                <a:schemeClr val="bg2">
                  <a:lumMod val="50000"/>
                </a:schemeClr>
              </a:solidFill>
            </a:endParaRPr>
          </a:p>
          <a:p>
            <a:endParaRPr lang="en-US" altLang="ja-JP" sz="1200" b="0" u="none" dirty="0" smtClean="0">
              <a:solidFill>
                <a:schemeClr val="bg2">
                  <a:lumMod val="50000"/>
                </a:schemeClr>
              </a:solidFill>
            </a:endParaRPr>
          </a:p>
          <a:p>
            <a:r>
              <a:rPr lang="ja-JP" altLang="en-US" sz="1200" b="0" u="none" dirty="0" smtClean="0">
                <a:solidFill>
                  <a:schemeClr val="bg2">
                    <a:lumMod val="50000"/>
                  </a:schemeClr>
                </a:solidFill>
              </a:rPr>
              <a:t>へき地の特徴</a:t>
            </a:r>
            <a:r>
              <a:rPr lang="ja-JP" altLang="en-US" sz="1200" b="0" u="none" dirty="0" smtClean="0">
                <a:solidFill>
                  <a:schemeClr val="bg2">
                    <a:lumMod val="50000"/>
                  </a:schemeClr>
                </a:solidFill>
              </a:rPr>
              <a:t>として、単学級と複式学級に着目してみてください。</a:t>
            </a:r>
            <a:endParaRPr lang="en-US" altLang="ja-JP" sz="1200" b="0" u="none" dirty="0" smtClean="0">
              <a:solidFill>
                <a:schemeClr val="bg2">
                  <a:lumMod val="50000"/>
                </a:schemeClr>
              </a:solidFill>
            </a:endParaRPr>
          </a:p>
          <a:p>
            <a:endParaRPr lang="en-US" altLang="ja-JP" sz="1200" b="0" u="none"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B6038702-BAE5-40CC-B7D8-8FF3FA13C799}"/>
              </a:ext>
            </a:extLst>
          </p:cNvPr>
          <p:cNvSpPr>
            <a:spLocks noGrp="1"/>
          </p:cNvSpPr>
          <p:nvPr>
            <p:ph type="sldNum" sz="quarter" idx="5"/>
          </p:nvPr>
        </p:nvSpPr>
        <p:spPr/>
        <p:txBody>
          <a:bodyPr/>
          <a:lstStyle/>
          <a:p>
            <a:fld id="{F88F6BA2-34A8-4984-B69C-FE30EA5DB194}" type="slidenum">
              <a:rPr kumimoji="1" lang="ja-JP" altLang="en-US" smtClean="0"/>
              <a:t>10</a:t>
            </a:fld>
            <a:endParaRPr kumimoji="1" lang="ja-JP" altLang="en-US"/>
          </a:p>
        </p:txBody>
      </p:sp>
    </p:spTree>
    <p:extLst>
      <p:ext uri="{BB962C8B-B14F-4D97-AF65-F5344CB8AC3E}">
        <p14:creationId xmlns:p14="http://schemas.microsoft.com/office/powerpoint/2010/main" val="131250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200" b="0" dirty="0" smtClean="0">
                <a:solidFill>
                  <a:schemeClr val="bg2">
                    <a:lumMod val="50000"/>
                  </a:schemeClr>
                </a:solidFill>
              </a:rPr>
              <a:t>同じく、全国</a:t>
            </a:r>
            <a:r>
              <a:rPr lang="ja-JP" altLang="en-US" sz="1200" b="0" dirty="0">
                <a:solidFill>
                  <a:schemeClr val="bg2">
                    <a:lumMod val="50000"/>
                  </a:schemeClr>
                </a:solidFill>
              </a:rPr>
              <a:t>学習状況</a:t>
            </a:r>
            <a:r>
              <a:rPr lang="ja-JP" altLang="en-US" sz="1200" b="0" dirty="0" smtClean="0">
                <a:solidFill>
                  <a:schemeClr val="bg2">
                    <a:lumMod val="50000"/>
                  </a:schemeClr>
                </a:solidFill>
              </a:rPr>
              <a:t>調査からの引用です。</a:t>
            </a:r>
            <a:endParaRPr lang="en-US" altLang="ja-JP" sz="1200" b="0" dirty="0" smtClean="0">
              <a:solidFill>
                <a:schemeClr val="bg2">
                  <a:lumMod val="50000"/>
                </a:schemeClr>
              </a:solidFill>
            </a:endParaRPr>
          </a:p>
          <a:p>
            <a:pPr defTabSz="875904">
              <a:defRPr/>
            </a:pPr>
            <a:endParaRPr lang="en-US" altLang="ja-JP" sz="1200" b="0" dirty="0" smtClean="0">
              <a:solidFill>
                <a:schemeClr val="bg2">
                  <a:lumMod val="50000"/>
                </a:schemeClr>
              </a:solidFill>
            </a:endParaRPr>
          </a:p>
          <a:p>
            <a:pPr defTabSz="875904">
              <a:defRPr/>
            </a:pPr>
            <a:r>
              <a:rPr lang="ja-JP" altLang="en-US" sz="1200" b="0" dirty="0" smtClean="0">
                <a:solidFill>
                  <a:schemeClr val="bg2">
                    <a:lumMod val="50000"/>
                  </a:schemeClr>
                </a:solidFill>
              </a:rPr>
              <a:t>これは、「教員</a:t>
            </a:r>
            <a:r>
              <a:rPr lang="ja-JP" altLang="en-US" sz="1200" b="0" dirty="0">
                <a:solidFill>
                  <a:schemeClr val="bg2">
                    <a:lumMod val="50000"/>
                  </a:schemeClr>
                </a:solidFill>
              </a:rPr>
              <a:t>の</a:t>
            </a:r>
            <a:r>
              <a:rPr lang="en-US" altLang="ja-JP" sz="1200" b="0" dirty="0">
                <a:solidFill>
                  <a:schemeClr val="bg2">
                    <a:lumMod val="50000"/>
                  </a:schemeClr>
                </a:solidFill>
              </a:rPr>
              <a:t>ICT</a:t>
            </a:r>
            <a:r>
              <a:rPr lang="ja-JP" altLang="en-US" sz="1200" b="0" dirty="0" smtClean="0">
                <a:solidFill>
                  <a:schemeClr val="bg2">
                    <a:lumMod val="50000"/>
                  </a:schemeClr>
                </a:solidFill>
              </a:rPr>
              <a:t>活用」に関する調査結果です。</a:t>
            </a:r>
            <a:endParaRPr lang="en-US" altLang="ja-JP" sz="1200" b="0" dirty="0" smtClean="0">
              <a:solidFill>
                <a:schemeClr val="bg2">
                  <a:lumMod val="50000"/>
                </a:schemeClr>
              </a:solidFill>
            </a:endParaRPr>
          </a:p>
          <a:p>
            <a:pPr defTabSz="875904">
              <a:defRPr/>
            </a:pPr>
            <a:endParaRPr lang="en-US" altLang="ja-JP" sz="1200" b="0" dirty="0" smtClean="0">
              <a:solidFill>
                <a:schemeClr val="bg2">
                  <a:lumMod val="50000"/>
                </a:schemeClr>
              </a:solidFill>
            </a:endParaRPr>
          </a:p>
          <a:p>
            <a:pPr defTabSz="875904">
              <a:defRPr/>
            </a:pPr>
            <a:r>
              <a:rPr lang="ja-JP" altLang="en-US" sz="1200" b="0" dirty="0" smtClean="0">
                <a:solidFill>
                  <a:schemeClr val="bg2">
                    <a:lumMod val="50000"/>
                  </a:schemeClr>
                </a:solidFill>
              </a:rPr>
              <a:t>全国、大都市、へき地で、どのような相違があるか、ないかなどに着目してみてください。</a:t>
            </a:r>
            <a:endParaRPr lang="en-US" altLang="ja-JP" sz="1200" b="0" dirty="0" smtClean="0">
              <a:solidFill>
                <a:schemeClr val="bg2">
                  <a:lumMod val="50000"/>
                </a:schemeClr>
              </a:solidFill>
            </a:endParaRPr>
          </a:p>
          <a:p>
            <a:pPr defTabSz="875904">
              <a:defRPr/>
            </a:pPr>
            <a:endParaRPr lang="en-US" altLang="ja-JP" sz="1200" b="0"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E794791B-E4E4-4EBB-B9D2-65D8C9CEEFB5}"/>
              </a:ext>
            </a:extLst>
          </p:cNvPr>
          <p:cNvSpPr>
            <a:spLocks noGrp="1"/>
          </p:cNvSpPr>
          <p:nvPr>
            <p:ph type="sldNum" sz="quarter" idx="5"/>
          </p:nvPr>
        </p:nvSpPr>
        <p:spPr/>
        <p:txBody>
          <a:bodyPr/>
          <a:lstStyle/>
          <a:p>
            <a:fld id="{F88F6BA2-34A8-4984-B69C-FE30EA5DB194}" type="slidenum">
              <a:rPr kumimoji="1" lang="ja-JP" altLang="en-US" smtClean="0"/>
              <a:t>11</a:t>
            </a:fld>
            <a:endParaRPr kumimoji="1" lang="ja-JP" altLang="en-US"/>
          </a:p>
        </p:txBody>
      </p:sp>
    </p:spTree>
    <p:extLst>
      <p:ext uri="{BB962C8B-B14F-4D97-AF65-F5344CB8AC3E}">
        <p14:creationId xmlns:p14="http://schemas.microsoft.com/office/powerpoint/2010/main" val="247011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200" b="0" dirty="0" smtClean="0">
                <a:solidFill>
                  <a:schemeClr val="bg2">
                    <a:lumMod val="50000"/>
                  </a:schemeClr>
                </a:solidFill>
              </a:rPr>
              <a:t>引き続き、全国学習状況調査からの引用です。</a:t>
            </a:r>
          </a:p>
          <a:p>
            <a:pPr defTabSz="875904">
              <a:defRPr/>
            </a:pPr>
            <a:endParaRPr lang="ja-JP" altLang="en-US" sz="1200" b="0" dirty="0" smtClean="0">
              <a:solidFill>
                <a:schemeClr val="bg2">
                  <a:lumMod val="50000"/>
                </a:schemeClr>
              </a:solidFill>
            </a:endParaRPr>
          </a:p>
          <a:p>
            <a:pPr defTabSz="875904">
              <a:defRPr/>
            </a:pPr>
            <a:r>
              <a:rPr lang="ja-JP" altLang="en-US" sz="1200" b="0" dirty="0" smtClean="0">
                <a:solidFill>
                  <a:schemeClr val="bg2">
                    <a:lumMod val="50000"/>
                  </a:schemeClr>
                </a:solidFill>
              </a:rPr>
              <a:t>今度は、「児童の</a:t>
            </a:r>
            <a:r>
              <a:rPr lang="en-US" altLang="ja-JP" sz="1200" b="0" dirty="0" smtClean="0">
                <a:solidFill>
                  <a:schemeClr val="bg2">
                    <a:lumMod val="50000"/>
                  </a:schemeClr>
                </a:solidFill>
              </a:rPr>
              <a:t>ICT</a:t>
            </a:r>
            <a:r>
              <a:rPr lang="ja-JP" altLang="en-US" sz="1200" b="0" dirty="0" smtClean="0">
                <a:solidFill>
                  <a:schemeClr val="bg2">
                    <a:lumMod val="50000"/>
                  </a:schemeClr>
                </a:solidFill>
              </a:rPr>
              <a:t>活用」に関する調査結果です。</a:t>
            </a:r>
          </a:p>
          <a:p>
            <a:pPr defTabSz="875904">
              <a:defRPr/>
            </a:pPr>
            <a:endParaRPr lang="ja-JP" altLang="en-US" sz="1200" b="0" dirty="0" smtClean="0">
              <a:solidFill>
                <a:schemeClr val="bg2">
                  <a:lumMod val="50000"/>
                </a:schemeClr>
              </a:solidFill>
            </a:endParaRPr>
          </a:p>
          <a:p>
            <a:pPr defTabSz="875904">
              <a:defRPr/>
            </a:pPr>
            <a:r>
              <a:rPr lang="ja-JP" altLang="en-US" sz="1200" b="0" dirty="0" smtClean="0">
                <a:solidFill>
                  <a:schemeClr val="bg2">
                    <a:lumMod val="50000"/>
                  </a:schemeClr>
                </a:solidFill>
              </a:rPr>
              <a:t>全国、大都市、へき地で、どのような相違があるか、ないかなどに着目してみてください。</a:t>
            </a:r>
            <a:endParaRPr lang="en-US" altLang="ja-JP" sz="1200" b="0" dirty="0">
              <a:solidFill>
                <a:schemeClr val="bg2">
                  <a:lumMod val="50000"/>
                </a:schemeClr>
              </a:solidFill>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12</a:t>
            </a:fld>
            <a:endParaRPr kumimoji="1" lang="ja-JP" altLang="en-US"/>
          </a:p>
        </p:txBody>
      </p:sp>
    </p:spTree>
    <p:extLst>
      <p:ext uri="{BB962C8B-B14F-4D97-AF65-F5344CB8AC3E}">
        <p14:creationId xmlns:p14="http://schemas.microsoft.com/office/powerpoint/2010/main" val="75194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200" b="0" dirty="0" smtClean="0">
                <a:solidFill>
                  <a:schemeClr val="bg2">
                    <a:lumMod val="50000"/>
                  </a:schemeClr>
                </a:solidFill>
              </a:rPr>
              <a:t>これは、児童の保護者の方々の声です。</a:t>
            </a:r>
            <a:endParaRPr lang="en-US" altLang="ja-JP" sz="1200" b="0" dirty="0" smtClean="0">
              <a:solidFill>
                <a:schemeClr val="bg2">
                  <a:lumMod val="50000"/>
                </a:schemeClr>
              </a:solidFill>
            </a:endParaRPr>
          </a:p>
          <a:p>
            <a:pPr defTabSz="875904">
              <a:defRPr/>
            </a:pPr>
            <a:endParaRPr lang="en-US" altLang="ja-JP" sz="1200" b="0" dirty="0" smtClean="0">
              <a:solidFill>
                <a:schemeClr val="bg2">
                  <a:lumMod val="50000"/>
                </a:schemeClr>
              </a:solidFill>
            </a:endParaRPr>
          </a:p>
          <a:p>
            <a:pPr defTabSz="875904">
              <a:defRPr/>
            </a:pPr>
            <a:r>
              <a:rPr lang="ja-JP" altLang="en-US" sz="1200" b="0" dirty="0" smtClean="0">
                <a:solidFill>
                  <a:schemeClr val="bg2">
                    <a:lumMod val="50000"/>
                  </a:schemeClr>
                </a:solidFill>
              </a:rPr>
              <a:t>勉強、人間関係、子どもへの思い、学校、それぞれについて、不安や要望などが語られています。</a:t>
            </a:r>
            <a:endParaRPr lang="en-US" altLang="ja-JP" sz="1200" b="0" dirty="0" smtClean="0">
              <a:solidFill>
                <a:schemeClr val="bg2">
                  <a:lumMod val="50000"/>
                </a:schemeClr>
              </a:solidFill>
            </a:endParaRPr>
          </a:p>
          <a:p>
            <a:pPr defTabSz="875904">
              <a:defRPr/>
            </a:pPr>
            <a:endParaRPr lang="en-US" altLang="ja-JP" sz="1200" b="0" dirty="0" smtClean="0">
              <a:solidFill>
                <a:schemeClr val="bg2">
                  <a:lumMod val="50000"/>
                </a:schemeClr>
              </a:solidFill>
            </a:endParaRPr>
          </a:p>
          <a:p>
            <a:pPr defTabSz="875904">
              <a:defRPr/>
            </a:pPr>
            <a:r>
              <a:rPr lang="ja-JP" altLang="en-US" sz="1200" b="0" dirty="0" smtClean="0">
                <a:solidFill>
                  <a:schemeClr val="bg2">
                    <a:lumMod val="50000"/>
                  </a:schemeClr>
                </a:solidFill>
              </a:rPr>
              <a:t>先ほど確認した教員の声と、保護者の意見には、共通する点もありますが、保護者ならではの思いも寄せられています。</a:t>
            </a:r>
            <a:endParaRPr lang="en-US" altLang="ja-JP" sz="1200" b="0"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B6C4A885-F240-4E7A-A952-4D2F606CDEF6}"/>
              </a:ext>
            </a:extLst>
          </p:cNvPr>
          <p:cNvSpPr>
            <a:spLocks noGrp="1"/>
          </p:cNvSpPr>
          <p:nvPr>
            <p:ph type="sldNum" sz="quarter" idx="5"/>
          </p:nvPr>
        </p:nvSpPr>
        <p:spPr/>
        <p:txBody>
          <a:bodyPr/>
          <a:lstStyle/>
          <a:p>
            <a:fld id="{F88F6BA2-34A8-4984-B69C-FE30EA5DB194}" type="slidenum">
              <a:rPr kumimoji="1" lang="ja-JP" altLang="en-US" smtClean="0"/>
              <a:t>13</a:t>
            </a:fld>
            <a:endParaRPr kumimoji="1" lang="ja-JP" altLang="en-US"/>
          </a:p>
        </p:txBody>
      </p:sp>
    </p:spTree>
    <p:extLst>
      <p:ext uri="{BB962C8B-B14F-4D97-AF65-F5344CB8AC3E}">
        <p14:creationId xmlns:p14="http://schemas.microsoft.com/office/powerpoint/2010/main" val="339374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200" b="0" u="none" dirty="0" smtClean="0">
                <a:solidFill>
                  <a:schemeClr val="bg2">
                    <a:lumMod val="50000"/>
                  </a:schemeClr>
                </a:solidFill>
              </a:rPr>
              <a:t>これは、</a:t>
            </a:r>
            <a:r>
              <a:rPr lang="ja-JP" altLang="en-US" sz="1200" b="0" dirty="0" smtClean="0">
                <a:solidFill>
                  <a:schemeClr val="bg2">
                    <a:lumMod val="50000"/>
                  </a:schemeClr>
                </a:solidFill>
              </a:rPr>
              <a:t>全国</a:t>
            </a:r>
            <a:r>
              <a:rPr lang="ja-JP" altLang="en-US" sz="1200" b="0" dirty="0">
                <a:solidFill>
                  <a:schemeClr val="bg2">
                    <a:lumMod val="50000"/>
                  </a:schemeClr>
                </a:solidFill>
              </a:rPr>
              <a:t>学習状況</a:t>
            </a:r>
            <a:r>
              <a:rPr lang="ja-JP" altLang="en-US" sz="1200" b="0" dirty="0" smtClean="0">
                <a:solidFill>
                  <a:schemeClr val="bg2">
                    <a:lumMod val="50000"/>
                  </a:schemeClr>
                </a:solidFill>
              </a:rPr>
              <a:t>調査の結果です。</a:t>
            </a:r>
            <a:endParaRPr lang="en-US" altLang="ja-JP" sz="1200" b="0" dirty="0">
              <a:solidFill>
                <a:schemeClr val="bg2">
                  <a:lumMod val="50000"/>
                </a:schemeClr>
              </a:solidFill>
            </a:endParaRPr>
          </a:p>
          <a:p>
            <a:endParaRPr lang="en-US" altLang="ja-JP" sz="1200" b="0" dirty="0">
              <a:solidFill>
                <a:schemeClr val="bg2">
                  <a:lumMod val="50000"/>
                </a:schemeClr>
              </a:solidFill>
            </a:endParaRPr>
          </a:p>
          <a:p>
            <a:r>
              <a:rPr lang="ja-JP" altLang="en-US" sz="1200" b="0" dirty="0" smtClean="0">
                <a:solidFill>
                  <a:schemeClr val="bg2">
                    <a:lumMod val="50000"/>
                  </a:schemeClr>
                </a:solidFill>
              </a:rPr>
              <a:t>「学校</a:t>
            </a:r>
            <a:r>
              <a:rPr lang="ja-JP" altLang="en-US" sz="1200" b="0" dirty="0">
                <a:solidFill>
                  <a:schemeClr val="bg2">
                    <a:lumMod val="50000"/>
                  </a:schemeClr>
                </a:solidFill>
              </a:rPr>
              <a:t>の授業以外の学習</a:t>
            </a:r>
            <a:r>
              <a:rPr lang="ja-JP" altLang="en-US" sz="1200" b="0" dirty="0" smtClean="0">
                <a:solidFill>
                  <a:schemeClr val="bg2">
                    <a:lumMod val="50000"/>
                  </a:schemeClr>
                </a:solidFill>
              </a:rPr>
              <a:t>時間」を全国、へき地で比較しています。</a:t>
            </a:r>
            <a:endParaRPr lang="en-US" altLang="ja-JP" sz="1200" b="0" dirty="0" smtClean="0">
              <a:solidFill>
                <a:schemeClr val="bg2">
                  <a:lumMod val="50000"/>
                </a:schemeClr>
              </a:solidFill>
            </a:endParaRPr>
          </a:p>
          <a:p>
            <a:endParaRPr lang="en-US" altLang="ja-JP" sz="1200" b="0" dirty="0" smtClean="0">
              <a:solidFill>
                <a:schemeClr val="bg2">
                  <a:lumMod val="50000"/>
                </a:schemeClr>
              </a:solidFill>
            </a:endParaRPr>
          </a:p>
          <a:p>
            <a:r>
              <a:rPr lang="ja-JP" altLang="en-US" sz="1200" b="0" dirty="0" smtClean="0">
                <a:solidFill>
                  <a:schemeClr val="bg2">
                    <a:lumMod val="50000"/>
                  </a:schemeClr>
                </a:solidFill>
              </a:rPr>
              <a:t>全国、大都市、へき地でどのような違いあるか、ないかなどに着目してみてください。</a:t>
            </a:r>
            <a:endParaRPr lang="en-US" altLang="ja-JP" sz="1200" b="0" dirty="0" smtClean="0">
              <a:solidFill>
                <a:schemeClr val="bg2">
                  <a:lumMod val="50000"/>
                </a:schemeClr>
              </a:solidFill>
            </a:endParaRPr>
          </a:p>
          <a:p>
            <a:endParaRPr lang="en-US" altLang="ja-JP" sz="1200" b="0" dirty="0" smtClean="0">
              <a:solidFill>
                <a:schemeClr val="bg2">
                  <a:lumMod val="50000"/>
                </a:schemeClr>
              </a:solidFill>
            </a:endParaRPr>
          </a:p>
          <a:p>
            <a:r>
              <a:rPr lang="ja-JP" altLang="en-US" sz="1200" b="0" dirty="0" smtClean="0">
                <a:solidFill>
                  <a:schemeClr val="bg2">
                    <a:lumMod val="50000"/>
                  </a:schemeClr>
                </a:solidFill>
              </a:rPr>
              <a:t>違いがある場合には、その理由、原因も考察してみてください。</a:t>
            </a:r>
            <a:endParaRPr lang="en-US" altLang="ja-JP" sz="1200" b="0" dirty="0" smtClean="0">
              <a:solidFill>
                <a:schemeClr val="bg2">
                  <a:lumMod val="50000"/>
                </a:schemeClr>
              </a:solidFill>
            </a:endParaRPr>
          </a:p>
          <a:p>
            <a:endParaRPr lang="en-US" altLang="ja-JP" sz="1200" b="0"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8130EA20-D7AE-4A44-BD31-ACF9A8CF0EFD}"/>
              </a:ext>
            </a:extLst>
          </p:cNvPr>
          <p:cNvSpPr>
            <a:spLocks noGrp="1"/>
          </p:cNvSpPr>
          <p:nvPr>
            <p:ph type="sldNum" sz="quarter" idx="5"/>
          </p:nvPr>
        </p:nvSpPr>
        <p:spPr/>
        <p:txBody>
          <a:bodyPr/>
          <a:lstStyle/>
          <a:p>
            <a:fld id="{F88F6BA2-34A8-4984-B69C-FE30EA5DB194}" type="slidenum">
              <a:rPr kumimoji="1" lang="ja-JP" altLang="en-US" smtClean="0"/>
              <a:t>14</a:t>
            </a:fld>
            <a:endParaRPr kumimoji="1" lang="ja-JP" altLang="en-US"/>
          </a:p>
        </p:txBody>
      </p:sp>
    </p:spTree>
    <p:extLst>
      <p:ext uri="{BB962C8B-B14F-4D97-AF65-F5344CB8AC3E}">
        <p14:creationId xmlns:p14="http://schemas.microsoft.com/office/powerpoint/2010/main" val="1527517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dirty="0" smtClean="0">
                <a:solidFill>
                  <a:schemeClr val="bg2">
                    <a:lumMod val="50000"/>
                  </a:schemeClr>
                </a:solidFill>
              </a:rPr>
              <a:t>このデータは、児童の「放課後の過ごし方」を全国、へき地で比較した結果です。</a:t>
            </a:r>
            <a:endParaRPr lang="en-US" altLang="ja-JP" sz="1000" b="0" dirty="0" smtClean="0">
              <a:solidFill>
                <a:schemeClr val="bg2">
                  <a:lumMod val="50000"/>
                </a:schemeClr>
              </a:solidFill>
            </a:endParaRPr>
          </a:p>
          <a:p>
            <a:endParaRPr lang="en-US" altLang="ja-JP" sz="1000" b="0" dirty="0" smtClean="0">
              <a:solidFill>
                <a:schemeClr val="bg2">
                  <a:lumMod val="50000"/>
                </a:schemeClr>
              </a:solidFill>
            </a:endParaRPr>
          </a:p>
          <a:p>
            <a:r>
              <a:rPr lang="ja-JP" altLang="en-US" sz="1000" b="0" dirty="0" smtClean="0">
                <a:solidFill>
                  <a:schemeClr val="bg2">
                    <a:lumMod val="50000"/>
                  </a:schemeClr>
                </a:solidFill>
              </a:rPr>
              <a:t>全国、大都市、へき地でどのような違いあるか、ないかなどに着目してみてください。</a:t>
            </a:r>
            <a:endParaRPr lang="en-US" altLang="ja-JP" sz="1000" b="0" dirty="0" smtClean="0">
              <a:solidFill>
                <a:schemeClr val="bg2">
                  <a:lumMod val="50000"/>
                </a:schemeClr>
              </a:solidFill>
            </a:endParaRPr>
          </a:p>
          <a:p>
            <a:endParaRPr lang="en-US" altLang="ja-JP" sz="1000" b="0" dirty="0" smtClean="0">
              <a:solidFill>
                <a:schemeClr val="bg2">
                  <a:lumMod val="50000"/>
                </a:schemeClr>
              </a:solidFill>
            </a:endParaRPr>
          </a:p>
          <a:p>
            <a:r>
              <a:rPr lang="ja-JP" altLang="en-US" sz="1000" b="0" dirty="0" smtClean="0">
                <a:solidFill>
                  <a:schemeClr val="bg2">
                    <a:lumMod val="50000"/>
                  </a:schemeClr>
                </a:solidFill>
              </a:rPr>
              <a:t>違いがある場合には、その理由、原因も考察してみてください。</a:t>
            </a:r>
            <a:endParaRPr lang="en-US" altLang="ja-JP" sz="1000" b="0" dirty="0" smtClean="0">
              <a:solidFill>
                <a:schemeClr val="bg2">
                  <a:lumMod val="50000"/>
                </a:schemeClr>
              </a:solidFill>
            </a:endParaRPr>
          </a:p>
          <a:p>
            <a:endParaRPr lang="en-US" altLang="ja-JP" sz="1000" b="1"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E499878B-4A92-4987-8CDA-B8D85044F622}"/>
              </a:ext>
            </a:extLst>
          </p:cNvPr>
          <p:cNvSpPr>
            <a:spLocks noGrp="1"/>
          </p:cNvSpPr>
          <p:nvPr>
            <p:ph type="sldNum" sz="quarter" idx="5"/>
          </p:nvPr>
        </p:nvSpPr>
        <p:spPr/>
        <p:txBody>
          <a:bodyPr/>
          <a:lstStyle/>
          <a:p>
            <a:fld id="{F88F6BA2-34A8-4984-B69C-FE30EA5DB194}" type="slidenum">
              <a:rPr kumimoji="1" lang="ja-JP" altLang="en-US" smtClean="0"/>
              <a:t>15</a:t>
            </a:fld>
            <a:endParaRPr kumimoji="1" lang="ja-JP" altLang="en-US"/>
          </a:p>
        </p:txBody>
      </p:sp>
    </p:spTree>
    <p:extLst>
      <p:ext uri="{BB962C8B-B14F-4D97-AF65-F5344CB8AC3E}">
        <p14:creationId xmlns:p14="http://schemas.microsoft.com/office/powerpoint/2010/main" val="2765848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200" b="0" u="none" dirty="0" smtClean="0">
                <a:solidFill>
                  <a:schemeClr val="bg2">
                    <a:lumMod val="50000"/>
                  </a:schemeClr>
                </a:solidFill>
              </a:rPr>
              <a:t>ここまで、カイト君の不安、教員の意見、保護者の不安や意見を確認してきました。</a:t>
            </a:r>
            <a:endParaRPr lang="en-US" altLang="ja-JP" sz="1200" b="0" u="none" dirty="0" smtClean="0">
              <a:solidFill>
                <a:schemeClr val="bg2">
                  <a:lumMod val="50000"/>
                </a:schemeClr>
              </a:solidFill>
            </a:endParaRPr>
          </a:p>
          <a:p>
            <a:pPr defTabSz="875904">
              <a:defRPr/>
            </a:pPr>
            <a:r>
              <a:rPr lang="ja-JP" altLang="en-US" sz="1200" b="0" u="none" dirty="0" smtClean="0">
                <a:solidFill>
                  <a:schemeClr val="bg2">
                    <a:lumMod val="50000"/>
                  </a:schemeClr>
                </a:solidFill>
              </a:rPr>
              <a:t>併せて、離島の学校をめぐる現状として、全国学習状況調査の結果を見ながら、全国とへき地の学習状況や放課後の過ごし方などの違いを考察しました。</a:t>
            </a:r>
            <a:endParaRPr lang="en-US" altLang="ja-JP" sz="1200" b="0" u="none" dirty="0" smtClean="0">
              <a:solidFill>
                <a:schemeClr val="bg2">
                  <a:lumMod val="50000"/>
                </a:schemeClr>
              </a:solidFill>
            </a:endParaRPr>
          </a:p>
          <a:p>
            <a:pPr defTabSz="875904">
              <a:defRPr/>
            </a:pPr>
            <a:endParaRPr lang="en-US" altLang="ja-JP" sz="1200" b="0" u="none" dirty="0" smtClean="0">
              <a:solidFill>
                <a:schemeClr val="bg2">
                  <a:lumMod val="50000"/>
                </a:schemeClr>
              </a:solidFill>
            </a:endParaRPr>
          </a:p>
          <a:p>
            <a:pPr defTabSz="875904">
              <a:defRPr/>
            </a:pPr>
            <a:r>
              <a:rPr lang="ja-JP" altLang="en-US" sz="1200" b="0" u="none" dirty="0" smtClean="0">
                <a:solidFill>
                  <a:schemeClr val="bg2">
                    <a:lumMod val="50000"/>
                  </a:schemeClr>
                </a:solidFill>
              </a:rPr>
              <a:t>最後に、離島の厳しい状況について見ていくこととします。</a:t>
            </a:r>
            <a:endParaRPr lang="en-US" altLang="ja-JP" sz="1200" b="0" u="none" dirty="0" smtClean="0">
              <a:solidFill>
                <a:schemeClr val="bg2">
                  <a:lumMod val="50000"/>
                </a:schemeClr>
              </a:solidFill>
            </a:endParaRPr>
          </a:p>
          <a:p>
            <a:pPr defTabSz="875904">
              <a:defRPr/>
            </a:pPr>
            <a:endParaRPr lang="en-US" altLang="ja-JP" sz="1200" b="0" u="none" dirty="0" smtClean="0">
              <a:solidFill>
                <a:schemeClr val="bg2">
                  <a:lumMod val="50000"/>
                </a:schemeClr>
              </a:solidFill>
            </a:endParaRPr>
          </a:p>
          <a:p>
            <a:pPr defTabSz="875904">
              <a:defRPr/>
            </a:pPr>
            <a:r>
              <a:rPr lang="ja-JP" altLang="en-US" sz="1200" b="0" u="none" dirty="0" smtClean="0">
                <a:solidFill>
                  <a:schemeClr val="bg2">
                    <a:lumMod val="50000"/>
                  </a:schemeClr>
                </a:solidFill>
              </a:rPr>
              <a:t>ＩＴによる解決策を構想する上で、離島を取り巻く、さまざまな現状を抑えておくことは有益です。</a:t>
            </a:r>
            <a:endParaRPr lang="en-US" altLang="ja-JP" sz="1200" b="0" u="none" dirty="0" smtClean="0">
              <a:solidFill>
                <a:schemeClr val="bg2">
                  <a:lumMod val="50000"/>
                </a:schemeClr>
              </a:solidFill>
            </a:endParaRPr>
          </a:p>
          <a:p>
            <a:pPr defTabSz="875904">
              <a:defRPr/>
            </a:pPr>
            <a:endParaRPr lang="en-US" altLang="ja-JP" sz="1000" b="1" u="sng" dirty="0" smtClean="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C48EBAA8-F4C0-4400-BAEE-BA04E8FB0E8E}"/>
              </a:ext>
            </a:extLst>
          </p:cNvPr>
          <p:cNvSpPr>
            <a:spLocks noGrp="1"/>
          </p:cNvSpPr>
          <p:nvPr>
            <p:ph type="sldNum" sz="quarter" idx="5"/>
          </p:nvPr>
        </p:nvSpPr>
        <p:spPr/>
        <p:txBody>
          <a:bodyPr/>
          <a:lstStyle/>
          <a:p>
            <a:fld id="{F88F6BA2-34A8-4984-B69C-FE30EA5DB194}" type="slidenum">
              <a:rPr kumimoji="1" lang="ja-JP" altLang="en-US" smtClean="0"/>
              <a:t>16</a:t>
            </a:fld>
            <a:endParaRPr kumimoji="1" lang="ja-JP" altLang="en-US"/>
          </a:p>
        </p:txBody>
      </p:sp>
    </p:spTree>
    <p:extLst>
      <p:ext uri="{BB962C8B-B14F-4D97-AF65-F5344CB8AC3E}">
        <p14:creationId xmlns:p14="http://schemas.microsoft.com/office/powerpoint/2010/main" val="972340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smtClean="0">
                <a:solidFill>
                  <a:schemeClr val="bg2">
                    <a:lumMod val="50000"/>
                  </a:schemeClr>
                </a:solidFill>
              </a:rPr>
              <a:t>これは、離島</a:t>
            </a:r>
            <a:r>
              <a:rPr lang="ja-JP" altLang="en-US" sz="1200" b="0" dirty="0">
                <a:solidFill>
                  <a:schemeClr val="bg2">
                    <a:lumMod val="50000"/>
                  </a:schemeClr>
                </a:solidFill>
              </a:rPr>
              <a:t>人口の</a:t>
            </a:r>
            <a:r>
              <a:rPr lang="ja-JP" altLang="en-US" sz="1200" b="0" dirty="0" smtClean="0">
                <a:solidFill>
                  <a:schemeClr val="bg2">
                    <a:lumMod val="50000"/>
                  </a:schemeClr>
                </a:solidFill>
              </a:rPr>
              <a:t>推移と高齢化に関する統計です</a:t>
            </a:r>
            <a:r>
              <a:rPr lang="ja-JP" altLang="en-US" sz="1200" b="0" dirty="0" smtClean="0">
                <a:solidFill>
                  <a:schemeClr val="bg2">
                    <a:lumMod val="50000"/>
                  </a:schemeClr>
                </a:solidFill>
              </a:rPr>
              <a:t>。</a:t>
            </a:r>
            <a:endParaRPr lang="en-US" altLang="ja-JP" sz="1200" b="0" dirty="0" smtClean="0">
              <a:solidFill>
                <a:schemeClr val="bg2">
                  <a:lumMod val="50000"/>
                </a:schemeClr>
              </a:solidFill>
            </a:endParaRPr>
          </a:p>
          <a:p>
            <a:r>
              <a:rPr lang="ja-JP" altLang="en-US" sz="1200" b="0" dirty="0" smtClean="0">
                <a:solidFill>
                  <a:schemeClr val="bg2">
                    <a:lumMod val="50000"/>
                  </a:schemeClr>
                </a:solidFill>
              </a:rPr>
              <a:t>ここから、どのような傾向が読み取れるか、考察してください。</a:t>
            </a:r>
            <a:endParaRPr lang="en-US" altLang="ja-JP" sz="1200" b="0" dirty="0">
              <a:solidFill>
                <a:schemeClr val="bg2">
                  <a:lumMod val="50000"/>
                </a:schemeClr>
              </a:solidFill>
            </a:endParaRPr>
          </a:p>
          <a:p>
            <a:pPr>
              <a:lnSpc>
                <a:spcPct val="90000"/>
              </a:lnSpc>
            </a:pPr>
            <a:endParaRPr lang="ja-JP" altLang="en-US" sz="1000" b="1"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3ECC4DB9-799A-4B2B-898D-88C3660B76B2}"/>
              </a:ext>
            </a:extLst>
          </p:cNvPr>
          <p:cNvSpPr>
            <a:spLocks noGrp="1"/>
          </p:cNvSpPr>
          <p:nvPr>
            <p:ph type="sldNum" sz="quarter" idx="5"/>
          </p:nvPr>
        </p:nvSpPr>
        <p:spPr/>
        <p:txBody>
          <a:bodyPr/>
          <a:lstStyle/>
          <a:p>
            <a:fld id="{F88F6BA2-34A8-4984-B69C-FE30EA5DB194}" type="slidenum">
              <a:rPr kumimoji="1" lang="ja-JP" altLang="en-US" smtClean="0"/>
              <a:t>17</a:t>
            </a:fld>
            <a:endParaRPr kumimoji="1" lang="ja-JP" altLang="en-US"/>
          </a:p>
        </p:txBody>
      </p:sp>
    </p:spTree>
    <p:extLst>
      <p:ext uri="{BB962C8B-B14F-4D97-AF65-F5344CB8AC3E}">
        <p14:creationId xmlns:p14="http://schemas.microsoft.com/office/powerpoint/2010/main" val="2075296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dirty="0" smtClean="0">
                <a:solidFill>
                  <a:schemeClr val="bg2">
                    <a:lumMod val="50000"/>
                  </a:schemeClr>
                </a:solidFill>
              </a:rPr>
              <a:t>次に示すのは、離島</a:t>
            </a:r>
            <a:r>
              <a:rPr lang="ja-JP" altLang="en-US" sz="1200" b="0" dirty="0">
                <a:solidFill>
                  <a:schemeClr val="bg2">
                    <a:lumMod val="50000"/>
                  </a:schemeClr>
                </a:solidFill>
              </a:rPr>
              <a:t>の児童</a:t>
            </a:r>
            <a:r>
              <a:rPr lang="en-US" altLang="ja-JP" sz="1200" b="0" dirty="0">
                <a:solidFill>
                  <a:schemeClr val="bg2">
                    <a:lumMod val="50000"/>
                  </a:schemeClr>
                </a:solidFill>
              </a:rPr>
              <a:t>/</a:t>
            </a:r>
            <a:r>
              <a:rPr lang="ja-JP" altLang="en-US" sz="1200" b="0" dirty="0">
                <a:solidFill>
                  <a:schemeClr val="bg2">
                    <a:lumMod val="50000"/>
                  </a:schemeClr>
                </a:solidFill>
              </a:rPr>
              <a:t>生徒数の</a:t>
            </a:r>
            <a:r>
              <a:rPr lang="ja-JP" altLang="en-US" sz="1200" b="0" dirty="0" smtClean="0">
                <a:solidFill>
                  <a:schemeClr val="bg2">
                    <a:lumMod val="50000"/>
                  </a:schemeClr>
                </a:solidFill>
              </a:rPr>
              <a:t>推移です。</a:t>
            </a:r>
            <a:endParaRPr lang="en-US" altLang="ja-JP" sz="1200" b="0" dirty="0" smtClean="0">
              <a:solidFill>
                <a:schemeClr val="bg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bg2">
                    <a:lumMod val="50000"/>
                  </a:schemeClr>
                </a:solidFill>
              </a:rPr>
              <a:t>ここから、どのような傾向が読み取れるか、考察してください。</a:t>
            </a:r>
            <a:endParaRPr lang="en-US" altLang="ja-JP" sz="1200" b="0" dirty="0" smtClean="0">
              <a:solidFill>
                <a:schemeClr val="bg2">
                  <a:lumMod val="50000"/>
                </a:schemeClr>
              </a:solidFill>
            </a:endParaRPr>
          </a:p>
          <a:p>
            <a:endParaRPr lang="en-US" altLang="ja-JP" sz="1200" b="0" dirty="0">
              <a:solidFill>
                <a:schemeClr val="bg2">
                  <a:lumMod val="50000"/>
                </a:schemeClr>
              </a:solidFill>
            </a:endParaRPr>
          </a:p>
          <a:p>
            <a:r>
              <a:rPr lang="ja-JP" altLang="en-US" sz="1200" b="0" dirty="0" smtClean="0">
                <a:solidFill>
                  <a:schemeClr val="bg2">
                    <a:lumMod val="50000"/>
                  </a:schemeClr>
                </a:solidFill>
              </a:rPr>
              <a:t>このデータからも、離島の学校のシビアな課題がみえてきます。</a:t>
            </a:r>
            <a:endParaRPr lang="en-US" altLang="ja-JP" sz="1200" b="0" dirty="0" smtClean="0">
              <a:solidFill>
                <a:schemeClr val="bg2">
                  <a:lumMod val="50000"/>
                </a:schemeClr>
              </a:solidFill>
            </a:endParaRPr>
          </a:p>
          <a:p>
            <a:endParaRPr lang="en-US" altLang="ja-JP" sz="1200" b="0" dirty="0">
              <a:solidFill>
                <a:schemeClr val="bg2">
                  <a:lumMod val="50000"/>
                </a:schemeClr>
              </a:solidFill>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18</a:t>
            </a:fld>
            <a:endParaRPr kumimoji="1" lang="ja-JP" altLang="en-US"/>
          </a:p>
        </p:txBody>
      </p:sp>
    </p:spTree>
    <p:extLst>
      <p:ext uri="{BB962C8B-B14F-4D97-AF65-F5344CB8AC3E}">
        <p14:creationId xmlns:p14="http://schemas.microsoft.com/office/powerpoint/2010/main" val="475431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これからみなさんに取り組んでいただくケーススタディは、離島の学校をめぐる現状や課題がテーマです。</a:t>
            </a:r>
          </a:p>
          <a:p>
            <a:r>
              <a:rPr kumimoji="1" lang="ja-JP" altLang="en-US" dirty="0" smtClean="0"/>
              <a:t>ケースの説明では、児童・生徒、教師、そして保護者それぞれの立場から、離島学校教育ならではの良いところや不安なこと、あるいは問題点への改善要望などが語られています。</a:t>
            </a:r>
          </a:p>
          <a:p>
            <a:r>
              <a:rPr kumimoji="1" lang="ja-JP" altLang="en-US" dirty="0" smtClean="0"/>
              <a:t>また、これらの声のほか、公的なデータなどによる客観的な資料などで、離島の学校教育の現状も示されています。</a:t>
            </a:r>
          </a:p>
          <a:p>
            <a:r>
              <a:rPr kumimoji="1" lang="ja-JP" altLang="en-US" dirty="0" smtClean="0"/>
              <a:t>これらの情報に基づいて現状分析を行い、離島の学校における課題を抽出・整理してください。</a:t>
            </a:r>
          </a:p>
          <a:p>
            <a:r>
              <a:rPr kumimoji="1" lang="ja-JP" altLang="en-US" dirty="0" smtClean="0"/>
              <a:t>そして、それらの課題のうち、</a:t>
            </a:r>
            <a:r>
              <a:rPr kumimoji="1" lang="en-US" altLang="ja-JP" dirty="0" smtClean="0"/>
              <a:t>IT</a:t>
            </a:r>
            <a:r>
              <a:rPr kumimoji="1" lang="ja-JP" altLang="en-US" dirty="0" smtClean="0"/>
              <a:t>を活用することで解決が可能な課題について、具体的な解決のアプローチや</a:t>
            </a:r>
            <a:r>
              <a:rPr kumimoji="1" lang="en-US" altLang="ja-JP" dirty="0" smtClean="0"/>
              <a:t>IT</a:t>
            </a:r>
            <a:r>
              <a:rPr kumimoji="1" lang="ja-JP" altLang="en-US" dirty="0" smtClean="0"/>
              <a:t>化の方策を検討・構想してください。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a:t>
            </a:fld>
            <a:endParaRPr kumimoji="1" lang="ja-JP" altLang="en-US"/>
          </a:p>
        </p:txBody>
      </p:sp>
    </p:spTree>
    <p:extLst>
      <p:ext uri="{BB962C8B-B14F-4D97-AF65-F5344CB8AC3E}">
        <p14:creationId xmlns:p14="http://schemas.microsoft.com/office/powerpoint/2010/main" val="749418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dirty="0" smtClean="0">
                <a:solidFill>
                  <a:schemeClr val="bg2">
                    <a:lumMod val="50000"/>
                  </a:schemeClr>
                </a:solidFill>
              </a:rPr>
              <a:t>ケースでは、教員の意見、保護者の不安や意見が述べられています。</a:t>
            </a:r>
            <a:endParaRPr lang="en-US" altLang="ja-JP" sz="1000" b="0" dirty="0" smtClean="0">
              <a:solidFill>
                <a:schemeClr val="bg2">
                  <a:lumMod val="50000"/>
                </a:schemeClr>
              </a:solidFill>
            </a:endParaRPr>
          </a:p>
          <a:p>
            <a:r>
              <a:rPr lang="ja-JP" altLang="en-US" sz="1000" b="0" dirty="0" smtClean="0">
                <a:solidFill>
                  <a:schemeClr val="bg2">
                    <a:lumMod val="50000"/>
                  </a:schemeClr>
                </a:solidFill>
              </a:rPr>
              <a:t>まずは、それらを読み解き、問題点を箇条書きで列記してみましょう。</a:t>
            </a:r>
            <a:endParaRPr lang="en-US" altLang="ja-JP" sz="1000" b="0" dirty="0" smtClean="0">
              <a:solidFill>
                <a:schemeClr val="bg2">
                  <a:lumMod val="50000"/>
                </a:schemeClr>
              </a:solidFill>
            </a:endParaRPr>
          </a:p>
          <a:p>
            <a:r>
              <a:rPr lang="ja-JP" altLang="en-US" sz="1000" b="0" dirty="0" smtClean="0">
                <a:solidFill>
                  <a:schemeClr val="bg2">
                    <a:lumMod val="50000"/>
                  </a:schemeClr>
                </a:solidFill>
              </a:rPr>
              <a:t>次に、それらを内容で分類します。</a:t>
            </a:r>
            <a:endParaRPr lang="en-US" altLang="ja-JP" sz="1000" b="0" dirty="0" smtClean="0">
              <a:solidFill>
                <a:schemeClr val="bg2">
                  <a:lumMod val="50000"/>
                </a:schemeClr>
              </a:solidFill>
            </a:endParaRPr>
          </a:p>
          <a:p>
            <a:r>
              <a:rPr lang="ja-JP" altLang="en-US" sz="1000" b="0" dirty="0" smtClean="0">
                <a:solidFill>
                  <a:schemeClr val="bg2">
                    <a:lumMod val="50000"/>
                  </a:schemeClr>
                </a:solidFill>
              </a:rPr>
              <a:t>例えば、「学力」に関する問題点、「人間関係」に関する問題点などのように区分していきます。</a:t>
            </a:r>
            <a:endParaRPr lang="en-US" altLang="ja-JP" sz="1000" b="0" dirty="0" smtClean="0">
              <a:solidFill>
                <a:schemeClr val="bg2">
                  <a:lumMod val="50000"/>
                </a:schemeClr>
              </a:solidFill>
            </a:endParaRPr>
          </a:p>
          <a:p>
            <a:r>
              <a:rPr lang="ja-JP" altLang="en-US" sz="1000" b="0" dirty="0" smtClean="0">
                <a:solidFill>
                  <a:schemeClr val="bg2">
                    <a:lumMod val="50000"/>
                  </a:schemeClr>
                </a:solidFill>
              </a:rPr>
              <a:t>問題を区分別に整理することで、問題の全体像が把握しやすくなります。</a:t>
            </a:r>
            <a:endParaRPr lang="en-US" altLang="ja-JP" sz="1000" b="0" dirty="0" smtClean="0">
              <a:solidFill>
                <a:schemeClr val="bg2">
                  <a:lumMod val="50000"/>
                </a:schemeClr>
              </a:solidFill>
            </a:endParaRPr>
          </a:p>
          <a:p>
            <a:endParaRPr lang="en-US" altLang="ja-JP" sz="1000" b="0" dirty="0" smtClean="0">
              <a:solidFill>
                <a:schemeClr val="bg2">
                  <a:lumMod val="50000"/>
                </a:schemeClr>
              </a:solidFill>
            </a:endParaRPr>
          </a:p>
          <a:p>
            <a:r>
              <a:rPr lang="ja-JP" altLang="en-US" sz="1000" b="0" dirty="0" smtClean="0">
                <a:solidFill>
                  <a:schemeClr val="bg2">
                    <a:lumMod val="50000"/>
                  </a:schemeClr>
                </a:solidFill>
              </a:rPr>
              <a:t>教員の意見や保護者の不安・意見は、それぞれの主観に基づいています。</a:t>
            </a:r>
            <a:endParaRPr lang="en-US" altLang="ja-JP" sz="1000" b="0" dirty="0" smtClean="0">
              <a:solidFill>
                <a:schemeClr val="bg2">
                  <a:lumMod val="50000"/>
                </a:schemeClr>
              </a:solidFill>
            </a:endParaRPr>
          </a:p>
          <a:p>
            <a:r>
              <a:rPr lang="ja-JP" altLang="en-US" sz="1000" b="0" dirty="0" smtClean="0">
                <a:solidFill>
                  <a:schemeClr val="bg2">
                    <a:lumMod val="50000"/>
                  </a:schemeClr>
                </a:solidFill>
              </a:rPr>
              <a:t>主観による当事者の声は非常に重要</a:t>
            </a:r>
            <a:r>
              <a:rPr lang="ja-JP" altLang="en-US" sz="1000" b="0" dirty="0" smtClean="0">
                <a:solidFill>
                  <a:schemeClr val="bg2">
                    <a:lumMod val="50000"/>
                  </a:schemeClr>
                </a:solidFill>
              </a:rPr>
              <a:t>です。さらに、それ</a:t>
            </a:r>
            <a:r>
              <a:rPr lang="ja-JP" altLang="en-US" sz="1000" b="0" dirty="0" smtClean="0">
                <a:solidFill>
                  <a:schemeClr val="bg2">
                    <a:lumMod val="50000"/>
                  </a:schemeClr>
                </a:solidFill>
              </a:rPr>
              <a:t>を裏付けるものとして客観的なデータを参照することも大切です。</a:t>
            </a:r>
            <a:endParaRPr lang="en-US" altLang="ja-JP" sz="1000" b="0" dirty="0" smtClean="0">
              <a:solidFill>
                <a:schemeClr val="bg2">
                  <a:lumMod val="50000"/>
                </a:schemeClr>
              </a:solidFill>
            </a:endParaRPr>
          </a:p>
          <a:p>
            <a:r>
              <a:rPr lang="ja-JP" altLang="en-US" sz="1000" b="0" dirty="0" smtClean="0">
                <a:solidFill>
                  <a:schemeClr val="bg2">
                    <a:lumMod val="50000"/>
                  </a:schemeClr>
                </a:solidFill>
              </a:rPr>
              <a:t>ケースの説明では、複数の調査・統計データが引用されています。</a:t>
            </a:r>
            <a:endParaRPr lang="en-US" altLang="ja-JP" sz="1000" b="0" dirty="0" smtClean="0">
              <a:solidFill>
                <a:schemeClr val="bg2">
                  <a:lumMod val="50000"/>
                </a:schemeClr>
              </a:solidFill>
            </a:endParaRPr>
          </a:p>
          <a:p>
            <a:r>
              <a:rPr lang="ja-JP" altLang="en-US" sz="1000" b="0" dirty="0" smtClean="0">
                <a:solidFill>
                  <a:schemeClr val="bg2">
                    <a:lumMod val="50000"/>
                  </a:schemeClr>
                </a:solidFill>
              </a:rPr>
              <a:t>これらも参考にして、離島教育の問題点を考察し整理していくと、問題点の根拠が、より強固になります。</a:t>
            </a:r>
            <a:endParaRPr lang="en-US" altLang="ja-JP" sz="1000" b="0" dirty="0" smtClean="0">
              <a:solidFill>
                <a:schemeClr val="bg2">
                  <a:lumMod val="50000"/>
                </a:schemeClr>
              </a:solidFill>
            </a:endParaRPr>
          </a:p>
          <a:p>
            <a:endParaRPr lang="en-US" altLang="ja-JP" sz="1000" b="0" dirty="0" smtClean="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2B153BDB-E61A-4AE2-975A-4CB47B7035C6}"/>
              </a:ext>
            </a:extLst>
          </p:cNvPr>
          <p:cNvSpPr>
            <a:spLocks noGrp="1"/>
          </p:cNvSpPr>
          <p:nvPr>
            <p:ph type="sldNum" sz="quarter" idx="5"/>
          </p:nvPr>
        </p:nvSpPr>
        <p:spPr/>
        <p:txBody>
          <a:bodyPr/>
          <a:lstStyle/>
          <a:p>
            <a:fld id="{F88F6BA2-34A8-4984-B69C-FE30EA5DB194}" type="slidenum">
              <a:rPr kumimoji="1" lang="ja-JP" altLang="en-US" smtClean="0"/>
              <a:t>19</a:t>
            </a:fld>
            <a:endParaRPr kumimoji="1" lang="ja-JP" altLang="en-US"/>
          </a:p>
        </p:txBody>
      </p:sp>
    </p:spTree>
    <p:extLst>
      <p:ext uri="{BB962C8B-B14F-4D97-AF65-F5344CB8AC3E}">
        <p14:creationId xmlns:p14="http://schemas.microsoft.com/office/powerpoint/2010/main" val="221735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a:t>
            </a:r>
            <a:r>
              <a:rPr kumimoji="1" lang="ja-JP" altLang="en-US" dirty="0" smtClean="0"/>
              <a:t>から集合</a:t>
            </a:r>
            <a:r>
              <a:rPr kumimoji="1" lang="ja-JP" altLang="en-US" dirty="0" smtClean="0"/>
              <a:t>研修ですので、予習教材はここで終了ですが、次のスライドの集合研修「個人ワーク②」については、取り組みに向けたヒントを解説しています。</a:t>
            </a:r>
            <a:endParaRPr kumimoji="1" lang="en-US" altLang="ja-JP" dirty="0" smtClean="0"/>
          </a:p>
          <a:p>
            <a:endParaRPr kumimoji="1" lang="en-US" altLang="ja-JP" dirty="0" smtClean="0"/>
          </a:p>
          <a:p>
            <a:r>
              <a:rPr kumimoji="1" lang="ja-JP" altLang="en-US" dirty="0" smtClean="0"/>
              <a:t>事前に個人ワーク②にも取り組んでみたいという方は、次のスライドも視聴してみてください。</a:t>
            </a:r>
            <a:endParaRPr kumimoji="1" lang="en-US" altLang="ja-JP" dirty="0" smtClean="0"/>
          </a:p>
          <a:p>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20</a:t>
            </a:fld>
            <a:endParaRPr kumimoji="1" lang="ja-JP" altLang="en-US"/>
          </a:p>
        </p:txBody>
      </p:sp>
    </p:spTree>
    <p:extLst>
      <p:ext uri="{BB962C8B-B14F-4D97-AF65-F5344CB8AC3E}">
        <p14:creationId xmlns:p14="http://schemas.microsoft.com/office/powerpoint/2010/main" val="2535126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dirty="0" smtClean="0">
                <a:solidFill>
                  <a:schemeClr val="bg2">
                    <a:lumMod val="50000"/>
                  </a:schemeClr>
                </a:solidFill>
              </a:rPr>
              <a:t>個人ワーク①で離島教育の問題点を列記し、それを「学力」や「人間関係」など、いくつかの視点から区分しました。</a:t>
            </a:r>
            <a:endParaRPr lang="en-US" altLang="ja-JP" sz="1000" b="0" dirty="0" smtClean="0">
              <a:solidFill>
                <a:schemeClr val="bg2">
                  <a:lumMod val="50000"/>
                </a:schemeClr>
              </a:solidFill>
            </a:endParaRPr>
          </a:p>
          <a:p>
            <a:r>
              <a:rPr lang="ja-JP" altLang="en-US" sz="1000" b="0" dirty="0" smtClean="0">
                <a:solidFill>
                  <a:schemeClr val="bg2">
                    <a:lumMod val="50000"/>
                  </a:schemeClr>
                </a:solidFill>
              </a:rPr>
              <a:t>これらすべての課題を一気に解決するのは現実的に難しいことから、「どの区分が優先されるべき課題なのか」を検討します。</a:t>
            </a:r>
            <a:endParaRPr lang="en-US" altLang="ja-JP" sz="1000" b="0" dirty="0" smtClean="0">
              <a:solidFill>
                <a:schemeClr val="bg2">
                  <a:lumMod val="50000"/>
                </a:schemeClr>
              </a:solidFill>
            </a:endParaRPr>
          </a:p>
          <a:p>
            <a:r>
              <a:rPr lang="ja-JP" altLang="en-US" sz="1000" b="0" dirty="0" smtClean="0">
                <a:solidFill>
                  <a:schemeClr val="bg2">
                    <a:lumMod val="50000"/>
                  </a:schemeClr>
                </a:solidFill>
              </a:rPr>
              <a:t>優先すべき区分が特定できたら、次にその区分に含まれる課題のうち、「どこにフォーカスするか」を絞り込んでいきます。</a:t>
            </a:r>
            <a:endParaRPr lang="en-US" altLang="ja-JP" sz="1000" b="0" dirty="0" smtClean="0">
              <a:solidFill>
                <a:schemeClr val="bg2">
                  <a:lumMod val="50000"/>
                </a:schemeClr>
              </a:solidFill>
            </a:endParaRPr>
          </a:p>
          <a:p>
            <a:endParaRPr lang="en-US" altLang="ja-JP" sz="1000" b="0" dirty="0" smtClean="0">
              <a:solidFill>
                <a:schemeClr val="bg2">
                  <a:lumMod val="50000"/>
                </a:schemeClr>
              </a:solidFill>
            </a:endParaRPr>
          </a:p>
          <a:p>
            <a:r>
              <a:rPr lang="ja-JP" altLang="en-US" sz="1000" b="0" dirty="0" smtClean="0">
                <a:solidFill>
                  <a:schemeClr val="bg2">
                    <a:lumMod val="50000"/>
                  </a:schemeClr>
                </a:solidFill>
              </a:rPr>
              <a:t>最初からターゲットを広げすぎてしまうと、具体的な解決策にたどり着くのが難しくなるので、</a:t>
            </a:r>
            <a:r>
              <a:rPr lang="en-US" altLang="ja-JP" sz="1000" b="0" dirty="0" smtClean="0">
                <a:solidFill>
                  <a:schemeClr val="bg2">
                    <a:lumMod val="50000"/>
                  </a:schemeClr>
                </a:solidFill>
              </a:rPr>
              <a:t>IT</a:t>
            </a:r>
            <a:r>
              <a:rPr lang="ja-JP" altLang="en-US" sz="1000" b="0" dirty="0" smtClean="0">
                <a:solidFill>
                  <a:schemeClr val="bg2">
                    <a:lumMod val="50000"/>
                  </a:schemeClr>
                </a:solidFill>
              </a:rPr>
              <a:t>による解決の実現可能性も意識しながら絞り込みの検討を進めます。</a:t>
            </a:r>
            <a:endParaRPr lang="en-US" altLang="ja-JP" sz="1000" b="0" dirty="0" smtClean="0">
              <a:solidFill>
                <a:schemeClr val="bg2">
                  <a:lumMod val="50000"/>
                </a:schemeClr>
              </a:solidFill>
            </a:endParaRPr>
          </a:p>
          <a:p>
            <a:endParaRPr lang="en-US" altLang="ja-JP" sz="1000" b="0" dirty="0" smtClean="0">
              <a:solidFill>
                <a:schemeClr val="bg2">
                  <a:lumMod val="50000"/>
                </a:schemeClr>
              </a:solidFill>
            </a:endParaRPr>
          </a:p>
          <a:p>
            <a:r>
              <a:rPr lang="ja-JP" altLang="en-US" sz="1000" b="0" dirty="0" smtClean="0">
                <a:solidFill>
                  <a:schemeClr val="bg2">
                    <a:lumMod val="50000"/>
                  </a:schemeClr>
                </a:solidFill>
              </a:rPr>
              <a:t>ターゲットとする課題が絞り込めたら、どのようなアプローチで解決が可能か、先行事例やソリューションなどを調査し</a:t>
            </a:r>
            <a:r>
              <a:rPr lang="ja-JP" altLang="en-US" sz="1000" b="0" dirty="0">
                <a:solidFill>
                  <a:schemeClr val="bg2">
                    <a:lumMod val="50000"/>
                  </a:schemeClr>
                </a:solidFill>
              </a:rPr>
              <a:t>、</a:t>
            </a:r>
            <a:r>
              <a:rPr lang="en-US" altLang="ja-JP" sz="1000" b="0" dirty="0">
                <a:solidFill>
                  <a:schemeClr val="bg2">
                    <a:lumMod val="50000"/>
                  </a:schemeClr>
                </a:solidFill>
              </a:rPr>
              <a:t>IT</a:t>
            </a:r>
            <a:r>
              <a:rPr lang="ja-JP" altLang="en-US" sz="1000" b="0" dirty="0">
                <a:solidFill>
                  <a:schemeClr val="bg2">
                    <a:lumMod val="50000"/>
                  </a:schemeClr>
                </a:solidFill>
              </a:rPr>
              <a:t>化の可能性</a:t>
            </a:r>
            <a:r>
              <a:rPr lang="ja-JP" altLang="en-US" sz="1000" b="0" dirty="0" smtClean="0">
                <a:solidFill>
                  <a:schemeClr val="bg2">
                    <a:lumMod val="50000"/>
                  </a:schemeClr>
                </a:solidFill>
              </a:rPr>
              <a:t>を具体的に検討するようにします。</a:t>
            </a:r>
            <a:endParaRPr lang="en-US" altLang="ja-JP" sz="1000" b="0" dirty="0">
              <a:solidFill>
                <a:schemeClr val="bg2">
                  <a:lumMod val="50000"/>
                </a:schemeClr>
              </a:solidFill>
            </a:endParaRPr>
          </a:p>
          <a:p>
            <a:endParaRPr lang="en-US" altLang="ja-JP" sz="1000" b="0"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32902EA4-8044-4FBC-9DCE-CF767172B7F3}"/>
              </a:ext>
            </a:extLst>
          </p:cNvPr>
          <p:cNvSpPr>
            <a:spLocks noGrp="1"/>
          </p:cNvSpPr>
          <p:nvPr>
            <p:ph type="sldNum" sz="quarter" idx="5"/>
          </p:nvPr>
        </p:nvSpPr>
        <p:spPr/>
        <p:txBody>
          <a:bodyPr/>
          <a:lstStyle/>
          <a:p>
            <a:fld id="{F88F6BA2-34A8-4984-B69C-FE30EA5DB194}" type="slidenum">
              <a:rPr kumimoji="1" lang="ja-JP" altLang="en-US" smtClean="0"/>
              <a:t>21</a:t>
            </a:fld>
            <a:endParaRPr kumimoji="1" lang="ja-JP" altLang="en-US"/>
          </a:p>
        </p:txBody>
      </p:sp>
    </p:spTree>
    <p:extLst>
      <p:ext uri="{BB962C8B-B14F-4D97-AF65-F5344CB8AC3E}">
        <p14:creationId xmlns:p14="http://schemas.microsoft.com/office/powerpoint/2010/main" val="432534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endParaRPr lang="en-US" altLang="ja-JP" sz="1000" b="1"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C9A4F80F-D28B-4BFF-BF85-0A9C7EC01F3C}"/>
              </a:ext>
            </a:extLst>
          </p:cNvPr>
          <p:cNvSpPr>
            <a:spLocks noGrp="1"/>
          </p:cNvSpPr>
          <p:nvPr>
            <p:ph type="sldNum" sz="quarter" idx="5"/>
          </p:nvPr>
        </p:nvSpPr>
        <p:spPr/>
        <p:txBody>
          <a:bodyPr/>
          <a:lstStyle/>
          <a:p>
            <a:fld id="{F88F6BA2-34A8-4984-B69C-FE30EA5DB194}" type="slidenum">
              <a:rPr kumimoji="1" lang="ja-JP" altLang="en-US" smtClean="0"/>
              <a:t>22</a:t>
            </a:fld>
            <a:endParaRPr kumimoji="1" lang="ja-JP" altLang="en-US"/>
          </a:p>
        </p:txBody>
      </p:sp>
    </p:spTree>
    <p:extLst>
      <p:ext uri="{BB962C8B-B14F-4D97-AF65-F5344CB8AC3E}">
        <p14:creationId xmlns:p14="http://schemas.microsoft.com/office/powerpoint/2010/main" val="3256360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23</a:t>
            </a:fld>
            <a:endParaRPr kumimoji="1" lang="ja-JP" altLang="en-US"/>
          </a:p>
        </p:txBody>
      </p:sp>
    </p:spTree>
    <p:extLst>
      <p:ext uri="{BB962C8B-B14F-4D97-AF65-F5344CB8AC3E}">
        <p14:creationId xmlns:p14="http://schemas.microsoft.com/office/powerpoint/2010/main" val="1185134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24</a:t>
            </a:fld>
            <a:endParaRPr kumimoji="1" lang="ja-JP" altLang="en-US"/>
          </a:p>
        </p:txBody>
      </p:sp>
    </p:spTree>
    <p:extLst>
      <p:ext uri="{BB962C8B-B14F-4D97-AF65-F5344CB8AC3E}">
        <p14:creationId xmlns:p14="http://schemas.microsoft.com/office/powerpoint/2010/main" val="17237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25</a:t>
            </a:fld>
            <a:endParaRPr kumimoji="1" lang="ja-JP" altLang="en-US"/>
          </a:p>
        </p:txBody>
      </p:sp>
    </p:spTree>
    <p:extLst>
      <p:ext uri="{BB962C8B-B14F-4D97-AF65-F5344CB8AC3E}">
        <p14:creationId xmlns:p14="http://schemas.microsoft.com/office/powerpoint/2010/main" val="3980601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26</a:t>
            </a:fld>
            <a:endParaRPr kumimoji="1" lang="ja-JP" altLang="en-US"/>
          </a:p>
        </p:txBody>
      </p:sp>
    </p:spTree>
    <p:extLst>
      <p:ext uri="{BB962C8B-B14F-4D97-AF65-F5344CB8AC3E}">
        <p14:creationId xmlns:p14="http://schemas.microsoft.com/office/powerpoint/2010/main" val="2095594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本研修は、ケーススタディ（事例研究）による演習スタイルで実施します。</a:t>
            </a:r>
          </a:p>
          <a:p>
            <a:r>
              <a:rPr kumimoji="1" lang="ja-JP" altLang="en-US" dirty="0" smtClean="0"/>
              <a:t>一般にケーススタディは、具体的なケース（事例）を取り上げ、問題点やその原因を分析したり、解決方法を構想したりすることを通して、問題発見・解決力や意思決定力、企画力などの向上を図ることを目的とする学習方法です。</a:t>
            </a:r>
          </a:p>
          <a:p>
            <a:r>
              <a:rPr kumimoji="1" lang="ja-JP" altLang="en-US" dirty="0" smtClean="0"/>
              <a:t>本研修のケーススタディでは、ケース「離島の学校のＩＴ化」を”題材”として、ケースの中の問題点を分析し、その上でＩＴを活用した課題の具体的な解決策を構想・立案します。</a:t>
            </a:r>
          </a:p>
          <a:p>
            <a:r>
              <a:rPr kumimoji="1" lang="ja-JP" altLang="en-US" dirty="0" smtClean="0"/>
              <a:t>この取り組みを通して、課題を見極める力と課題解決のためのＩＴ化企画のスキル向上を図ります。</a:t>
            </a:r>
            <a:endParaRPr kumimoji="1" lang="ja-JP" altLang="en-US" dirty="0"/>
          </a:p>
        </p:txBody>
      </p:sp>
      <p:sp>
        <p:nvSpPr>
          <p:cNvPr id="5" name="スライド番号プレースホルダー 4">
            <a:extLst>
              <a:ext uri="{FF2B5EF4-FFF2-40B4-BE49-F238E27FC236}">
                <a16:creationId xmlns="" xmlns:a16="http://schemas.microsoft.com/office/drawing/2014/main" id="{6CA45E67-B38A-415F-96AD-F583742E4B96}"/>
              </a:ext>
            </a:extLst>
          </p:cNvPr>
          <p:cNvSpPr>
            <a:spLocks noGrp="1"/>
          </p:cNvSpPr>
          <p:nvPr>
            <p:ph type="sldNum" sz="quarter" idx="5"/>
          </p:nvPr>
        </p:nvSpPr>
        <p:spPr/>
        <p:txBody>
          <a:bodyPr/>
          <a:lstStyle/>
          <a:p>
            <a:fld id="{F88F6BA2-34A8-4984-B69C-FE30EA5DB194}" type="slidenum">
              <a:rPr kumimoji="1" lang="ja-JP" altLang="en-US" smtClean="0"/>
              <a:t>2</a:t>
            </a:fld>
            <a:endParaRPr kumimoji="1" lang="ja-JP" altLang="en-US"/>
          </a:p>
        </p:txBody>
      </p:sp>
    </p:spTree>
    <p:extLst>
      <p:ext uri="{BB962C8B-B14F-4D97-AF65-F5344CB8AC3E}">
        <p14:creationId xmlns:p14="http://schemas.microsoft.com/office/powerpoint/2010/main" val="127997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研修会当日の進行です。</a:t>
            </a:r>
            <a:endParaRPr kumimoji="1" lang="en-US" altLang="ja-JP" dirty="0" smtClean="0"/>
          </a:p>
          <a:p>
            <a:endParaRPr kumimoji="1" lang="en-US" altLang="ja-JP" dirty="0" smtClean="0"/>
          </a:p>
          <a:p>
            <a:r>
              <a:rPr kumimoji="1" lang="ja-JP" altLang="en-US" dirty="0" smtClean="0"/>
              <a:t>ガイダンス後に、まず個人ワークに取り組んでいただきます。</a:t>
            </a:r>
            <a:endParaRPr kumimoji="1" lang="en-US" altLang="ja-JP" dirty="0" smtClean="0"/>
          </a:p>
          <a:p>
            <a:r>
              <a:rPr kumimoji="1" lang="ja-JP" altLang="en-US" dirty="0" smtClean="0"/>
              <a:t>次に、グループに分かれて、ケースについてディスカッションをしていただきます。</a:t>
            </a:r>
            <a:endParaRPr kumimoji="1" lang="en-US" altLang="ja-JP" dirty="0" smtClean="0"/>
          </a:p>
          <a:p>
            <a:r>
              <a:rPr kumimoji="1" lang="ja-JP" altLang="en-US" dirty="0" smtClean="0"/>
              <a:t>その検討結果をプレゼンテーション資料にまとめて、発表します。</a:t>
            </a:r>
            <a:endParaRPr kumimoji="1" lang="ja-JP" altLang="en-US" dirty="0"/>
          </a:p>
        </p:txBody>
      </p:sp>
      <p:sp>
        <p:nvSpPr>
          <p:cNvPr id="5" name="スライド番号プレースホルダー 4">
            <a:extLst>
              <a:ext uri="{FF2B5EF4-FFF2-40B4-BE49-F238E27FC236}">
                <a16:creationId xmlns="" xmlns:a16="http://schemas.microsoft.com/office/drawing/2014/main" id="{E2A075D1-F9D3-4B7F-9431-B38EF1C5871A}"/>
              </a:ext>
            </a:extLst>
          </p:cNvPr>
          <p:cNvSpPr>
            <a:spLocks noGrp="1"/>
          </p:cNvSpPr>
          <p:nvPr>
            <p:ph type="sldNum" sz="quarter" idx="5"/>
          </p:nvPr>
        </p:nvSpPr>
        <p:spPr/>
        <p:txBody>
          <a:bodyPr/>
          <a:lstStyle/>
          <a:p>
            <a:fld id="{F88F6BA2-34A8-4984-B69C-FE30EA5DB194}" type="slidenum">
              <a:rPr kumimoji="1" lang="ja-JP" altLang="en-US" smtClean="0"/>
              <a:t>3</a:t>
            </a:fld>
            <a:endParaRPr kumimoji="1" lang="ja-JP" altLang="en-US"/>
          </a:p>
        </p:txBody>
      </p:sp>
    </p:spTree>
    <p:extLst>
      <p:ext uri="{BB962C8B-B14F-4D97-AF65-F5344CB8AC3E}">
        <p14:creationId xmlns:p14="http://schemas.microsoft.com/office/powerpoint/2010/main" val="127997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0" u="none" dirty="0" smtClean="0">
                <a:solidFill>
                  <a:schemeClr val="bg2">
                    <a:lumMod val="50000"/>
                  </a:schemeClr>
                </a:solidFill>
              </a:rPr>
              <a:t>今回のケースのテーマは、離島の学校のＩＴ化です。</a:t>
            </a:r>
            <a:endParaRPr lang="en-US" altLang="ja-JP" sz="1200" b="0" u="none" dirty="0" smtClean="0">
              <a:solidFill>
                <a:schemeClr val="bg2">
                  <a:lumMod val="50000"/>
                </a:schemeClr>
              </a:solidFill>
            </a:endParaRPr>
          </a:p>
          <a:p>
            <a:endParaRPr lang="en-US" altLang="ja-JP" sz="1200" b="0" u="none" dirty="0" smtClean="0">
              <a:solidFill>
                <a:schemeClr val="bg2">
                  <a:lumMod val="50000"/>
                </a:schemeClr>
              </a:solidFill>
            </a:endParaRPr>
          </a:p>
          <a:p>
            <a:r>
              <a:rPr lang="ja-JP" altLang="en-US" sz="1200" b="0" dirty="0" smtClean="0">
                <a:solidFill>
                  <a:schemeClr val="bg2">
                    <a:lumMod val="50000"/>
                  </a:schemeClr>
                </a:solidFill>
              </a:rPr>
              <a:t>まず、九州の離島の学校に通う小学４年生、カイト君の声に耳を傾けてください。</a:t>
            </a:r>
          </a:p>
          <a:p>
            <a:endParaRPr lang="en-US" altLang="ja-JP" sz="1200" b="0" dirty="0" smtClean="0">
              <a:solidFill>
                <a:schemeClr val="bg2">
                  <a:lumMod val="50000"/>
                </a:schemeClr>
              </a:solidFill>
            </a:endParaRPr>
          </a:p>
          <a:p>
            <a:r>
              <a:rPr lang="ja-JP" altLang="en-US" sz="1200" b="0" dirty="0" smtClean="0">
                <a:solidFill>
                  <a:schemeClr val="bg2">
                    <a:lumMod val="50000"/>
                  </a:schemeClr>
                </a:solidFill>
              </a:rPr>
              <a:t>カイト君が、いま、どのような思いで、不安を頂いているのか。</a:t>
            </a:r>
            <a:endParaRPr lang="en-US" altLang="ja-JP" sz="1200" b="0" dirty="0" smtClean="0">
              <a:solidFill>
                <a:schemeClr val="bg2">
                  <a:lumMod val="50000"/>
                </a:schemeClr>
              </a:solidFill>
            </a:endParaRPr>
          </a:p>
          <a:p>
            <a:endParaRPr lang="en-US" altLang="ja-JP" sz="1200" b="0" dirty="0" smtClean="0">
              <a:solidFill>
                <a:schemeClr val="bg2">
                  <a:lumMod val="50000"/>
                </a:schemeClr>
              </a:solidFill>
            </a:endParaRPr>
          </a:p>
          <a:p>
            <a:r>
              <a:rPr lang="ja-JP" altLang="en-US" sz="1200" b="0" dirty="0" smtClean="0">
                <a:solidFill>
                  <a:schemeClr val="bg2">
                    <a:lumMod val="50000"/>
                  </a:schemeClr>
                </a:solidFill>
              </a:rPr>
              <a:t>ＩＴを活用して、この解決策を考えるのが、ケースの課題です。</a:t>
            </a:r>
            <a:endParaRPr lang="en-US" altLang="ja-JP" sz="1200" b="0" dirty="0" smtClean="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B9C2759D-A757-4191-89CA-85BCCF794037}"/>
              </a:ext>
            </a:extLst>
          </p:cNvPr>
          <p:cNvSpPr>
            <a:spLocks noGrp="1"/>
          </p:cNvSpPr>
          <p:nvPr>
            <p:ph type="sldNum" sz="quarter" idx="5"/>
          </p:nvPr>
        </p:nvSpPr>
        <p:spPr/>
        <p:txBody>
          <a:bodyPr/>
          <a:lstStyle/>
          <a:p>
            <a:fld id="{F88F6BA2-34A8-4984-B69C-FE30EA5DB194}" type="slidenum">
              <a:rPr kumimoji="1" lang="ja-JP" altLang="en-US" smtClean="0"/>
              <a:t>4</a:t>
            </a:fld>
            <a:endParaRPr kumimoji="1" lang="ja-JP" altLang="en-US"/>
          </a:p>
        </p:txBody>
      </p:sp>
    </p:spTree>
    <p:extLst>
      <p:ext uri="{BB962C8B-B14F-4D97-AF65-F5344CB8AC3E}">
        <p14:creationId xmlns:p14="http://schemas.microsoft.com/office/powerpoint/2010/main" val="247015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000" b="0" u="none" dirty="0" smtClean="0">
                <a:solidFill>
                  <a:schemeClr val="bg2">
                    <a:lumMod val="50000"/>
                  </a:schemeClr>
                </a:solidFill>
              </a:rPr>
              <a:t>カイト君が暮らしている島の教育環境です。</a:t>
            </a:r>
            <a:endParaRPr lang="en-US" altLang="ja-JP" sz="1000" b="0" u="none" dirty="0" smtClean="0">
              <a:solidFill>
                <a:schemeClr val="bg2">
                  <a:lumMod val="50000"/>
                </a:schemeClr>
              </a:solidFill>
            </a:endParaRPr>
          </a:p>
          <a:p>
            <a:pPr defTabSz="875904">
              <a:defRPr/>
            </a:pPr>
            <a:endParaRPr lang="en-US" altLang="ja-JP" sz="1000" b="0" u="none" dirty="0" smtClean="0">
              <a:solidFill>
                <a:schemeClr val="bg2">
                  <a:lumMod val="50000"/>
                </a:schemeClr>
              </a:solidFill>
            </a:endParaRPr>
          </a:p>
          <a:p>
            <a:pPr defTabSz="875904">
              <a:defRPr/>
            </a:pPr>
            <a:r>
              <a:rPr lang="ja-JP" altLang="en-US" sz="1000" b="0" u="none" dirty="0" smtClean="0">
                <a:solidFill>
                  <a:schemeClr val="bg2">
                    <a:lumMod val="50000"/>
                  </a:schemeClr>
                </a:solidFill>
              </a:rPr>
              <a:t>本土の学校、教育環境との違いなどの視点も含めて、島の教育環境の現状をつかむようにしてください。</a:t>
            </a:r>
            <a:endParaRPr lang="en-US" altLang="ja-JP" sz="1000" b="0" u="none" dirty="0">
              <a:solidFill>
                <a:schemeClr val="bg2">
                  <a:lumMod val="50000"/>
                </a:schemeClr>
              </a:solidFill>
            </a:endParaRPr>
          </a:p>
          <a:p>
            <a:pPr defTabSz="875904">
              <a:defRPr/>
            </a:pPr>
            <a:r>
              <a:rPr lang="ja-JP" altLang="en-US" sz="1000" b="0" u="none" dirty="0" smtClean="0">
                <a:solidFill>
                  <a:schemeClr val="bg2">
                    <a:lumMod val="50000"/>
                  </a:schemeClr>
                </a:solidFill>
              </a:rPr>
              <a:t>また、データから予測される問題点なども考えてみるようにしてください。</a:t>
            </a:r>
            <a:endParaRPr lang="en-US" altLang="ja-JP" sz="1000" b="0" u="none" dirty="0" smtClean="0">
              <a:solidFill>
                <a:schemeClr val="bg2">
                  <a:lumMod val="50000"/>
                </a:schemeClr>
              </a:solidFill>
            </a:endParaRPr>
          </a:p>
          <a:p>
            <a:pPr defTabSz="875904">
              <a:defRPr/>
            </a:pPr>
            <a:endParaRPr lang="en-US" altLang="ja-JP" sz="1000" b="0" u="none" dirty="0">
              <a:solidFill>
                <a:schemeClr val="bg2">
                  <a:lumMod val="50000"/>
                </a:schemeClr>
              </a:solidFill>
            </a:endParaRPr>
          </a:p>
          <a:p>
            <a:pPr defTabSz="875904">
              <a:defRPr/>
            </a:pPr>
            <a:endParaRPr lang="ja-JP" altLang="en-US" sz="1000" b="1"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6590A778-F314-4277-8BAB-805B00666E4B}"/>
              </a:ext>
            </a:extLst>
          </p:cNvPr>
          <p:cNvSpPr>
            <a:spLocks noGrp="1"/>
          </p:cNvSpPr>
          <p:nvPr>
            <p:ph type="sldNum" sz="quarter" idx="5"/>
          </p:nvPr>
        </p:nvSpPr>
        <p:spPr/>
        <p:txBody>
          <a:bodyPr/>
          <a:lstStyle/>
          <a:p>
            <a:fld id="{F88F6BA2-34A8-4984-B69C-FE30EA5DB194}" type="slidenum">
              <a:rPr kumimoji="1" lang="ja-JP" altLang="en-US" smtClean="0"/>
              <a:t>5</a:t>
            </a:fld>
            <a:endParaRPr kumimoji="1" lang="ja-JP" altLang="en-US"/>
          </a:p>
        </p:txBody>
      </p:sp>
    </p:spTree>
    <p:extLst>
      <p:ext uri="{BB962C8B-B14F-4D97-AF65-F5344CB8AC3E}">
        <p14:creationId xmlns:p14="http://schemas.microsoft.com/office/powerpoint/2010/main" val="3577106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75904" rtl="0" eaLnBrk="1" fontAlgn="auto" latinLnBrk="0" hangingPunct="1">
              <a:lnSpc>
                <a:spcPct val="100000"/>
              </a:lnSpc>
              <a:spcBef>
                <a:spcPts val="0"/>
              </a:spcBef>
              <a:spcAft>
                <a:spcPts val="0"/>
              </a:spcAft>
              <a:buClrTx/>
              <a:buSzTx/>
              <a:buFontTx/>
              <a:buNone/>
              <a:tabLst/>
              <a:defRPr/>
            </a:pPr>
            <a:r>
              <a:rPr lang="ja-JP" altLang="en-US" sz="1200" b="0" dirty="0" smtClean="0">
                <a:solidFill>
                  <a:schemeClr val="bg2">
                    <a:lumMod val="50000"/>
                  </a:schemeClr>
                </a:solidFill>
              </a:rPr>
              <a:t>全国学力調査とは、文部科学省が毎年全国の小学校</a:t>
            </a:r>
            <a:r>
              <a:rPr lang="en-US" altLang="ja-JP" sz="1200" b="0" dirty="0" smtClean="0">
                <a:solidFill>
                  <a:schemeClr val="bg2">
                    <a:lumMod val="50000"/>
                  </a:schemeClr>
                </a:solidFill>
              </a:rPr>
              <a:t>6</a:t>
            </a:r>
            <a:r>
              <a:rPr lang="ja-JP" altLang="en-US" sz="1200" b="0" dirty="0" smtClean="0">
                <a:solidFill>
                  <a:schemeClr val="bg2">
                    <a:lumMod val="50000"/>
                  </a:schemeClr>
                </a:solidFill>
              </a:rPr>
              <a:t>年生を対象に実施している全国学力テストの結果です。</a:t>
            </a:r>
            <a:endParaRPr lang="en-US" altLang="ja-JP" sz="1200" b="0" dirty="0" smtClean="0">
              <a:solidFill>
                <a:schemeClr val="bg2">
                  <a:lumMod val="50000"/>
                </a:schemeClr>
              </a:solidFill>
            </a:endParaRPr>
          </a:p>
          <a:p>
            <a:pPr defTabSz="875904">
              <a:defRPr/>
            </a:pPr>
            <a:endParaRPr lang="en-US" altLang="ja-JP" sz="1200" b="0" u="none" dirty="0" smtClean="0">
              <a:solidFill>
                <a:schemeClr val="bg2">
                  <a:lumMod val="50000"/>
                </a:schemeClr>
              </a:solidFill>
            </a:endParaRPr>
          </a:p>
          <a:p>
            <a:pPr defTabSz="875904">
              <a:defRPr/>
            </a:pPr>
            <a:r>
              <a:rPr lang="ja-JP" altLang="en-US" sz="1200" b="0" u="none" dirty="0" smtClean="0">
                <a:solidFill>
                  <a:schemeClr val="bg2">
                    <a:lumMod val="50000"/>
                  </a:schemeClr>
                </a:solidFill>
              </a:rPr>
              <a:t>ここでは、教科ごとの学力調査の結果を、全国と離島を含む「へき地」で比較したデータを引用しています。</a:t>
            </a:r>
            <a:endParaRPr lang="en-US" altLang="ja-JP" sz="1200" b="0" u="none" dirty="0" smtClean="0">
              <a:solidFill>
                <a:schemeClr val="bg2">
                  <a:lumMod val="50000"/>
                </a:schemeClr>
              </a:solidFill>
            </a:endParaRPr>
          </a:p>
          <a:p>
            <a:pPr defTabSz="875904">
              <a:defRPr/>
            </a:pPr>
            <a:endParaRPr lang="en-US" altLang="ja-JP" sz="1200" b="0" u="none" dirty="0" smtClean="0">
              <a:solidFill>
                <a:schemeClr val="bg2">
                  <a:lumMod val="50000"/>
                </a:schemeClr>
              </a:solidFill>
            </a:endParaRPr>
          </a:p>
          <a:p>
            <a:r>
              <a:rPr lang="ja-JP" altLang="en-US" sz="1200" b="0" dirty="0" smtClean="0">
                <a:solidFill>
                  <a:schemeClr val="bg2">
                    <a:lumMod val="50000"/>
                  </a:schemeClr>
                </a:solidFill>
              </a:rPr>
              <a:t>科目ごとに、全国平均とへき地で、どのような違いがあるか、どの科目で差が大きいか、などを考察してください。</a:t>
            </a:r>
            <a:endParaRPr lang="en-US" altLang="ja-JP" sz="1200" b="0" dirty="0" smtClean="0">
              <a:solidFill>
                <a:schemeClr val="bg2">
                  <a:lumMod val="50000"/>
                </a:schemeClr>
              </a:solidFill>
            </a:endParaRPr>
          </a:p>
          <a:p>
            <a:endParaRPr lang="en-US" altLang="ja-JP" sz="1200" b="0" dirty="0" smtClean="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95FC9877-FFF1-4786-88D4-538F4A21EB98}"/>
              </a:ext>
            </a:extLst>
          </p:cNvPr>
          <p:cNvSpPr>
            <a:spLocks noGrp="1"/>
          </p:cNvSpPr>
          <p:nvPr>
            <p:ph type="sldNum" sz="quarter" idx="5"/>
          </p:nvPr>
        </p:nvSpPr>
        <p:spPr/>
        <p:txBody>
          <a:bodyPr/>
          <a:lstStyle/>
          <a:p>
            <a:fld id="{F88F6BA2-34A8-4984-B69C-FE30EA5DB194}" type="slidenum">
              <a:rPr kumimoji="1" lang="ja-JP" altLang="en-US" smtClean="0"/>
              <a:t>6</a:t>
            </a:fld>
            <a:endParaRPr kumimoji="1" lang="ja-JP" altLang="en-US"/>
          </a:p>
        </p:txBody>
      </p:sp>
    </p:spTree>
    <p:extLst>
      <p:ext uri="{BB962C8B-B14F-4D97-AF65-F5344CB8AC3E}">
        <p14:creationId xmlns:p14="http://schemas.microsoft.com/office/powerpoint/2010/main" val="3389389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000" b="0" u="none" dirty="0" smtClean="0">
                <a:solidFill>
                  <a:schemeClr val="bg2">
                    <a:lumMod val="50000"/>
                  </a:schemeClr>
                </a:solidFill>
              </a:rPr>
              <a:t>これは、離島の学校に勤務している教員の声です。</a:t>
            </a:r>
            <a:endParaRPr lang="en-US" altLang="ja-JP" sz="1000" b="0" u="none" dirty="0" smtClean="0">
              <a:solidFill>
                <a:schemeClr val="bg2">
                  <a:lumMod val="50000"/>
                </a:schemeClr>
              </a:solidFill>
            </a:endParaRPr>
          </a:p>
          <a:p>
            <a:pPr defTabSz="875904">
              <a:defRPr/>
            </a:pPr>
            <a:r>
              <a:rPr lang="ja-JP" altLang="en-US" sz="1000" b="0" u="none" dirty="0" smtClean="0">
                <a:solidFill>
                  <a:schemeClr val="bg2">
                    <a:lumMod val="50000"/>
                  </a:schemeClr>
                </a:solidFill>
              </a:rPr>
              <a:t>ここでは、「学習」について、語られています。</a:t>
            </a:r>
            <a:endParaRPr lang="en-US" altLang="ja-JP" sz="1000" b="0" u="none" dirty="0" smtClean="0">
              <a:solidFill>
                <a:schemeClr val="bg2">
                  <a:lumMod val="50000"/>
                </a:schemeClr>
              </a:solidFill>
            </a:endParaRPr>
          </a:p>
          <a:p>
            <a:pPr defTabSz="875904">
              <a:defRPr/>
            </a:pPr>
            <a:endParaRPr lang="en-US" altLang="ja-JP" sz="1000" b="0" u="none" dirty="0" smtClean="0">
              <a:solidFill>
                <a:schemeClr val="bg2">
                  <a:lumMod val="50000"/>
                </a:schemeClr>
              </a:solidFill>
            </a:endParaRPr>
          </a:p>
          <a:p>
            <a:pPr defTabSz="875904">
              <a:defRPr/>
            </a:pPr>
            <a:r>
              <a:rPr lang="ja-JP" altLang="en-US" sz="1000" b="0" u="none" dirty="0" smtClean="0">
                <a:solidFill>
                  <a:schemeClr val="bg2">
                    <a:lumMod val="50000"/>
                  </a:schemeClr>
                </a:solidFill>
              </a:rPr>
              <a:t>離島の学校ならではの「良いところ」、本土から離れているために生じている「課題」などを読み取ってください。</a:t>
            </a:r>
            <a:endParaRPr lang="en-US" altLang="ja-JP" sz="1000" b="0" u="none" dirty="0" smtClean="0">
              <a:solidFill>
                <a:schemeClr val="bg2">
                  <a:lumMod val="50000"/>
                </a:schemeClr>
              </a:solidFill>
            </a:endParaRPr>
          </a:p>
          <a:p>
            <a:pPr defTabSz="875904">
              <a:defRPr/>
            </a:pPr>
            <a:r>
              <a:rPr lang="ja-JP" altLang="en-US" sz="1000" b="0" u="none" dirty="0" smtClean="0">
                <a:solidFill>
                  <a:schemeClr val="bg2">
                    <a:lumMod val="50000"/>
                  </a:schemeClr>
                </a:solidFill>
              </a:rPr>
              <a:t>その際、「課題」の解決に利用できそうなＩＴソリューションについても、意識してみてください。</a:t>
            </a:r>
            <a:endParaRPr lang="en-US" altLang="ja-JP" sz="1000" b="0" u="none" dirty="0" smtClean="0">
              <a:solidFill>
                <a:schemeClr val="bg2">
                  <a:lumMod val="50000"/>
                </a:schemeClr>
              </a:solidFill>
            </a:endParaRPr>
          </a:p>
          <a:p>
            <a:pPr defTabSz="875904">
              <a:defRPr/>
            </a:pPr>
            <a:endParaRPr lang="en-US" altLang="ja-JP" sz="1000" b="0" u="none" dirty="0" smtClean="0">
              <a:solidFill>
                <a:schemeClr val="bg2">
                  <a:lumMod val="50000"/>
                </a:schemeClr>
              </a:solidFill>
            </a:endParaRPr>
          </a:p>
          <a:p>
            <a:endParaRPr lang="en-US" altLang="ja-JP" sz="1000" b="0" dirty="0" smtClean="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6B3E9428-3A19-4605-88BC-E45F1E1CBD20}"/>
              </a:ext>
            </a:extLst>
          </p:cNvPr>
          <p:cNvSpPr>
            <a:spLocks noGrp="1"/>
          </p:cNvSpPr>
          <p:nvPr>
            <p:ph type="sldNum" sz="quarter" idx="5"/>
          </p:nvPr>
        </p:nvSpPr>
        <p:spPr/>
        <p:txBody>
          <a:bodyPr/>
          <a:lstStyle/>
          <a:p>
            <a:fld id="{F88F6BA2-34A8-4984-B69C-FE30EA5DB194}" type="slidenum">
              <a:rPr kumimoji="1" lang="ja-JP" altLang="en-US" smtClean="0"/>
              <a:t>7</a:t>
            </a:fld>
            <a:endParaRPr kumimoji="1" lang="ja-JP" altLang="en-US"/>
          </a:p>
        </p:txBody>
      </p:sp>
    </p:spTree>
    <p:extLst>
      <p:ext uri="{BB962C8B-B14F-4D97-AF65-F5344CB8AC3E}">
        <p14:creationId xmlns:p14="http://schemas.microsoft.com/office/powerpoint/2010/main" val="237759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200" b="0" dirty="0" smtClean="0">
                <a:solidFill>
                  <a:schemeClr val="bg2">
                    <a:lumMod val="50000"/>
                  </a:schemeClr>
                </a:solidFill>
              </a:rPr>
              <a:t>引き続き、離島の学校に勤務している教員の声です。</a:t>
            </a:r>
          </a:p>
          <a:p>
            <a:pPr defTabSz="875904">
              <a:defRPr/>
            </a:pPr>
            <a:r>
              <a:rPr lang="ja-JP" altLang="en-US" sz="1200" b="0" dirty="0" smtClean="0">
                <a:solidFill>
                  <a:schemeClr val="bg2">
                    <a:lumMod val="50000"/>
                  </a:schemeClr>
                </a:solidFill>
              </a:rPr>
              <a:t>ここでは、児童の「人間関係、友人関係」について、語られています。</a:t>
            </a:r>
          </a:p>
          <a:p>
            <a:pPr defTabSz="875904">
              <a:defRPr/>
            </a:pPr>
            <a:endParaRPr lang="ja-JP" altLang="en-US" sz="1200" b="0" dirty="0" smtClean="0">
              <a:solidFill>
                <a:schemeClr val="bg2">
                  <a:lumMod val="50000"/>
                </a:schemeClr>
              </a:solidFill>
            </a:endParaRPr>
          </a:p>
          <a:p>
            <a:pPr defTabSz="875904">
              <a:defRPr/>
            </a:pPr>
            <a:r>
              <a:rPr lang="ja-JP" altLang="en-US" sz="1200" b="0" dirty="0" smtClean="0">
                <a:solidFill>
                  <a:schemeClr val="bg2">
                    <a:lumMod val="50000"/>
                  </a:schemeClr>
                </a:solidFill>
              </a:rPr>
              <a:t>離島の学校ならではの「良いところ」、本土から離れているために生じている「課題」などを読み取ってください。</a:t>
            </a:r>
          </a:p>
          <a:p>
            <a:pPr defTabSz="875904">
              <a:defRPr/>
            </a:pPr>
            <a:r>
              <a:rPr lang="ja-JP" altLang="en-US" sz="1000" b="0" u="none" dirty="0" smtClean="0">
                <a:solidFill>
                  <a:schemeClr val="bg2">
                    <a:lumMod val="50000"/>
                  </a:schemeClr>
                </a:solidFill>
              </a:rPr>
              <a:t>その際、「課題」の解決に利用できそうなＩＴソリューションについても、意識してみてください。</a:t>
            </a:r>
            <a:endParaRPr lang="en-US" altLang="ja-JP" sz="1000" b="1" dirty="0">
              <a:solidFill>
                <a:schemeClr val="bg2">
                  <a:lumMod val="50000"/>
                </a:schemeClr>
              </a:solidFill>
            </a:endParaRPr>
          </a:p>
        </p:txBody>
      </p:sp>
      <p:sp>
        <p:nvSpPr>
          <p:cNvPr id="5" name="スライド番号プレースホルダー 4">
            <a:extLst>
              <a:ext uri="{FF2B5EF4-FFF2-40B4-BE49-F238E27FC236}">
                <a16:creationId xmlns="" xmlns:a16="http://schemas.microsoft.com/office/drawing/2014/main" id="{214D0BE7-1806-4F73-A475-8105A932FE37}"/>
              </a:ext>
            </a:extLst>
          </p:cNvPr>
          <p:cNvSpPr>
            <a:spLocks noGrp="1"/>
          </p:cNvSpPr>
          <p:nvPr>
            <p:ph type="sldNum" sz="quarter" idx="5"/>
          </p:nvPr>
        </p:nvSpPr>
        <p:spPr/>
        <p:txBody>
          <a:bodyPr/>
          <a:lstStyle/>
          <a:p>
            <a:fld id="{F88F6BA2-34A8-4984-B69C-FE30EA5DB194}" type="slidenum">
              <a:rPr kumimoji="1" lang="ja-JP" altLang="en-US" smtClean="0"/>
              <a:t>8</a:t>
            </a:fld>
            <a:endParaRPr kumimoji="1" lang="ja-JP" altLang="en-US"/>
          </a:p>
        </p:txBody>
      </p:sp>
    </p:spTree>
    <p:extLst>
      <p:ext uri="{BB962C8B-B14F-4D97-AF65-F5344CB8AC3E}">
        <p14:creationId xmlns:p14="http://schemas.microsoft.com/office/powerpoint/2010/main" val="568848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411B513-C3F8-48E2-8923-0E977D1D216C}"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 xmlns:a16="http://schemas.microsoft.com/office/drawing/2014/main" id="{5E2C7AA1-0F18-4097-955D-B6F61AEEE511}"/>
              </a:ext>
            </a:extLst>
          </p:cNvPr>
          <p:cNvSpPr>
            <a:spLocks noGrp="1"/>
          </p:cNvSpPr>
          <p:nvPr>
            <p:ph type="sldNum" sz="quarter" idx="4"/>
          </p:nvPr>
        </p:nvSpPr>
        <p:spPr>
          <a:xfrm>
            <a:off x="8102401" y="6492875"/>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15175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9267A1-2BFE-4016-9E24-2D95683FAF98}"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34258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A028427-0345-4ACF-B223-B1E9042FF3D5}"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505322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CBE7587-CD3C-4270-88E6-E139154C2234}"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72501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4143DE3-6D1D-41BC-B4EF-876CD1DEB267}"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018450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E978C2E-A65E-4537-B979-6BAA524AEB9D}"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167489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1C9E68-5FFB-463E-96C2-229E37209D9D}"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143287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3653AB2-DE69-4EF6-9E62-79CA8300A326}" type="datetime1">
              <a:rPr kumimoji="1" lang="ja-JP" altLang="en-US" smtClean="0"/>
              <a:t>2020/2/16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1703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EA91DAB-53D9-474A-87DA-46B1729F5C74}" type="datetime1">
              <a:rPr kumimoji="1" lang="ja-JP" altLang="en-US" smtClean="0"/>
              <a:t>2020/2/16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93303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D72A7-41B4-4F2E-A9B5-9EC2D081FB6F}" type="datetime1">
              <a:rPr kumimoji="1" lang="ja-JP" altLang="en-US" smtClean="0"/>
              <a:t>2020/2/16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953039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BB5932-9159-4036-AB7D-0918CB9628FE}"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2423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33F9336-CEFE-461C-99A9-465E37169A74}"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 xmlns:a16="http://schemas.microsoft.com/office/drawing/2014/main" id="{67B0EBEC-D87F-412E-A615-58704F26BD85}"/>
              </a:ext>
            </a:extLst>
          </p:cNvPr>
          <p:cNvSpPr>
            <a:spLocks noGrp="1"/>
          </p:cNvSpPr>
          <p:nvPr>
            <p:ph type="sldNum" sz="quarter" idx="4"/>
          </p:nvPr>
        </p:nvSpPr>
        <p:spPr>
          <a:xfrm>
            <a:off x="8102401" y="6492875"/>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2606017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7BA13B-BC46-4923-8DC2-906708AF48A1}"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441266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B628A3E-EEBF-4A67-9FA8-0997840DC4AE}"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244833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92E016-AB33-4951-B7B7-B95F74ACAA16}"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4057125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D61FE42-F2ED-4D5E-8557-F39B897C8724}"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72019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559327" y="6473718"/>
            <a:ext cx="2133600" cy="365125"/>
          </a:xfrm>
        </p:spPr>
        <p:txBody>
          <a:bodyPr/>
          <a:lstStyle/>
          <a:p>
            <a:fld id="{4E9DA16A-2CD8-4761-97F2-F112DFAF4ADD}" type="datetime1">
              <a:rPr kumimoji="1" lang="ja-JP" altLang="en-US" smtClean="0"/>
              <a:t>2020/2/16</a:t>
            </a:fld>
            <a:endParaRPr kumimoji="1" lang="ja-JP" altLang="en-US"/>
          </a:p>
        </p:txBody>
      </p:sp>
      <p:sp>
        <p:nvSpPr>
          <p:cNvPr id="5" name="Footer Placeholder 4"/>
          <p:cNvSpPr>
            <a:spLocks noGrp="1"/>
          </p:cNvSpPr>
          <p:nvPr>
            <p:ph type="ftr" sz="quarter" idx="11"/>
          </p:nvPr>
        </p:nvSpPr>
        <p:spPr>
          <a:xfrm>
            <a:off x="581192" y="6469392"/>
            <a:ext cx="4870585" cy="365125"/>
          </a:xfrm>
        </p:spPr>
        <p:txBody>
          <a:bodyPr/>
          <a:lstStyle/>
          <a:p>
            <a:endParaRPr kumimoji="1" lang="ja-JP" altLang="en-US"/>
          </a:p>
        </p:txBody>
      </p:sp>
      <p:sp>
        <p:nvSpPr>
          <p:cNvPr id="6" name="Slide Number Placeholder 5"/>
          <p:cNvSpPr>
            <a:spLocks noGrp="1"/>
          </p:cNvSpPr>
          <p:nvPr>
            <p:ph type="sldNum" sz="quarter" idx="12"/>
          </p:nvPr>
        </p:nvSpPr>
        <p:spPr>
          <a:xfrm>
            <a:off x="8102401" y="6492875"/>
            <a:ext cx="770468"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2571026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 xmlns:a16="http://schemas.microsoft.com/office/drawing/2014/main" id="{89DB1498-A876-4E00-9094-F1B98E40E952}"/>
              </a:ext>
            </a:extLst>
          </p:cNvPr>
          <p:cNvSpPr>
            <a:spLocks noGrp="1"/>
          </p:cNvSpPr>
          <p:nvPr>
            <p:ph type="dt" sz="half" idx="10"/>
          </p:nvPr>
        </p:nvSpPr>
        <p:spPr/>
        <p:txBody>
          <a:bodyPr/>
          <a:lstStyle/>
          <a:p>
            <a:fld id="{B6368878-9969-4ABC-AFD2-27A8493F390A}" type="datetime1">
              <a:rPr kumimoji="1" lang="ja-JP" altLang="en-US" smtClean="0"/>
              <a:t>2020/2/16</a:t>
            </a:fld>
            <a:endParaRPr kumimoji="1" lang="ja-JP" altLang="en-US"/>
          </a:p>
        </p:txBody>
      </p:sp>
      <p:sp>
        <p:nvSpPr>
          <p:cNvPr id="4" name="フッター プレースホルダー 3">
            <a:extLst>
              <a:ext uri="{FF2B5EF4-FFF2-40B4-BE49-F238E27FC236}">
                <a16:creationId xmlns="" xmlns:a16="http://schemas.microsoft.com/office/drawing/2014/main" id="{B563DE45-8C1F-4535-84A3-E5BFF712199C}"/>
              </a:ext>
            </a:extLst>
          </p:cNvPr>
          <p:cNvSpPr>
            <a:spLocks noGrp="1"/>
          </p:cNvSpPr>
          <p:nvPr>
            <p:ph type="ftr" sz="quarter" idx="11"/>
          </p:nvPr>
        </p:nvSpPr>
        <p:spPr/>
        <p:txBody>
          <a:bodyPr/>
          <a:lstStyle/>
          <a:p>
            <a:endParaRPr kumimoji="1" lang="ja-JP" altLang="en-US"/>
          </a:p>
        </p:txBody>
      </p:sp>
      <p:sp>
        <p:nvSpPr>
          <p:cNvPr id="8" name="Rectangle 6">
            <a:extLst>
              <a:ext uri="{FF2B5EF4-FFF2-40B4-BE49-F238E27FC236}">
                <a16:creationId xmlns="" xmlns:a16="http://schemas.microsoft.com/office/drawing/2014/main" id="{83649BA4-2E0A-49B5-9233-8DE6E9C4A37F}"/>
              </a:ext>
            </a:extLst>
          </p:cNvPr>
          <p:cNvSpPr>
            <a:spLocks noChangeAspect="1"/>
          </p:cNvSpPr>
          <p:nvPr userDrawn="1"/>
        </p:nvSpPr>
        <p:spPr>
          <a:xfrm>
            <a:off x="448092" y="430935"/>
            <a:ext cx="8238707" cy="49160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 xmlns:a16="http://schemas.microsoft.com/office/drawing/2014/main" id="{241F4B19-7C3A-4048-AC91-8E8762136DE5}"/>
              </a:ext>
            </a:extLst>
          </p:cNvPr>
          <p:cNvSpPr>
            <a:spLocks noGrp="1"/>
          </p:cNvSpPr>
          <p:nvPr>
            <p:ph type="title"/>
          </p:nvPr>
        </p:nvSpPr>
        <p:spPr>
          <a:xfrm>
            <a:off x="581192" y="502235"/>
            <a:ext cx="7989752" cy="390021"/>
          </a:xfrm>
        </p:spPr>
        <p:txBody>
          <a:bodyPr>
            <a:noAutofit/>
          </a:bodyPr>
          <a:lstStyle>
            <a:lvl1pPr>
              <a:defRPr sz="2400">
                <a:latin typeface="HGｺﾞｼｯｸE 見出し"/>
              </a:defRPr>
            </a:lvl1pPr>
          </a:lstStyle>
          <a:p>
            <a:r>
              <a:rPr lang="ja-JP" altLang="en-US" dirty="0"/>
              <a:t>マスター タイトルの書式設定</a:t>
            </a:r>
            <a:endParaRPr lang="en-US" dirty="0"/>
          </a:p>
        </p:txBody>
      </p:sp>
      <p:sp>
        <p:nvSpPr>
          <p:cNvPr id="10" name="Content Placeholder 2">
            <a:extLst>
              <a:ext uri="{FF2B5EF4-FFF2-40B4-BE49-F238E27FC236}">
                <a16:creationId xmlns="" xmlns:a16="http://schemas.microsoft.com/office/drawing/2014/main" id="{5498D62B-0DF0-435A-B171-9734E26867A5}"/>
              </a:ext>
            </a:extLst>
          </p:cNvPr>
          <p:cNvSpPr>
            <a:spLocks noGrp="1"/>
          </p:cNvSpPr>
          <p:nvPr>
            <p:ph idx="1"/>
          </p:nvPr>
        </p:nvSpPr>
        <p:spPr>
          <a:xfrm>
            <a:off x="446399" y="1248178"/>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Slide Number Placeholder 5">
            <a:extLst>
              <a:ext uri="{FF2B5EF4-FFF2-40B4-BE49-F238E27FC236}">
                <a16:creationId xmlns="" xmlns:a16="http://schemas.microsoft.com/office/drawing/2014/main" id="{CCC1DFB3-7443-4594-BDA3-42A9958F16CF}"/>
              </a:ext>
            </a:extLst>
          </p:cNvPr>
          <p:cNvSpPr>
            <a:spLocks noGrp="1"/>
          </p:cNvSpPr>
          <p:nvPr>
            <p:ph type="sldNum" sz="quarter" idx="12"/>
          </p:nvPr>
        </p:nvSpPr>
        <p:spPr>
          <a:xfrm>
            <a:off x="8102401" y="6492875"/>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242355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37C2741-2101-4B07-88C6-EFEFAFC7953E}"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589212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7D04781-8AA3-4EE4-BD5C-B17515885535}"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Slide Number Placeholder 5">
            <a:extLst>
              <a:ext uri="{FF2B5EF4-FFF2-40B4-BE49-F238E27FC236}">
                <a16:creationId xmlns="" xmlns:a16="http://schemas.microsoft.com/office/drawing/2014/main" id="{13D33C01-8A49-4219-ABC7-B14908A0E861}"/>
              </a:ext>
            </a:extLst>
          </p:cNvPr>
          <p:cNvSpPr>
            <a:spLocks noGrp="1"/>
          </p:cNvSpPr>
          <p:nvPr>
            <p:ph type="sldNum" sz="quarter" idx="4"/>
          </p:nvPr>
        </p:nvSpPr>
        <p:spPr>
          <a:xfrm>
            <a:off x="8102401" y="6484249"/>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2211506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6847BE-C917-450A-8282-046CEBDBD3A9}" type="datetime1">
              <a:rPr kumimoji="1" lang="ja-JP" altLang="en-US" smtClean="0"/>
              <a:t>2020/2/16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Slide Number Placeholder 5">
            <a:extLst>
              <a:ext uri="{FF2B5EF4-FFF2-40B4-BE49-F238E27FC236}">
                <a16:creationId xmlns="" xmlns:a16="http://schemas.microsoft.com/office/drawing/2014/main" id="{B2FBE592-28C8-4326-A903-98ADA5F7226E}"/>
              </a:ext>
            </a:extLst>
          </p:cNvPr>
          <p:cNvSpPr>
            <a:spLocks noGrp="1"/>
          </p:cNvSpPr>
          <p:nvPr>
            <p:ph type="sldNum" sz="quarter" idx="12"/>
          </p:nvPr>
        </p:nvSpPr>
        <p:spPr>
          <a:xfrm>
            <a:off x="8102401" y="6484249"/>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4200341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E40854-5D8A-43FF-9542-0FC8431226BA}" type="datetime1">
              <a:rPr kumimoji="1" lang="ja-JP" altLang="en-US" smtClean="0"/>
              <a:t>2020/2/16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 xmlns:a16="http://schemas.microsoft.com/office/drawing/2014/main" id="{B55FB692-F961-42CB-BA9E-E22D86F8CA1D}"/>
              </a:ext>
            </a:extLst>
          </p:cNvPr>
          <p:cNvSpPr>
            <a:spLocks noGrp="1"/>
          </p:cNvSpPr>
          <p:nvPr>
            <p:ph type="sldNum" sz="quarter" idx="4"/>
          </p:nvPr>
        </p:nvSpPr>
        <p:spPr>
          <a:xfrm>
            <a:off x="8102401" y="6484249"/>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50341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5FDAA2-A27C-4EEB-A610-906B5E414611}"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 xmlns:a16="http://schemas.microsoft.com/office/drawing/2014/main" id="{31810F0E-7AC4-4BC4-9218-9C7DA14C423F}"/>
              </a:ext>
            </a:extLst>
          </p:cNvPr>
          <p:cNvSpPr>
            <a:spLocks noGrp="1"/>
          </p:cNvSpPr>
          <p:nvPr>
            <p:ph type="sldNum" sz="quarter" idx="4"/>
          </p:nvPr>
        </p:nvSpPr>
        <p:spPr>
          <a:xfrm>
            <a:off x="8102401" y="6492875"/>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795346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C9B01DF-7562-46E7-AE7C-0D48F3D40951}" type="datetime1">
              <a:rPr kumimoji="1" lang="ja-JP" altLang="en-US" smtClean="0"/>
              <a:t>2020/2/16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 xmlns:a16="http://schemas.microsoft.com/office/drawing/2014/main" id="{2AAC9E39-9BDE-46B1-99DE-E1979DF4A047}"/>
              </a:ext>
            </a:extLst>
          </p:cNvPr>
          <p:cNvSpPr>
            <a:spLocks noGrp="1"/>
          </p:cNvSpPr>
          <p:nvPr>
            <p:ph type="sldNum" sz="quarter" idx="12"/>
          </p:nvPr>
        </p:nvSpPr>
        <p:spPr>
          <a:xfrm>
            <a:off x="8102401" y="6492875"/>
            <a:ext cx="770468"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20248308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FCC89-74C8-4E49-A96C-E440D2833BAB}" type="datetime1">
              <a:rPr kumimoji="1" lang="ja-JP" altLang="en-US" smtClean="0"/>
              <a:t>2020/2/16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5">
            <a:extLst>
              <a:ext uri="{FF2B5EF4-FFF2-40B4-BE49-F238E27FC236}">
                <a16:creationId xmlns="" xmlns:a16="http://schemas.microsoft.com/office/drawing/2014/main" id="{504B95F7-648C-4773-8000-B639600674EE}"/>
              </a:ext>
            </a:extLst>
          </p:cNvPr>
          <p:cNvSpPr>
            <a:spLocks noGrp="1"/>
          </p:cNvSpPr>
          <p:nvPr>
            <p:ph type="sldNum" sz="quarter" idx="12"/>
          </p:nvPr>
        </p:nvSpPr>
        <p:spPr>
          <a:xfrm>
            <a:off x="8102401" y="6492875"/>
            <a:ext cx="770468"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2880288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8190F-F34A-49E1-9AE2-22C87D63D9A7}" type="datetime1">
              <a:rPr kumimoji="1" lang="ja-JP" altLang="en-US" smtClean="0"/>
              <a:t>2020/2/16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Rectangle 8">
            <a:extLst>
              <a:ext uri="{FF2B5EF4-FFF2-40B4-BE49-F238E27FC236}">
                <a16:creationId xmlns="" xmlns:a16="http://schemas.microsoft.com/office/drawing/2014/main" id="{EAA7470C-9476-4CD5-9796-F2E2E58EAA36}"/>
              </a:ext>
            </a:extLst>
          </p:cNvPr>
          <p:cNvSpPr/>
          <p:nvPr userDrawn="1"/>
        </p:nvSpPr>
        <p:spPr>
          <a:xfrm>
            <a:off x="448091" y="441325"/>
            <a:ext cx="2719909" cy="10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sp>
      <p:sp>
        <p:nvSpPr>
          <p:cNvPr id="6" name="Rectangle 9">
            <a:extLst>
              <a:ext uri="{FF2B5EF4-FFF2-40B4-BE49-F238E27FC236}">
                <a16:creationId xmlns="" xmlns:a16="http://schemas.microsoft.com/office/drawing/2014/main" id="{DFC01A7D-39E8-45AA-8B35-6EF8BCA3BD6C}"/>
              </a:ext>
            </a:extLst>
          </p:cNvPr>
          <p:cNvSpPr/>
          <p:nvPr userDrawn="1"/>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10">
            <a:extLst>
              <a:ext uri="{FF2B5EF4-FFF2-40B4-BE49-F238E27FC236}">
                <a16:creationId xmlns="" xmlns:a16="http://schemas.microsoft.com/office/drawing/2014/main" id="{03A53F85-276D-400C-9958-11F3D9C4B63B}"/>
              </a:ext>
            </a:extLst>
          </p:cNvPr>
          <p:cNvSpPr/>
          <p:nvPr userDrawn="1"/>
        </p:nvSpPr>
        <p:spPr>
          <a:xfrm>
            <a:off x="3216601" y="441325"/>
            <a:ext cx="2710800" cy="10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Slide Number Placeholder 5">
            <a:extLst>
              <a:ext uri="{FF2B5EF4-FFF2-40B4-BE49-F238E27FC236}">
                <a16:creationId xmlns="" xmlns:a16="http://schemas.microsoft.com/office/drawing/2014/main" id="{6BD12231-5498-43EC-AB2A-2C1A4EA1C057}"/>
              </a:ext>
            </a:extLst>
          </p:cNvPr>
          <p:cNvSpPr>
            <a:spLocks noGrp="1"/>
          </p:cNvSpPr>
          <p:nvPr>
            <p:ph type="sldNum" sz="quarter" idx="12"/>
          </p:nvPr>
        </p:nvSpPr>
        <p:spPr>
          <a:xfrm>
            <a:off x="8102401" y="6492875"/>
            <a:ext cx="770468"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4153195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AC66B4E-AD69-4427-8E6F-373435A1AA62}"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3192946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B2AAB91-775C-49B2-AE57-228B140F4D9F}"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 xmlns:a16="http://schemas.microsoft.com/office/drawing/2014/main" id="{35A3028B-C65D-4B23-A6BB-0E8CBE110A62}"/>
              </a:ext>
            </a:extLst>
          </p:cNvPr>
          <p:cNvSpPr>
            <a:spLocks noGrp="1"/>
          </p:cNvSpPr>
          <p:nvPr>
            <p:ph type="sldNum" sz="quarter" idx="12"/>
          </p:nvPr>
        </p:nvSpPr>
        <p:spPr>
          <a:xfrm>
            <a:off x="8102401" y="6492875"/>
            <a:ext cx="770468"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484952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097F30-F8D4-4493-A362-AC44BA0BAFD2}"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198344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C49AF72A-2138-45F7-A159-71AA179AC1C2}" type="datetime1">
              <a:rPr kumimoji="1" lang="ja-JP" altLang="en-US" smtClean="0"/>
              <a:t>2020/2/16</a:t>
            </a:fld>
            <a:endParaRPr kumimoji="1" lang="ja-JP" altLang="en-US"/>
          </a:p>
        </p:txBody>
      </p:sp>
      <p:sp>
        <p:nvSpPr>
          <p:cNvPr id="5" name="Footer Placeholder 4"/>
          <p:cNvSpPr>
            <a:spLocks noGrp="1"/>
          </p:cNvSpPr>
          <p:nvPr>
            <p:ph type="ftr" sz="quarter" idx="11"/>
          </p:nvPr>
        </p:nvSpPr>
        <p:spPr>
          <a:xfrm>
            <a:off x="581192" y="5951810"/>
            <a:ext cx="5922209" cy="365125"/>
          </a:xfrm>
        </p:spPr>
        <p:txBody>
          <a:body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09326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32EDACE-655D-4A97-9F3A-1CC0B0488688}"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 xmlns:a16="http://schemas.microsoft.com/office/drawing/2014/main" id="{92D09A57-1EB6-44D9-A4DB-EF6B1DB76C28}"/>
              </a:ext>
            </a:extLst>
          </p:cNvPr>
          <p:cNvSpPr>
            <a:spLocks noGrp="1"/>
          </p:cNvSpPr>
          <p:nvPr>
            <p:ph type="sldNum" sz="quarter" idx="4"/>
          </p:nvPr>
        </p:nvSpPr>
        <p:spPr>
          <a:xfrm>
            <a:off x="8102401" y="6492875"/>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139187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CD79FFC6-E5FF-48C5-8E63-DA42C4DBEC9B}" type="datetime1">
              <a:rPr kumimoji="1" lang="ja-JP" altLang="en-US" smtClean="0"/>
              <a:t>2020/2/16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19633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F34F79-0389-4226-8E62-25F9F3D6EF56}" type="datetime1">
              <a:rPr kumimoji="1" lang="ja-JP" altLang="en-US" smtClean="0"/>
              <a:t>2020/2/16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73006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7D967-888D-41A8-BC03-F5A4B090391A}" type="datetime1">
              <a:rPr kumimoji="1" lang="ja-JP" altLang="en-US" smtClean="0"/>
              <a:t>2020/2/16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78460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0DF391-CC6F-4DFF-BDDA-C76D01CA3ED0}"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2581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FCA072-2A94-46C2-AC66-9A58161F1C20}"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92258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A85DA301-4663-4258-B042-D4C5E98257FB}" type="datetime1">
              <a:rPr kumimoji="1" lang="ja-JP" altLang="en-US" smtClean="0"/>
              <a:t>2020/2/16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7" name="Slide Number Placeholder 5">
            <a:extLst>
              <a:ext uri="{FF2B5EF4-FFF2-40B4-BE49-F238E27FC236}">
                <a16:creationId xmlns="" xmlns:a16="http://schemas.microsoft.com/office/drawing/2014/main" id="{3FC67854-C8F4-4AF7-B7BA-80D64067274A}"/>
              </a:ext>
            </a:extLst>
          </p:cNvPr>
          <p:cNvSpPr>
            <a:spLocks noGrp="1"/>
          </p:cNvSpPr>
          <p:nvPr>
            <p:ph type="sldNum" sz="quarter" idx="4"/>
          </p:nvPr>
        </p:nvSpPr>
        <p:spPr>
          <a:xfrm>
            <a:off x="8102401" y="6492875"/>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2090881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4F5DA671-1AA8-41BB-A082-EA8B3D4B4CCB}" type="datetime1">
              <a:rPr kumimoji="1" lang="ja-JP" altLang="en-US" smtClean="0"/>
              <a:t>2020/2/16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7" name="Slide Number Placeholder 5">
            <a:extLst>
              <a:ext uri="{FF2B5EF4-FFF2-40B4-BE49-F238E27FC236}">
                <a16:creationId xmlns="" xmlns:a16="http://schemas.microsoft.com/office/drawing/2014/main" id="{E87FBB00-4461-444D-9305-384F5231CECA}"/>
              </a:ext>
            </a:extLst>
          </p:cNvPr>
          <p:cNvSpPr>
            <a:spLocks noGrp="1"/>
          </p:cNvSpPr>
          <p:nvPr>
            <p:ph type="sldNum" sz="quarter" idx="4"/>
          </p:nvPr>
        </p:nvSpPr>
        <p:spPr>
          <a:xfrm>
            <a:off x="8102401" y="6484249"/>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0110649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3572F674-F9A8-47D5-A080-F0105B9FF356}" type="datetime1">
              <a:rPr kumimoji="1" lang="ja-JP" altLang="en-US" smtClean="0"/>
              <a:t>2020/2/16</a:t>
            </a:fld>
            <a:endParaRPr kumimoji="1" lang="ja-JP" alt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kumimoji="1" lang="ja-JP" alt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 xmlns:a16="http://schemas.microsoft.com/office/drawing/2014/main" id="{0C79DCE6-8A99-48E2-A296-13349B1E868D}"/>
              </a:ext>
            </a:extLst>
          </p:cNvPr>
          <p:cNvSpPr>
            <a:spLocks noGrp="1"/>
          </p:cNvSpPr>
          <p:nvPr>
            <p:ph type="sldNum" sz="quarter" idx="4"/>
          </p:nvPr>
        </p:nvSpPr>
        <p:spPr>
          <a:xfrm>
            <a:off x="8102401" y="6484249"/>
            <a:ext cx="770468" cy="365125"/>
          </a:xfrm>
          <a:prstGeom prst="rect">
            <a:avLst/>
          </a:prstGeom>
        </p:spPr>
        <p:txBody>
          <a:bodyPr/>
          <a:lstStyle>
            <a:lvl1pPr algn="r">
              <a:defRPr sz="1200">
                <a:solidFill>
                  <a:schemeClr val="tx2"/>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1535454607"/>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51" r:id="rId3"/>
    <p:sldLayoutId id="2147483842" r:id="rId4"/>
    <p:sldLayoutId id="2147483843" r:id="rId5"/>
    <p:sldLayoutId id="2147483844" r:id="rId6"/>
    <p:sldLayoutId id="2147483845" r:id="rId7"/>
    <p:sldLayoutId id="2147483853" r:id="rId8"/>
    <p:sldLayoutId id="2147483846" r:id="rId9"/>
    <p:sldLayoutId id="2147483852" r:id="rId10"/>
    <p:sldLayoutId id="2147483847" r:id="rId11"/>
    <p:sldLayoutId id="2147483848" r:id="rId12"/>
    <p:sldLayoutId id="2147483849" r:id="rId13"/>
    <p:sldLayoutId id="2147483850" r:id="rId14"/>
  </p:sldLayoutIdLst>
  <p:hf hdr="0" ft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www.hokkyodai.ac.jp/files/00003300/00003364/p109-128.pdf" TargetMode="External"/><Relationship Id="rId4" Type="http://schemas.openxmlformats.org/officeDocument/2006/relationships/diagramLayout" Target="../diagrams/layout3.xml"/><Relationship Id="rId9" Type="http://schemas.openxmlformats.org/officeDocument/2006/relationships/hyperlink" Target="https://ir.kagoshima-u.ac.jp/?action=repository_action_common_download&amp;item_id=4453&amp;item_no=1&amp;attribute_id=16&amp;file_no=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hyperlink" Target="https://ir.kagoshima-u.ac.jp/?action=repository_action_common_download&amp;item_id=4453&amp;item_no=1&amp;attribute_id=16&amp;file_no=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hyperlink" Target="https://www.mlit.go.jp/common/001207205.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hyperlink" Target="https://www.mlit.go.jp/common/001207205.pdf" TargetMode="Externa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22.png"/><Relationship Id="rId4" Type="http://schemas.openxmlformats.org/officeDocument/2006/relationships/hyperlink" Target="http://www.mlit.go.jp/common/001117154.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hokkyodai.ac.jp/files/00003300/00003370/07.pdf" TargetMode="External"/><Relationship Id="rId4" Type="http://schemas.openxmlformats.org/officeDocument/2006/relationships/diagramLayout" Target="../diagrams/layout1.xml"/><Relationship Id="rId9" Type="http://schemas.openxmlformats.org/officeDocument/2006/relationships/hyperlink" Target="https://ir.kagoshima-u.ac.jp/?action=repository_action_common_download&amp;item_id=4453&amp;item_no=1&amp;attribute_id=16&amp;file_no=1"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hokkyodai.ac.jp/files/00003300/00003364/p109-128.pdf" TargetMode="External"/><Relationship Id="rId4" Type="http://schemas.openxmlformats.org/officeDocument/2006/relationships/diagramLayout" Target="../diagrams/layout2.xml"/><Relationship Id="rId9" Type="http://schemas.openxmlformats.org/officeDocument/2006/relationships/hyperlink" Target="https://ir.kagoshima-u.ac.jp/?action=repository_action_common_download&amp;item_id=4453&amp;item_no=1&amp;attribute_id=16&amp;file_no=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 xmlns:a16="http://schemas.microsoft.com/office/drawing/2014/main" id="{658EC9D7-EC84-46A8-A82C-DAF0607D98E1}"/>
              </a:ext>
            </a:extLst>
          </p:cNvPr>
          <p:cNvSpPr>
            <a:spLocks noGrp="1"/>
          </p:cNvSpPr>
          <p:nvPr>
            <p:ph type="subTitle" idx="1"/>
          </p:nvPr>
        </p:nvSpPr>
        <p:spPr>
          <a:xfrm>
            <a:off x="581192" y="2202836"/>
            <a:ext cx="7989752" cy="590321"/>
          </a:xfrm>
        </p:spPr>
        <p:txBody>
          <a:bodyPr>
            <a:noAutofit/>
          </a:bodyPr>
          <a:lstStyle/>
          <a:p>
            <a:r>
              <a:rPr lang="ja-JP" altLang="en-US" sz="3600" dirty="0"/>
              <a:t>離島の学校の</a:t>
            </a:r>
            <a:r>
              <a:rPr lang="en-US" altLang="ja-JP" sz="3600" dirty="0"/>
              <a:t>IT</a:t>
            </a:r>
            <a:r>
              <a:rPr lang="ja-JP" altLang="en-US" sz="3600" dirty="0"/>
              <a:t>化　</a:t>
            </a:r>
            <a:r>
              <a:rPr lang="ja-JP" altLang="en-US" sz="3600" dirty="0" smtClean="0"/>
              <a:t>ケーススタディ</a:t>
            </a:r>
            <a:endParaRPr lang="en-US" altLang="ja-JP" sz="3600" dirty="0" smtClean="0"/>
          </a:p>
          <a:p>
            <a:endParaRPr kumimoji="1" lang="ja-JP" altLang="en-US" sz="3600" dirty="0"/>
          </a:p>
        </p:txBody>
      </p:sp>
      <p:sp>
        <p:nvSpPr>
          <p:cNvPr id="7" name="タイトル 3">
            <a:extLst>
              <a:ext uri="{FF2B5EF4-FFF2-40B4-BE49-F238E27FC236}">
                <a16:creationId xmlns="" xmlns:a16="http://schemas.microsoft.com/office/drawing/2014/main" id="{5A770297-9C0B-4CB2-8CC3-512AFD788E05}"/>
              </a:ext>
            </a:extLst>
          </p:cNvPr>
          <p:cNvSpPr>
            <a:spLocks noGrp="1"/>
          </p:cNvSpPr>
          <p:nvPr>
            <p:ph type="ctrTitle"/>
          </p:nvPr>
        </p:nvSpPr>
        <p:spPr>
          <a:xfrm>
            <a:off x="581192" y="699911"/>
            <a:ext cx="7851608" cy="1430642"/>
          </a:xfrm>
        </p:spPr>
        <p:txBody>
          <a:bodyPr>
            <a:normAutofit/>
          </a:bodyPr>
          <a:lstStyle/>
          <a:p>
            <a:r>
              <a:rPr kumimoji="1" lang="ja-JP" altLang="en-US" sz="2400" dirty="0"/>
              <a:t>専門学校</a:t>
            </a:r>
            <a:r>
              <a:rPr kumimoji="1" lang="en-US" altLang="ja-JP" sz="2400" dirty="0"/>
              <a:t>IT</a:t>
            </a:r>
            <a:r>
              <a:rPr kumimoji="1" lang="ja-JP" altLang="en-US" sz="2400" dirty="0"/>
              <a:t>カレッジ沖縄事業</a:t>
            </a:r>
            <a:r>
              <a:rPr kumimoji="1" lang="en-US" altLang="ja-JP" sz="3200" dirty="0"/>
              <a:t/>
            </a:r>
            <a:br>
              <a:rPr kumimoji="1" lang="en-US" altLang="ja-JP" sz="3200" dirty="0"/>
            </a:br>
            <a:r>
              <a:rPr kumimoji="1" lang="en-US" altLang="ja-JP" sz="2400" dirty="0"/>
              <a:t>IT</a:t>
            </a:r>
            <a:r>
              <a:rPr kumimoji="1" lang="ja-JP" altLang="en-US" sz="2400" dirty="0"/>
              <a:t>エンジニアのための最新</a:t>
            </a:r>
            <a:r>
              <a:rPr kumimoji="1" lang="en-US" altLang="ja-JP" sz="2400" dirty="0"/>
              <a:t>IT</a:t>
            </a:r>
            <a:r>
              <a:rPr kumimoji="1" lang="ja-JP" altLang="en-US" sz="2400" dirty="0"/>
              <a:t>研修会</a:t>
            </a:r>
            <a:r>
              <a:rPr kumimoji="1" lang="en-US" altLang="ja-JP" sz="2400" dirty="0"/>
              <a:t/>
            </a:r>
            <a:br>
              <a:rPr kumimoji="1" lang="en-US" altLang="ja-JP" sz="2400" dirty="0"/>
            </a:br>
            <a:r>
              <a:rPr kumimoji="1" lang="ja-JP" altLang="en-US" sz="2400" dirty="0"/>
              <a:t>～ケースで学ぶ最新</a:t>
            </a:r>
            <a:r>
              <a:rPr kumimoji="1" lang="en-US" altLang="ja-JP" sz="2400" dirty="0"/>
              <a:t>IT</a:t>
            </a:r>
            <a:r>
              <a:rPr kumimoji="1" lang="ja-JP" altLang="en-US" sz="2400" dirty="0"/>
              <a:t>の戦略的活用～</a:t>
            </a:r>
          </a:p>
        </p:txBody>
      </p:sp>
      <p:sp>
        <p:nvSpPr>
          <p:cNvPr id="3" name="正方形/長方形 2"/>
          <p:cNvSpPr/>
          <p:nvPr/>
        </p:nvSpPr>
        <p:spPr>
          <a:xfrm>
            <a:off x="581192" y="3175686"/>
            <a:ext cx="7994397" cy="9020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事前</a:t>
            </a:r>
            <a:r>
              <a:rPr kumimoji="1" lang="ja-JP" altLang="en-US" sz="3200" dirty="0" smtClean="0"/>
              <a:t>学習用　ｅラーニング教材</a:t>
            </a:r>
            <a:endParaRPr kumimoji="1" lang="ja-JP" altLang="en-US" dirty="0"/>
          </a:p>
        </p:txBody>
      </p:sp>
    </p:spTree>
    <p:extLst>
      <p:ext uri="{BB962C8B-B14F-4D97-AF65-F5344CB8AC3E}">
        <p14:creationId xmlns:p14="http://schemas.microsoft.com/office/powerpoint/2010/main" val="328351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 xmlns:a16="http://schemas.microsoft.com/office/drawing/2014/main" id="{F8101D5B-347B-4B67-8E22-DDCECCD29677}"/>
              </a:ext>
            </a:extLst>
          </p:cNvPr>
          <p:cNvGraphicFramePr>
            <a:graphicFrameLocks noGrp="1"/>
          </p:cNvGraphicFramePr>
          <p:nvPr>
            <p:ph idx="1"/>
            <p:extLst>
              <p:ext uri="{D42A27DB-BD31-4B8C-83A1-F6EECF244321}">
                <p14:modId xmlns:p14="http://schemas.microsoft.com/office/powerpoint/2010/main" val="2450087853"/>
              </p:ext>
            </p:extLst>
          </p:nvPr>
        </p:nvGraphicFramePr>
        <p:xfrm>
          <a:off x="431799" y="1964055"/>
          <a:ext cx="8259713" cy="4281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タイトル 1">
            <a:extLst>
              <a:ext uri="{FF2B5EF4-FFF2-40B4-BE49-F238E27FC236}">
                <a16:creationId xmlns="" xmlns:a16="http://schemas.microsoft.com/office/drawing/2014/main" id="{38CFF07C-9563-434C-BC65-8414E3910B46}"/>
              </a:ext>
            </a:extLst>
          </p:cNvPr>
          <p:cNvSpPr>
            <a:spLocks noGrp="1"/>
          </p:cNvSpPr>
          <p:nvPr>
            <p:ph type="title"/>
          </p:nvPr>
        </p:nvSpPr>
        <p:spPr bwMode="white">
          <a:xfrm>
            <a:off x="1621970" y="687474"/>
            <a:ext cx="6948973" cy="1083329"/>
          </a:xfrm>
        </p:spPr>
        <p:txBody>
          <a:bodyPr/>
          <a:lstStyle/>
          <a:p>
            <a:r>
              <a:rPr kumimoji="1" lang="ja-JP" altLang="en-US" dirty="0"/>
              <a:t>教員の意見③</a:t>
            </a:r>
          </a:p>
        </p:txBody>
      </p:sp>
      <p:pic>
        <p:nvPicPr>
          <p:cNvPr id="6" name="図 5" descr="おもちゃ, 人形, 持つ, 暗い が含まれている画像&#10;&#10;自動的に生成された説明">
            <a:extLst>
              <a:ext uri="{FF2B5EF4-FFF2-40B4-BE49-F238E27FC236}">
                <a16:creationId xmlns="" xmlns:a16="http://schemas.microsoft.com/office/drawing/2014/main" id="{87238F76-D492-42DD-94E2-BBDE3C1168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9708" b="55715"/>
          <a:stretch/>
        </p:blipFill>
        <p:spPr>
          <a:xfrm>
            <a:off x="444323" y="763676"/>
            <a:ext cx="1286504" cy="1083330"/>
          </a:xfrm>
          <a:prstGeom prst="rect">
            <a:avLst/>
          </a:prstGeom>
        </p:spPr>
      </p:pic>
      <p:sp>
        <p:nvSpPr>
          <p:cNvPr id="7" name="テキスト ボックス 6">
            <a:extLst>
              <a:ext uri="{FF2B5EF4-FFF2-40B4-BE49-F238E27FC236}">
                <a16:creationId xmlns="" xmlns:a16="http://schemas.microsoft.com/office/drawing/2014/main" id="{0756110D-0CB1-4596-B3BF-64344E580B07}"/>
              </a:ext>
            </a:extLst>
          </p:cNvPr>
          <p:cNvSpPr txBox="1"/>
          <p:nvPr/>
        </p:nvSpPr>
        <p:spPr>
          <a:xfrm>
            <a:off x="431799" y="6063691"/>
            <a:ext cx="8259714" cy="707886"/>
          </a:xfrm>
          <a:prstGeom prst="rect">
            <a:avLst/>
          </a:prstGeom>
          <a:noFill/>
        </p:spPr>
        <p:txBody>
          <a:bodyPr wrap="square" rtlCol="0">
            <a:spAutoFit/>
          </a:bodyPr>
          <a:lstStyle/>
          <a:p>
            <a:r>
              <a:rPr lang="ja-JP" altLang="en-US" sz="800" dirty="0">
                <a:solidFill>
                  <a:schemeClr val="tx2"/>
                </a:solidFill>
              </a:rPr>
              <a:t>参考：原田 純治</a:t>
            </a:r>
            <a:r>
              <a:rPr lang="en-US" altLang="ja-JP" sz="800" dirty="0">
                <a:solidFill>
                  <a:schemeClr val="tx2"/>
                </a:solidFill>
              </a:rPr>
              <a:t>,</a:t>
            </a:r>
            <a:r>
              <a:rPr lang="ja-JP" altLang="en-US" sz="800" dirty="0">
                <a:solidFill>
                  <a:schemeClr val="tx2"/>
                </a:solidFill>
              </a:rPr>
              <a:t>村田 義幸</a:t>
            </a:r>
            <a:r>
              <a:rPr lang="en-US" altLang="ja-JP" sz="800" dirty="0">
                <a:solidFill>
                  <a:schemeClr val="tx2"/>
                </a:solidFill>
              </a:rPr>
              <a:t>,</a:t>
            </a:r>
            <a:r>
              <a:rPr lang="ja-JP" altLang="en-US" sz="800" dirty="0">
                <a:solidFill>
                  <a:schemeClr val="tx2"/>
                </a:solidFill>
              </a:rPr>
              <a:t>進野 智子</a:t>
            </a:r>
            <a:r>
              <a:rPr lang="en-US" altLang="ja-JP" sz="800" dirty="0">
                <a:solidFill>
                  <a:schemeClr val="tx2"/>
                </a:solidFill>
              </a:rPr>
              <a:t>,</a:t>
            </a:r>
            <a:r>
              <a:rPr lang="ja-JP" altLang="en-US" sz="800" dirty="0">
                <a:solidFill>
                  <a:schemeClr val="tx2"/>
                </a:solidFill>
              </a:rPr>
              <a:t>赤崎 眞弓</a:t>
            </a:r>
            <a:r>
              <a:rPr lang="en-US" altLang="ja-JP" sz="800" dirty="0">
                <a:solidFill>
                  <a:schemeClr val="tx2"/>
                </a:solidFill>
              </a:rPr>
              <a:t>,</a:t>
            </a:r>
            <a:r>
              <a:rPr lang="ja-JP" altLang="en-US" sz="800" dirty="0">
                <a:solidFill>
                  <a:schemeClr val="tx2"/>
                </a:solidFill>
              </a:rPr>
              <a:t>福田 正弘</a:t>
            </a:r>
            <a:r>
              <a:rPr lang="en-US" altLang="ja-JP" sz="800" dirty="0">
                <a:solidFill>
                  <a:schemeClr val="tx2"/>
                </a:solidFill>
              </a:rPr>
              <a:t>,</a:t>
            </a:r>
            <a:r>
              <a:rPr lang="ja-JP" altLang="en-US" sz="800" dirty="0">
                <a:solidFill>
                  <a:schemeClr val="tx2"/>
                </a:solidFill>
              </a:rPr>
              <a:t>平岡 賢治</a:t>
            </a:r>
            <a:r>
              <a:rPr lang="en-US" altLang="ja-JP" sz="800" dirty="0">
                <a:solidFill>
                  <a:schemeClr val="tx2"/>
                </a:solidFill>
              </a:rPr>
              <a:t>,</a:t>
            </a:r>
            <a:r>
              <a:rPr lang="ja-JP" altLang="en-US" sz="800" dirty="0">
                <a:solidFill>
                  <a:schemeClr val="tx2"/>
                </a:solidFill>
              </a:rPr>
              <a:t>小島 道生：離島における教育の実情と課題　（</a:t>
            </a:r>
            <a:r>
              <a:rPr lang="en-US" altLang="ja-JP" sz="800" dirty="0">
                <a:solidFill>
                  <a:schemeClr val="tx2"/>
                </a:solidFill>
              </a:rPr>
              <a:t>2006</a:t>
            </a:r>
            <a:r>
              <a:rPr lang="ja-JP" altLang="en-US" sz="800" dirty="0">
                <a:solidFill>
                  <a:schemeClr val="tx2"/>
                </a:solidFill>
              </a:rPr>
              <a:t>年）</a:t>
            </a:r>
            <a:endParaRPr lang="en-US" altLang="ja-JP" sz="800" dirty="0">
              <a:solidFill>
                <a:schemeClr val="tx2"/>
              </a:solidFill>
            </a:endParaRPr>
          </a:p>
          <a:p>
            <a:r>
              <a:rPr lang="ja-JP" altLang="en-US" sz="800" dirty="0">
                <a:solidFill>
                  <a:schemeClr val="tx2"/>
                </a:solidFill>
              </a:rPr>
              <a:t>　　　</a:t>
            </a:r>
            <a:r>
              <a:rPr lang="en-US" altLang="ja-JP" sz="800" dirty="0">
                <a:solidFill>
                  <a:schemeClr val="tx2"/>
                </a:solidFill>
                <a:hlinkClick r:id="rId9"/>
              </a:rPr>
              <a:t>https://ir.kagoshima-u.ac.jp/?action=repository_action_common_download&amp;item_id=4453&amp;item_no=1&amp;attribute_id=16&amp;file_no=1</a:t>
            </a:r>
            <a:endParaRPr lang="en-US" altLang="ja-JP" sz="800" dirty="0">
              <a:solidFill>
                <a:schemeClr val="tx2"/>
              </a:solidFill>
            </a:endParaRPr>
          </a:p>
          <a:p>
            <a:r>
              <a:rPr lang="ja-JP" altLang="en-US" sz="800" dirty="0">
                <a:solidFill>
                  <a:schemeClr val="tx2"/>
                </a:solidFill>
              </a:rPr>
              <a:t>　       阿部二郎</a:t>
            </a:r>
            <a:r>
              <a:rPr lang="en-US" altLang="ja-JP" sz="800" dirty="0">
                <a:solidFill>
                  <a:schemeClr val="tx2"/>
                </a:solidFill>
              </a:rPr>
              <a:t>,</a:t>
            </a:r>
            <a:r>
              <a:rPr lang="ja-JP" altLang="en-US" sz="800" dirty="0">
                <a:solidFill>
                  <a:schemeClr val="tx2"/>
                </a:solidFill>
              </a:rPr>
              <a:t>佐藤廣賢</a:t>
            </a:r>
            <a:r>
              <a:rPr lang="en-US" altLang="ja-JP" sz="800" dirty="0">
                <a:solidFill>
                  <a:schemeClr val="tx2"/>
                </a:solidFill>
              </a:rPr>
              <a:t>,</a:t>
            </a:r>
            <a:r>
              <a:rPr lang="ja-JP" altLang="en-US" sz="800" dirty="0">
                <a:solidFill>
                  <a:schemeClr val="tx2"/>
                </a:solidFill>
              </a:rPr>
              <a:t>松本啓資 </a:t>
            </a:r>
            <a:r>
              <a:rPr lang="en-US" altLang="ja-JP" sz="800" dirty="0">
                <a:solidFill>
                  <a:schemeClr val="tx2"/>
                </a:solidFill>
              </a:rPr>
              <a:t>:</a:t>
            </a:r>
            <a:r>
              <a:rPr lang="ja-JP" altLang="en-US" sz="800" dirty="0">
                <a:solidFill>
                  <a:schemeClr val="tx2"/>
                </a:solidFill>
              </a:rPr>
              <a:t>へき地指定学校における技術科教育実践の実態調査研究</a:t>
            </a:r>
            <a:r>
              <a:rPr lang="en-US" altLang="ja-JP" sz="800" dirty="0">
                <a:solidFill>
                  <a:schemeClr val="tx2"/>
                </a:solidFill>
              </a:rPr>
              <a:t>(2002</a:t>
            </a:r>
            <a:r>
              <a:rPr lang="ja-JP" altLang="en-US" sz="800" dirty="0">
                <a:solidFill>
                  <a:schemeClr val="tx2"/>
                </a:solidFill>
              </a:rPr>
              <a:t>年</a:t>
            </a:r>
            <a:r>
              <a:rPr lang="en-US" altLang="ja-JP" sz="800" dirty="0">
                <a:solidFill>
                  <a:schemeClr val="tx2"/>
                </a:solidFill>
              </a:rPr>
              <a:t>)</a:t>
            </a:r>
            <a:r>
              <a:rPr lang="ja-JP" altLang="en-US" sz="800" dirty="0">
                <a:solidFill>
                  <a:schemeClr val="tx2"/>
                </a:solidFill>
              </a:rPr>
              <a:t>  </a:t>
            </a:r>
            <a:endParaRPr lang="en-US" altLang="ja-JP" sz="800" dirty="0">
              <a:solidFill>
                <a:schemeClr val="tx2"/>
              </a:solidFill>
            </a:endParaRPr>
          </a:p>
          <a:p>
            <a:r>
              <a:rPr lang="en-US" altLang="ja-JP" sz="800" dirty="0">
                <a:solidFill>
                  <a:schemeClr val="tx2"/>
                </a:solidFill>
              </a:rPr>
              <a:t>          </a:t>
            </a:r>
            <a:r>
              <a:rPr lang="ja-JP" altLang="en-US" sz="800" dirty="0">
                <a:solidFill>
                  <a:schemeClr val="tx2"/>
                </a:solidFill>
              </a:rPr>
              <a:t> </a:t>
            </a:r>
            <a:r>
              <a:rPr lang="en-US" altLang="ja-JP" sz="800" dirty="0">
                <a:hlinkClick r:id="rId10"/>
              </a:rPr>
              <a:t>https://www.hokkyodai.ac.jp/files/00003300/00003364/p109-128.pdf</a:t>
            </a:r>
            <a:endParaRPr lang="en-US" altLang="ja-JP" sz="800" dirty="0"/>
          </a:p>
          <a:p>
            <a:endParaRPr kumimoji="1" lang="ja-JP" altLang="en-US" sz="800" dirty="0"/>
          </a:p>
        </p:txBody>
      </p:sp>
      <p:sp>
        <p:nvSpPr>
          <p:cNvPr id="2" name="スライド番号プレースホルダー 1">
            <a:extLst>
              <a:ext uri="{FF2B5EF4-FFF2-40B4-BE49-F238E27FC236}">
                <a16:creationId xmlns="" xmlns:a16="http://schemas.microsoft.com/office/drawing/2014/main" id="{45F344B5-4B50-4F47-AB22-784B591738D8}"/>
              </a:ext>
            </a:extLst>
          </p:cNvPr>
          <p:cNvSpPr>
            <a:spLocks noGrp="1"/>
          </p:cNvSpPr>
          <p:nvPr>
            <p:ph type="sldNum" sz="quarter" idx="12"/>
          </p:nvPr>
        </p:nvSpPr>
        <p:spPr/>
        <p:txBody>
          <a:bodyPr/>
          <a:lstStyle/>
          <a:p>
            <a:fld id="{F043F8D2-B5D0-4526-8998-72377A40B353}" type="slidenum">
              <a:rPr kumimoji="1" lang="ja-JP" altLang="en-US" smtClean="0"/>
              <a:pPr/>
              <a:t>9</a:t>
            </a:fld>
            <a:endParaRPr kumimoji="1" lang="ja-JP" altLang="en-US"/>
          </a:p>
        </p:txBody>
      </p:sp>
    </p:spTree>
    <p:extLst>
      <p:ext uri="{BB962C8B-B14F-4D97-AF65-F5344CB8AC3E}">
        <p14:creationId xmlns:p14="http://schemas.microsoft.com/office/powerpoint/2010/main" val="354750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1" y="1895889"/>
            <a:ext cx="8463846" cy="439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a:extLst>
              <a:ext uri="{FF2B5EF4-FFF2-40B4-BE49-F238E27FC236}">
                <a16:creationId xmlns="" xmlns:a16="http://schemas.microsoft.com/office/drawing/2014/main" id="{77934765-9844-40BA-89B1-9288E9BA902A}"/>
              </a:ext>
            </a:extLst>
          </p:cNvPr>
          <p:cNvSpPr/>
          <p:nvPr/>
        </p:nvSpPr>
        <p:spPr>
          <a:xfrm>
            <a:off x="487017" y="3541975"/>
            <a:ext cx="8191087" cy="159026"/>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 xmlns:a16="http://schemas.microsoft.com/office/drawing/2014/main" id="{F05BB53F-8B56-4B59-945A-B4C9BAF8DE5A}"/>
              </a:ext>
            </a:extLst>
          </p:cNvPr>
          <p:cNvSpPr/>
          <p:nvPr/>
        </p:nvSpPr>
        <p:spPr>
          <a:xfrm>
            <a:off x="487017" y="5629193"/>
            <a:ext cx="922683" cy="337267"/>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 xmlns:a16="http://schemas.microsoft.com/office/drawing/2014/main" id="{74E79415-6BA3-46E2-BE31-57812FE68548}"/>
              </a:ext>
            </a:extLst>
          </p:cNvPr>
          <p:cNvSpPr txBox="1">
            <a:spLocks/>
          </p:cNvSpPr>
          <p:nvPr/>
        </p:nvSpPr>
        <p:spPr>
          <a:xfrm>
            <a:off x="581192" y="532052"/>
            <a:ext cx="7989752" cy="390021"/>
          </a:xfrm>
          <a:prstGeom prst="rect">
            <a:avLst/>
          </a:prstGeom>
        </p:spPr>
        <p:txBody>
          <a:bodyPr vert="horz" lIns="91440" tIns="45720" rIns="91440" bIns="45720" rtlCol="0" anchor="b">
            <a:normAutofit fontScale="82500" lnSpcReduction="20000"/>
          </a:bodyPr>
          <a:lstStyle>
            <a:lvl1pPr algn="l" defTabSz="457200" rtl="0" eaLnBrk="1" latinLnBrk="0" hangingPunct="1">
              <a:spcBef>
                <a:spcPct val="0"/>
              </a:spcBef>
              <a:buNone/>
              <a:defRPr kumimoji="1" sz="2800" b="0" kern="1200" cap="all">
                <a:solidFill>
                  <a:schemeClr val="bg1"/>
                </a:solidFill>
                <a:latin typeface="HGｺﾞｼｯｸE 見出し"/>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p>
        </p:txBody>
      </p:sp>
      <p:sp>
        <p:nvSpPr>
          <p:cNvPr id="16" name="コンテンツ プレースホルダー 4">
            <a:extLst>
              <a:ext uri="{FF2B5EF4-FFF2-40B4-BE49-F238E27FC236}">
                <a16:creationId xmlns="" xmlns:a16="http://schemas.microsoft.com/office/drawing/2014/main" id="{B0EF74F2-D95C-4FBC-B323-96BB0947AC7D}"/>
              </a:ext>
            </a:extLst>
          </p:cNvPr>
          <p:cNvSpPr txBox="1">
            <a:spLocks/>
          </p:cNvSpPr>
          <p:nvPr/>
        </p:nvSpPr>
        <p:spPr>
          <a:xfrm>
            <a:off x="467695" y="1017913"/>
            <a:ext cx="8228630" cy="617328"/>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9pPr>
          </a:lstStyle>
          <a:p>
            <a:pPr>
              <a:lnSpc>
                <a:spcPct val="90000"/>
              </a:lnSpc>
            </a:pPr>
            <a:r>
              <a:rPr lang="ja-JP" altLang="en-US" dirty="0"/>
              <a:t>学級数の調査結果</a:t>
            </a:r>
            <a:endParaRPr lang="en-US" altLang="ja-JP" dirty="0"/>
          </a:p>
          <a:p>
            <a:pPr marL="324000" lvl="1" indent="0">
              <a:lnSpc>
                <a:spcPct val="90000"/>
              </a:lnSpc>
              <a:buNone/>
            </a:pPr>
            <a:r>
              <a:rPr lang="en-US" altLang="ja-JP" sz="1300" dirty="0">
                <a:latin typeface="HGｺﾞｼｯｸE 本文"/>
              </a:rPr>
              <a:t>※</a:t>
            </a:r>
            <a:r>
              <a:rPr lang="ja-JP" altLang="en-US" sz="1300" dirty="0">
                <a:latin typeface="HGｺﾞｼｯｸE 本文"/>
              </a:rPr>
              <a:t>へき地とは、離島や山間地など都市地域から離れた地域</a:t>
            </a:r>
            <a:r>
              <a:rPr lang="ja-JP" altLang="en-US" sz="1500" dirty="0"/>
              <a:t>	</a:t>
            </a:r>
          </a:p>
        </p:txBody>
      </p:sp>
      <p:sp>
        <p:nvSpPr>
          <p:cNvPr id="13" name="コンテンツ プレースホルダー 4">
            <a:extLst>
              <a:ext uri="{FF2B5EF4-FFF2-40B4-BE49-F238E27FC236}">
                <a16:creationId xmlns="" xmlns:a16="http://schemas.microsoft.com/office/drawing/2014/main" id="{CFF87EA2-4311-4825-8C84-0925820017C0}"/>
              </a:ext>
            </a:extLst>
          </p:cNvPr>
          <p:cNvSpPr txBox="1">
            <a:spLocks/>
          </p:cNvSpPr>
          <p:nvPr/>
        </p:nvSpPr>
        <p:spPr>
          <a:xfrm>
            <a:off x="487017" y="1731081"/>
            <a:ext cx="8096574" cy="256194"/>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9pPr>
          </a:lstStyle>
          <a:p>
            <a:pPr marL="0" indent="0">
              <a:lnSpc>
                <a:spcPct val="90000"/>
              </a:lnSpc>
              <a:buNone/>
            </a:pPr>
            <a:r>
              <a:rPr lang="ja-JP" altLang="en-US" sz="1200" dirty="0">
                <a:latin typeface="HGｺﾞｼｯｸE 本文"/>
              </a:rPr>
              <a:t>複式学級とは、複数の学年を１つの学級にしたことをいう。</a:t>
            </a:r>
            <a:endParaRPr lang="ja-JP" altLang="en-US" sz="1200" dirty="0"/>
          </a:p>
        </p:txBody>
      </p:sp>
      <p:sp>
        <p:nvSpPr>
          <p:cNvPr id="3" name="タイトル 2">
            <a:extLst>
              <a:ext uri="{FF2B5EF4-FFF2-40B4-BE49-F238E27FC236}">
                <a16:creationId xmlns="" xmlns:a16="http://schemas.microsoft.com/office/drawing/2014/main" id="{2BBB7683-415C-44E8-861C-696E1538A408}"/>
              </a:ext>
            </a:extLst>
          </p:cNvPr>
          <p:cNvSpPr>
            <a:spLocks noGrp="1"/>
          </p:cNvSpPr>
          <p:nvPr>
            <p:ph type="title"/>
          </p:nvPr>
        </p:nvSpPr>
        <p:spPr>
          <a:xfrm>
            <a:off x="581192" y="520523"/>
            <a:ext cx="7989752" cy="390021"/>
          </a:xfrm>
        </p:spPr>
        <p:txBody>
          <a:bodyPr/>
          <a:lstStyle/>
          <a:p>
            <a:r>
              <a:rPr lang="ja-JP" altLang="en-US" dirty="0"/>
              <a:t>全国とへき地の比較　～学級数～</a:t>
            </a:r>
          </a:p>
        </p:txBody>
      </p:sp>
      <p:sp>
        <p:nvSpPr>
          <p:cNvPr id="11" name="テキスト ボックス 10">
            <a:extLst>
              <a:ext uri="{FF2B5EF4-FFF2-40B4-BE49-F238E27FC236}">
                <a16:creationId xmlns="" xmlns:a16="http://schemas.microsoft.com/office/drawing/2014/main" id="{3E19B865-C368-4C1D-B705-F0D1A1F85342}"/>
              </a:ext>
            </a:extLst>
          </p:cNvPr>
          <p:cNvSpPr txBox="1"/>
          <p:nvPr/>
        </p:nvSpPr>
        <p:spPr>
          <a:xfrm>
            <a:off x="467695" y="6210532"/>
            <a:ext cx="8351112" cy="2308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国立教育政策研究所：全国学力・学習調査状況（平成</a:t>
            </a:r>
            <a:r>
              <a:rPr lang="en-US" altLang="ja-JP" sz="900" dirty="0">
                <a:solidFill>
                  <a:schemeClr val="tx2"/>
                </a:solidFill>
              </a:rPr>
              <a:t>30</a:t>
            </a:r>
            <a:r>
              <a:rPr lang="ja-JP" altLang="en-US" sz="900" dirty="0">
                <a:solidFill>
                  <a:schemeClr val="tx2"/>
                </a:solidFill>
              </a:rPr>
              <a:t>年度）</a:t>
            </a:r>
            <a:endParaRPr lang="en-US" altLang="ja-JP" sz="900" dirty="0">
              <a:solidFill>
                <a:schemeClr val="tx2"/>
              </a:solidFill>
            </a:endParaRPr>
          </a:p>
        </p:txBody>
      </p:sp>
      <p:sp>
        <p:nvSpPr>
          <p:cNvPr id="2" name="スライド番号プレースホルダー 1">
            <a:extLst>
              <a:ext uri="{FF2B5EF4-FFF2-40B4-BE49-F238E27FC236}">
                <a16:creationId xmlns="" xmlns:a16="http://schemas.microsoft.com/office/drawing/2014/main" id="{DFA59B94-FDDC-4482-AC69-8D59EE923703}"/>
              </a:ext>
            </a:extLst>
          </p:cNvPr>
          <p:cNvSpPr>
            <a:spLocks noGrp="1"/>
          </p:cNvSpPr>
          <p:nvPr>
            <p:ph type="sldNum" sz="quarter" idx="12"/>
          </p:nvPr>
        </p:nvSpPr>
        <p:spPr/>
        <p:txBody>
          <a:bodyPr/>
          <a:lstStyle/>
          <a:p>
            <a:fld id="{F043F8D2-B5D0-4526-8998-72377A40B353}" type="slidenum">
              <a:rPr kumimoji="1" lang="ja-JP" altLang="en-US" smtClean="0"/>
              <a:pPr/>
              <a:t>10</a:t>
            </a:fld>
            <a:endParaRPr kumimoji="1" lang="ja-JP" altLang="en-US"/>
          </a:p>
        </p:txBody>
      </p:sp>
    </p:spTree>
    <p:extLst>
      <p:ext uri="{BB962C8B-B14F-4D97-AF65-F5344CB8AC3E}">
        <p14:creationId xmlns:p14="http://schemas.microsoft.com/office/powerpoint/2010/main" val="2129721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 xmlns:a16="http://schemas.microsoft.com/office/drawing/2014/main" id="{7874C67F-C9A6-4DAB-B0DA-0A284EF67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08" y="1564560"/>
            <a:ext cx="8653342" cy="4594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a:extLst>
              <a:ext uri="{FF2B5EF4-FFF2-40B4-BE49-F238E27FC236}">
                <a16:creationId xmlns="" xmlns:a16="http://schemas.microsoft.com/office/drawing/2014/main" id="{77934765-9844-40BA-89B1-9288E9BA902A}"/>
              </a:ext>
            </a:extLst>
          </p:cNvPr>
          <p:cNvSpPr/>
          <p:nvPr/>
        </p:nvSpPr>
        <p:spPr>
          <a:xfrm>
            <a:off x="487017" y="3244795"/>
            <a:ext cx="8191087" cy="159026"/>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 xmlns:a16="http://schemas.microsoft.com/office/drawing/2014/main" id="{F05BB53F-8B56-4B59-945A-B4C9BAF8DE5A}"/>
              </a:ext>
            </a:extLst>
          </p:cNvPr>
          <p:cNvSpPr/>
          <p:nvPr/>
        </p:nvSpPr>
        <p:spPr>
          <a:xfrm>
            <a:off x="487017" y="5347253"/>
            <a:ext cx="922683" cy="291547"/>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コンテンツ プレースホルダー 4">
            <a:extLst>
              <a:ext uri="{FF2B5EF4-FFF2-40B4-BE49-F238E27FC236}">
                <a16:creationId xmlns="" xmlns:a16="http://schemas.microsoft.com/office/drawing/2014/main" id="{B0EF74F2-D95C-4FBC-B323-96BB0947AC7D}"/>
              </a:ext>
            </a:extLst>
          </p:cNvPr>
          <p:cNvSpPr txBox="1">
            <a:spLocks/>
          </p:cNvSpPr>
          <p:nvPr/>
        </p:nvSpPr>
        <p:spPr>
          <a:xfrm>
            <a:off x="467695" y="1017913"/>
            <a:ext cx="8228630" cy="617328"/>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9pPr>
          </a:lstStyle>
          <a:p>
            <a:pPr>
              <a:lnSpc>
                <a:spcPct val="90000"/>
              </a:lnSpc>
            </a:pPr>
            <a:r>
              <a:rPr lang="ja-JP" altLang="en-US" dirty="0"/>
              <a:t>教員の</a:t>
            </a:r>
            <a:r>
              <a:rPr lang="en-US" altLang="ja-JP" dirty="0"/>
              <a:t>ICT</a:t>
            </a:r>
            <a:r>
              <a:rPr lang="ja-JP" altLang="en-US" dirty="0"/>
              <a:t>の活用頻度の調査結果</a:t>
            </a:r>
            <a:endParaRPr lang="en-US" altLang="ja-JP" dirty="0"/>
          </a:p>
          <a:p>
            <a:pPr marL="324000" lvl="1" indent="0">
              <a:lnSpc>
                <a:spcPct val="90000"/>
              </a:lnSpc>
              <a:buNone/>
            </a:pPr>
            <a:r>
              <a:rPr lang="en-US" altLang="ja-JP" sz="1300" dirty="0">
                <a:latin typeface="HGｺﾞｼｯｸE 本文"/>
              </a:rPr>
              <a:t>※</a:t>
            </a:r>
            <a:r>
              <a:rPr lang="ja-JP" altLang="en-US" sz="1300" dirty="0">
                <a:latin typeface="HGｺﾞｼｯｸE 本文"/>
              </a:rPr>
              <a:t>へき地とは、離島や山間地など都市地域から離れた地域</a:t>
            </a:r>
            <a:r>
              <a:rPr lang="ja-JP" altLang="en-US" sz="1500" dirty="0"/>
              <a:t>	</a:t>
            </a:r>
          </a:p>
        </p:txBody>
      </p:sp>
      <p:sp>
        <p:nvSpPr>
          <p:cNvPr id="3" name="タイトル 2">
            <a:extLst>
              <a:ext uri="{FF2B5EF4-FFF2-40B4-BE49-F238E27FC236}">
                <a16:creationId xmlns="" xmlns:a16="http://schemas.microsoft.com/office/drawing/2014/main" id="{B6BC6973-9D6D-4A6E-A1C4-83F2ACB1C831}"/>
              </a:ext>
            </a:extLst>
          </p:cNvPr>
          <p:cNvSpPr>
            <a:spLocks noGrp="1"/>
          </p:cNvSpPr>
          <p:nvPr>
            <p:ph type="title"/>
          </p:nvPr>
        </p:nvSpPr>
        <p:spPr/>
        <p:txBody>
          <a:bodyPr/>
          <a:lstStyle/>
          <a:p>
            <a:r>
              <a:rPr lang="ja-JP" altLang="en-US" dirty="0"/>
              <a:t>全国とへき地の比較</a:t>
            </a:r>
            <a:r>
              <a:rPr lang="ja-JP" altLang="en-US" sz="2000" dirty="0"/>
              <a:t>　～ＩＣＴ活用（教員）～</a:t>
            </a:r>
            <a:endParaRPr lang="ja-JP" altLang="en-US" dirty="0"/>
          </a:p>
        </p:txBody>
      </p:sp>
      <p:sp>
        <p:nvSpPr>
          <p:cNvPr id="9" name="テキスト ボックス 8">
            <a:extLst>
              <a:ext uri="{FF2B5EF4-FFF2-40B4-BE49-F238E27FC236}">
                <a16:creationId xmlns="" xmlns:a16="http://schemas.microsoft.com/office/drawing/2014/main" id="{8E561EB3-F6DE-40D0-BD9E-8167AF803203}"/>
              </a:ext>
            </a:extLst>
          </p:cNvPr>
          <p:cNvSpPr txBox="1"/>
          <p:nvPr/>
        </p:nvSpPr>
        <p:spPr>
          <a:xfrm>
            <a:off x="467695" y="5840087"/>
            <a:ext cx="8318997" cy="2308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国立教育政策研究所：全国学力・学習調査状況（平成</a:t>
            </a:r>
            <a:r>
              <a:rPr lang="en-US" altLang="ja-JP" sz="900" dirty="0">
                <a:solidFill>
                  <a:schemeClr val="tx2"/>
                </a:solidFill>
              </a:rPr>
              <a:t>30</a:t>
            </a:r>
            <a:r>
              <a:rPr lang="ja-JP" altLang="en-US" sz="900" dirty="0">
                <a:solidFill>
                  <a:schemeClr val="tx2"/>
                </a:solidFill>
              </a:rPr>
              <a:t>年度）</a:t>
            </a:r>
            <a:endParaRPr lang="en-US" altLang="ja-JP" sz="900" dirty="0">
              <a:solidFill>
                <a:schemeClr val="tx2"/>
              </a:solidFill>
            </a:endParaRPr>
          </a:p>
        </p:txBody>
      </p:sp>
      <p:sp>
        <p:nvSpPr>
          <p:cNvPr id="2" name="スライド番号プレースホルダー 1">
            <a:extLst>
              <a:ext uri="{FF2B5EF4-FFF2-40B4-BE49-F238E27FC236}">
                <a16:creationId xmlns="" xmlns:a16="http://schemas.microsoft.com/office/drawing/2014/main" id="{964C6ED9-18FB-417C-9555-3179A43485AE}"/>
              </a:ext>
            </a:extLst>
          </p:cNvPr>
          <p:cNvSpPr>
            <a:spLocks noGrp="1"/>
          </p:cNvSpPr>
          <p:nvPr>
            <p:ph type="sldNum" sz="quarter" idx="12"/>
          </p:nvPr>
        </p:nvSpPr>
        <p:spPr/>
        <p:txBody>
          <a:bodyPr/>
          <a:lstStyle/>
          <a:p>
            <a:fld id="{F043F8D2-B5D0-4526-8998-72377A40B353}" type="slidenum">
              <a:rPr kumimoji="1" lang="ja-JP" altLang="en-US" smtClean="0"/>
              <a:pPr/>
              <a:t>11</a:t>
            </a:fld>
            <a:endParaRPr kumimoji="1" lang="ja-JP" altLang="en-US"/>
          </a:p>
        </p:txBody>
      </p:sp>
    </p:spTree>
    <p:extLst>
      <p:ext uri="{BB962C8B-B14F-4D97-AF65-F5344CB8AC3E}">
        <p14:creationId xmlns:p14="http://schemas.microsoft.com/office/powerpoint/2010/main" val="298251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EAD62D7-72D7-44A2-8F50-B34A95C27324}"/>
              </a:ext>
            </a:extLst>
          </p:cNvPr>
          <p:cNvSpPr>
            <a:spLocks noGrp="1"/>
          </p:cNvSpPr>
          <p:nvPr>
            <p:ph type="title"/>
          </p:nvPr>
        </p:nvSpPr>
        <p:spPr/>
        <p:txBody>
          <a:bodyPr/>
          <a:lstStyle/>
          <a:p>
            <a:r>
              <a:rPr lang="ja-JP" altLang="en-US" dirty="0"/>
              <a:t>全国とへき地の比較　</a:t>
            </a:r>
            <a:r>
              <a:rPr lang="ja-JP" altLang="en-US" sz="2000" dirty="0"/>
              <a:t>～ＩＣＴ活用（児童）～</a:t>
            </a:r>
            <a:endParaRPr kumimoji="1" lang="ja-JP" altLang="en-US" sz="2000" dirty="0"/>
          </a:p>
        </p:txBody>
      </p:sp>
      <p:pic>
        <p:nvPicPr>
          <p:cNvPr id="4" name="コンテンツ プレースホルダー 3">
            <a:extLst>
              <a:ext uri="{FF2B5EF4-FFF2-40B4-BE49-F238E27FC236}">
                <a16:creationId xmlns="" xmlns:a16="http://schemas.microsoft.com/office/drawing/2014/main" id="{7CDC624D-DB87-4D1B-9D1D-E91B202161A6}"/>
              </a:ext>
            </a:extLst>
          </p:cNvPr>
          <p:cNvPicPr>
            <a:picLocks noGrp="1" noChangeAspect="1"/>
          </p:cNvPicPr>
          <p:nvPr>
            <p:ph idx="1"/>
          </p:nvPr>
        </p:nvPicPr>
        <p:blipFill>
          <a:blip r:embed="rId3"/>
          <a:stretch>
            <a:fillRect/>
          </a:stretch>
        </p:blipFill>
        <p:spPr>
          <a:xfrm>
            <a:off x="305594" y="1633538"/>
            <a:ext cx="8466931" cy="4329109"/>
          </a:xfrm>
          <a:prstGeom prst="rect">
            <a:avLst/>
          </a:prstGeom>
        </p:spPr>
      </p:pic>
      <p:sp>
        <p:nvSpPr>
          <p:cNvPr id="5" name="コンテンツ プレースホルダー 4">
            <a:extLst>
              <a:ext uri="{FF2B5EF4-FFF2-40B4-BE49-F238E27FC236}">
                <a16:creationId xmlns="" xmlns:a16="http://schemas.microsoft.com/office/drawing/2014/main" id="{8F7C6BBA-6D02-4BC0-90C1-3AFF4AC879DB}"/>
              </a:ext>
            </a:extLst>
          </p:cNvPr>
          <p:cNvSpPr txBox="1">
            <a:spLocks/>
          </p:cNvSpPr>
          <p:nvPr/>
        </p:nvSpPr>
        <p:spPr>
          <a:xfrm>
            <a:off x="467695" y="1017913"/>
            <a:ext cx="8228630" cy="617328"/>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9pPr>
          </a:lstStyle>
          <a:p>
            <a:pPr>
              <a:lnSpc>
                <a:spcPct val="90000"/>
              </a:lnSpc>
            </a:pPr>
            <a:r>
              <a:rPr lang="ja-JP" altLang="en-US" dirty="0"/>
              <a:t>児童の</a:t>
            </a:r>
            <a:r>
              <a:rPr lang="en-US" altLang="ja-JP" dirty="0"/>
              <a:t>ICT</a:t>
            </a:r>
            <a:r>
              <a:rPr lang="ja-JP" altLang="en-US" dirty="0"/>
              <a:t>の活用頻度の調査結果</a:t>
            </a:r>
            <a:endParaRPr lang="en-US" altLang="ja-JP" dirty="0"/>
          </a:p>
          <a:p>
            <a:pPr marL="324000" lvl="1" indent="0">
              <a:lnSpc>
                <a:spcPct val="90000"/>
              </a:lnSpc>
              <a:buNone/>
            </a:pPr>
            <a:r>
              <a:rPr lang="en-US" altLang="ja-JP" sz="1300" dirty="0">
                <a:latin typeface="HGｺﾞｼｯｸE 本文"/>
              </a:rPr>
              <a:t>※</a:t>
            </a:r>
            <a:r>
              <a:rPr lang="ja-JP" altLang="en-US" sz="1300" dirty="0">
                <a:latin typeface="HGｺﾞｼｯｸE 本文"/>
              </a:rPr>
              <a:t>へき地とは、離島や山間地など都市地域から離れた地域</a:t>
            </a:r>
            <a:r>
              <a:rPr lang="ja-JP" altLang="en-US" sz="1500" dirty="0"/>
              <a:t>	</a:t>
            </a:r>
          </a:p>
        </p:txBody>
      </p:sp>
      <p:sp>
        <p:nvSpPr>
          <p:cNvPr id="6" name="正方形/長方形 5">
            <a:extLst>
              <a:ext uri="{FF2B5EF4-FFF2-40B4-BE49-F238E27FC236}">
                <a16:creationId xmlns="" xmlns:a16="http://schemas.microsoft.com/office/drawing/2014/main" id="{F23EE44B-BACD-498B-AE9C-C5264B727D4B}"/>
              </a:ext>
            </a:extLst>
          </p:cNvPr>
          <p:cNvSpPr/>
          <p:nvPr/>
        </p:nvSpPr>
        <p:spPr>
          <a:xfrm>
            <a:off x="487017" y="3244795"/>
            <a:ext cx="8191087" cy="159026"/>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 xmlns:a16="http://schemas.microsoft.com/office/drawing/2014/main" id="{417AAE7C-D928-450A-9577-7103CCDE66C2}"/>
              </a:ext>
            </a:extLst>
          </p:cNvPr>
          <p:cNvSpPr/>
          <p:nvPr/>
        </p:nvSpPr>
        <p:spPr>
          <a:xfrm>
            <a:off x="487017" y="5347253"/>
            <a:ext cx="922683" cy="291547"/>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 xmlns:a16="http://schemas.microsoft.com/office/drawing/2014/main" id="{A653BB2D-3B8F-448A-92A1-BA3D698649F5}"/>
              </a:ext>
            </a:extLst>
          </p:cNvPr>
          <p:cNvSpPr txBox="1"/>
          <p:nvPr/>
        </p:nvSpPr>
        <p:spPr>
          <a:xfrm>
            <a:off x="467695" y="5847231"/>
            <a:ext cx="8370711" cy="2308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国立教育政策研究所：全国学力・学習調査状況（平成</a:t>
            </a:r>
            <a:r>
              <a:rPr lang="en-US" altLang="ja-JP" sz="900" dirty="0">
                <a:solidFill>
                  <a:schemeClr val="tx2"/>
                </a:solidFill>
              </a:rPr>
              <a:t>30</a:t>
            </a:r>
            <a:r>
              <a:rPr lang="ja-JP" altLang="en-US" sz="900" dirty="0">
                <a:solidFill>
                  <a:schemeClr val="tx2"/>
                </a:solidFill>
              </a:rPr>
              <a:t>年度）</a:t>
            </a:r>
            <a:endParaRPr lang="en-US" altLang="ja-JP" sz="900" dirty="0">
              <a:solidFill>
                <a:schemeClr val="tx2"/>
              </a:solidFill>
            </a:endParaRPr>
          </a:p>
        </p:txBody>
      </p:sp>
      <p:sp>
        <p:nvSpPr>
          <p:cNvPr id="3" name="スライド番号プレースホルダー 2">
            <a:extLst>
              <a:ext uri="{FF2B5EF4-FFF2-40B4-BE49-F238E27FC236}">
                <a16:creationId xmlns="" xmlns:a16="http://schemas.microsoft.com/office/drawing/2014/main" id="{393033F2-494E-4A93-BC60-3587DB592809}"/>
              </a:ext>
            </a:extLst>
          </p:cNvPr>
          <p:cNvSpPr>
            <a:spLocks noGrp="1"/>
          </p:cNvSpPr>
          <p:nvPr>
            <p:ph type="sldNum" sz="quarter" idx="12"/>
          </p:nvPr>
        </p:nvSpPr>
        <p:spPr/>
        <p:txBody>
          <a:bodyPr/>
          <a:lstStyle/>
          <a:p>
            <a:fld id="{F043F8D2-B5D0-4526-8998-72377A40B353}" type="slidenum">
              <a:rPr kumimoji="1" lang="ja-JP" altLang="en-US" smtClean="0"/>
              <a:pPr/>
              <a:t>12</a:t>
            </a:fld>
            <a:endParaRPr kumimoji="1" lang="ja-JP" altLang="en-US"/>
          </a:p>
        </p:txBody>
      </p:sp>
    </p:spTree>
    <p:extLst>
      <p:ext uri="{BB962C8B-B14F-4D97-AF65-F5344CB8AC3E}">
        <p14:creationId xmlns:p14="http://schemas.microsoft.com/office/powerpoint/2010/main" val="165741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D60A403C-43C4-4621-B64F-C1DCDEBD9AAC}"/>
              </a:ext>
            </a:extLst>
          </p:cNvPr>
          <p:cNvSpPr>
            <a:spLocks noGrp="1"/>
          </p:cNvSpPr>
          <p:nvPr>
            <p:ph type="title"/>
          </p:nvPr>
        </p:nvSpPr>
        <p:spPr bwMode="white">
          <a:xfrm>
            <a:off x="1621970" y="687474"/>
            <a:ext cx="6948973" cy="1083329"/>
          </a:xfrm>
        </p:spPr>
        <p:txBody>
          <a:bodyPr/>
          <a:lstStyle/>
          <a:p>
            <a:r>
              <a:rPr kumimoji="1" lang="ja-JP" altLang="en-US" dirty="0"/>
              <a:t>保護者の不安や意見</a:t>
            </a:r>
          </a:p>
        </p:txBody>
      </p:sp>
      <p:graphicFrame>
        <p:nvGraphicFramePr>
          <p:cNvPr id="4" name="コンテンツ プレースホルダー 3">
            <a:extLst>
              <a:ext uri="{FF2B5EF4-FFF2-40B4-BE49-F238E27FC236}">
                <a16:creationId xmlns="" xmlns:a16="http://schemas.microsoft.com/office/drawing/2014/main" id="{1D4FD826-5D40-4FDC-9F88-E8C6A4B28278}"/>
              </a:ext>
            </a:extLst>
          </p:cNvPr>
          <p:cNvGraphicFramePr>
            <a:graphicFrameLocks noGrp="1"/>
          </p:cNvGraphicFramePr>
          <p:nvPr>
            <p:ph idx="1"/>
            <p:extLst>
              <p:ext uri="{D42A27DB-BD31-4B8C-83A1-F6EECF244321}">
                <p14:modId xmlns:p14="http://schemas.microsoft.com/office/powerpoint/2010/main" val="3679916447"/>
              </p:ext>
            </p:extLst>
          </p:nvPr>
        </p:nvGraphicFramePr>
        <p:xfrm>
          <a:off x="467902" y="1940710"/>
          <a:ext cx="8110487" cy="4356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図 4" descr="おもちゃ, 人形, クマ, 部屋 が含まれている画像&#10;&#10;自動的に生成された説明">
            <a:extLst>
              <a:ext uri="{FF2B5EF4-FFF2-40B4-BE49-F238E27FC236}">
                <a16:creationId xmlns="" xmlns:a16="http://schemas.microsoft.com/office/drawing/2014/main" id="{9909EEFD-F8BC-410B-8FF3-6D4B6BD5040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117" r="9853" b="45000"/>
          <a:stretch/>
        </p:blipFill>
        <p:spPr>
          <a:xfrm>
            <a:off x="563532" y="677949"/>
            <a:ext cx="988461" cy="1181100"/>
          </a:xfrm>
          <a:prstGeom prst="rect">
            <a:avLst/>
          </a:prstGeom>
        </p:spPr>
      </p:pic>
      <p:sp>
        <p:nvSpPr>
          <p:cNvPr id="6" name="テキスト ボックス 5">
            <a:extLst>
              <a:ext uri="{FF2B5EF4-FFF2-40B4-BE49-F238E27FC236}">
                <a16:creationId xmlns="" xmlns:a16="http://schemas.microsoft.com/office/drawing/2014/main" id="{FBBD0524-C57D-49E8-944D-4070686DF5E4}"/>
              </a:ext>
            </a:extLst>
          </p:cNvPr>
          <p:cNvSpPr txBox="1"/>
          <p:nvPr/>
        </p:nvSpPr>
        <p:spPr>
          <a:xfrm>
            <a:off x="467902" y="6403056"/>
            <a:ext cx="8223611" cy="461665"/>
          </a:xfrm>
          <a:prstGeom prst="rect">
            <a:avLst/>
          </a:prstGeom>
          <a:noFill/>
        </p:spPr>
        <p:txBody>
          <a:bodyPr wrap="square" rtlCol="0">
            <a:spAutoFit/>
          </a:bodyPr>
          <a:lstStyle/>
          <a:p>
            <a:r>
              <a:rPr lang="ja-JP" altLang="en-US" sz="800" dirty="0">
                <a:solidFill>
                  <a:schemeClr val="tx2"/>
                </a:solidFill>
              </a:rPr>
              <a:t>参考：原田 純治</a:t>
            </a:r>
            <a:r>
              <a:rPr lang="en-US" altLang="ja-JP" sz="800" dirty="0">
                <a:solidFill>
                  <a:schemeClr val="tx2"/>
                </a:solidFill>
              </a:rPr>
              <a:t>,</a:t>
            </a:r>
            <a:r>
              <a:rPr lang="ja-JP" altLang="en-US" sz="800" dirty="0">
                <a:solidFill>
                  <a:schemeClr val="tx2"/>
                </a:solidFill>
              </a:rPr>
              <a:t>村田 義幸</a:t>
            </a:r>
            <a:r>
              <a:rPr lang="en-US" altLang="ja-JP" sz="800" dirty="0">
                <a:solidFill>
                  <a:schemeClr val="tx2"/>
                </a:solidFill>
              </a:rPr>
              <a:t>,</a:t>
            </a:r>
            <a:r>
              <a:rPr lang="ja-JP" altLang="en-US" sz="800" dirty="0">
                <a:solidFill>
                  <a:schemeClr val="tx2"/>
                </a:solidFill>
              </a:rPr>
              <a:t>進野 智子</a:t>
            </a:r>
            <a:r>
              <a:rPr lang="en-US" altLang="ja-JP" sz="800" dirty="0">
                <a:solidFill>
                  <a:schemeClr val="tx2"/>
                </a:solidFill>
              </a:rPr>
              <a:t>,</a:t>
            </a:r>
            <a:r>
              <a:rPr lang="ja-JP" altLang="en-US" sz="800" dirty="0">
                <a:solidFill>
                  <a:schemeClr val="tx2"/>
                </a:solidFill>
              </a:rPr>
              <a:t>赤崎 眞弓</a:t>
            </a:r>
            <a:r>
              <a:rPr lang="en-US" altLang="ja-JP" sz="800" dirty="0">
                <a:solidFill>
                  <a:schemeClr val="tx2"/>
                </a:solidFill>
              </a:rPr>
              <a:t>,</a:t>
            </a:r>
            <a:r>
              <a:rPr lang="ja-JP" altLang="en-US" sz="800" dirty="0">
                <a:solidFill>
                  <a:schemeClr val="tx2"/>
                </a:solidFill>
              </a:rPr>
              <a:t>福田 正弘</a:t>
            </a:r>
            <a:r>
              <a:rPr lang="en-US" altLang="ja-JP" sz="800" dirty="0">
                <a:solidFill>
                  <a:schemeClr val="tx2"/>
                </a:solidFill>
              </a:rPr>
              <a:t>,</a:t>
            </a:r>
            <a:r>
              <a:rPr lang="ja-JP" altLang="en-US" sz="800" dirty="0">
                <a:solidFill>
                  <a:schemeClr val="tx2"/>
                </a:solidFill>
              </a:rPr>
              <a:t>平岡 賢治</a:t>
            </a:r>
            <a:r>
              <a:rPr lang="en-US" altLang="ja-JP" sz="800" dirty="0">
                <a:solidFill>
                  <a:schemeClr val="tx2"/>
                </a:solidFill>
              </a:rPr>
              <a:t>,</a:t>
            </a:r>
            <a:r>
              <a:rPr lang="ja-JP" altLang="en-US" sz="800" dirty="0">
                <a:solidFill>
                  <a:schemeClr val="tx2"/>
                </a:solidFill>
              </a:rPr>
              <a:t>小島 道生：離島における教育の実情と課題　（</a:t>
            </a:r>
            <a:r>
              <a:rPr lang="en-US" altLang="ja-JP" sz="800" dirty="0">
                <a:solidFill>
                  <a:schemeClr val="tx2"/>
                </a:solidFill>
              </a:rPr>
              <a:t>2006</a:t>
            </a:r>
            <a:r>
              <a:rPr lang="ja-JP" altLang="en-US" sz="800" dirty="0">
                <a:solidFill>
                  <a:schemeClr val="tx2"/>
                </a:solidFill>
              </a:rPr>
              <a:t>年）</a:t>
            </a:r>
            <a:endParaRPr lang="en-US" altLang="ja-JP" sz="800" dirty="0">
              <a:solidFill>
                <a:schemeClr val="tx2"/>
              </a:solidFill>
            </a:endParaRPr>
          </a:p>
          <a:p>
            <a:r>
              <a:rPr lang="ja-JP" altLang="en-US" sz="800" dirty="0">
                <a:solidFill>
                  <a:schemeClr val="tx2"/>
                </a:solidFill>
              </a:rPr>
              <a:t>　　　</a:t>
            </a:r>
            <a:r>
              <a:rPr lang="en-US" altLang="ja-JP" sz="800" dirty="0">
                <a:solidFill>
                  <a:schemeClr val="tx2"/>
                </a:solidFill>
                <a:hlinkClick r:id="rId9">
                  <a:extLst>
                    <a:ext uri="{A12FA001-AC4F-418D-AE19-62706E023703}">
                      <ahyp:hlinkClr xmlns="" xmlns:ahyp="http://schemas.microsoft.com/office/drawing/2018/hyperlinkcolor" val="tx"/>
                    </a:ext>
                  </a:extLst>
                </a:hlinkClick>
              </a:rPr>
              <a:t>https://ir.kagoshima-u.ac.jp/?action=repository_action_common_download&amp;item_id=4453&amp;item_no=1&amp;attribute_id=16&amp;file_no=1</a:t>
            </a:r>
            <a:endParaRPr lang="en-US" altLang="ja-JP" sz="800" dirty="0">
              <a:solidFill>
                <a:schemeClr val="tx2"/>
              </a:solidFill>
            </a:endParaRPr>
          </a:p>
          <a:p>
            <a:endParaRPr kumimoji="1" lang="ja-JP" altLang="en-US" sz="800" dirty="0">
              <a:solidFill>
                <a:schemeClr val="tx2"/>
              </a:solidFill>
            </a:endParaRPr>
          </a:p>
        </p:txBody>
      </p:sp>
      <p:sp>
        <p:nvSpPr>
          <p:cNvPr id="3" name="スライド番号プレースホルダー 2">
            <a:extLst>
              <a:ext uri="{FF2B5EF4-FFF2-40B4-BE49-F238E27FC236}">
                <a16:creationId xmlns="" xmlns:a16="http://schemas.microsoft.com/office/drawing/2014/main" id="{AC37117A-A2B4-41A2-A0C9-3E7C351BBF80}"/>
              </a:ext>
            </a:extLst>
          </p:cNvPr>
          <p:cNvSpPr>
            <a:spLocks noGrp="1"/>
          </p:cNvSpPr>
          <p:nvPr>
            <p:ph type="sldNum" sz="quarter" idx="12"/>
          </p:nvPr>
        </p:nvSpPr>
        <p:spPr/>
        <p:txBody>
          <a:bodyPr/>
          <a:lstStyle/>
          <a:p>
            <a:fld id="{F043F8D2-B5D0-4526-8998-72377A40B353}" type="slidenum">
              <a:rPr kumimoji="1" lang="ja-JP" altLang="en-US" smtClean="0"/>
              <a:pPr/>
              <a:t>13</a:t>
            </a:fld>
            <a:endParaRPr kumimoji="1" lang="ja-JP" altLang="en-US"/>
          </a:p>
        </p:txBody>
      </p:sp>
    </p:spTree>
    <p:extLst>
      <p:ext uri="{BB962C8B-B14F-4D97-AF65-F5344CB8AC3E}">
        <p14:creationId xmlns:p14="http://schemas.microsoft.com/office/powerpoint/2010/main" val="2933023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 xmlns:a16="http://schemas.microsoft.com/office/drawing/2014/main" id="{1F17C235-9CB1-43CA-ADD6-1FE043293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4" y="1606664"/>
            <a:ext cx="8228630" cy="428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a:extLst>
              <a:ext uri="{FF2B5EF4-FFF2-40B4-BE49-F238E27FC236}">
                <a16:creationId xmlns="" xmlns:a16="http://schemas.microsoft.com/office/drawing/2014/main" id="{77934765-9844-40BA-89B1-9288E9BA902A}"/>
              </a:ext>
            </a:extLst>
          </p:cNvPr>
          <p:cNvSpPr/>
          <p:nvPr/>
        </p:nvSpPr>
        <p:spPr>
          <a:xfrm>
            <a:off x="463384" y="3119323"/>
            <a:ext cx="7990990" cy="147752"/>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 xmlns:a16="http://schemas.microsoft.com/office/drawing/2014/main" id="{F05BB53F-8B56-4B59-945A-B4C9BAF8DE5A}"/>
              </a:ext>
            </a:extLst>
          </p:cNvPr>
          <p:cNvSpPr/>
          <p:nvPr/>
        </p:nvSpPr>
        <p:spPr>
          <a:xfrm>
            <a:off x="481672" y="5289436"/>
            <a:ext cx="891071" cy="258164"/>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 xmlns:a16="http://schemas.microsoft.com/office/drawing/2014/main" id="{74E79415-6BA3-46E2-BE31-57812FE68548}"/>
              </a:ext>
            </a:extLst>
          </p:cNvPr>
          <p:cNvSpPr txBox="1">
            <a:spLocks/>
          </p:cNvSpPr>
          <p:nvPr/>
        </p:nvSpPr>
        <p:spPr>
          <a:xfrm>
            <a:off x="581192" y="532052"/>
            <a:ext cx="7989752" cy="390021"/>
          </a:xfrm>
          <a:prstGeom prst="rect">
            <a:avLst/>
          </a:prstGeom>
        </p:spPr>
        <p:txBody>
          <a:bodyPr vert="horz" lIns="91440" tIns="45720" rIns="91440" bIns="45720" rtlCol="0" anchor="b">
            <a:normAutofit fontScale="82500" lnSpcReduction="20000"/>
          </a:bodyPr>
          <a:lstStyle>
            <a:lvl1pPr algn="l" defTabSz="457200" rtl="0" eaLnBrk="1" latinLnBrk="0" hangingPunct="1">
              <a:spcBef>
                <a:spcPct val="0"/>
              </a:spcBef>
              <a:buNone/>
              <a:defRPr kumimoji="1" sz="2800" b="0" kern="1200" cap="all">
                <a:solidFill>
                  <a:schemeClr val="bg1"/>
                </a:solidFill>
                <a:latin typeface="HGｺﾞｼｯｸE 見出し"/>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p>
        </p:txBody>
      </p:sp>
      <p:sp>
        <p:nvSpPr>
          <p:cNvPr id="16" name="コンテンツ プレースホルダー 4">
            <a:extLst>
              <a:ext uri="{FF2B5EF4-FFF2-40B4-BE49-F238E27FC236}">
                <a16:creationId xmlns="" xmlns:a16="http://schemas.microsoft.com/office/drawing/2014/main" id="{B0EF74F2-D95C-4FBC-B323-96BB0947AC7D}"/>
              </a:ext>
            </a:extLst>
          </p:cNvPr>
          <p:cNvSpPr txBox="1">
            <a:spLocks/>
          </p:cNvSpPr>
          <p:nvPr/>
        </p:nvSpPr>
        <p:spPr>
          <a:xfrm>
            <a:off x="467695" y="1017913"/>
            <a:ext cx="8228630" cy="617328"/>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9pPr>
          </a:lstStyle>
          <a:p>
            <a:pPr>
              <a:lnSpc>
                <a:spcPct val="90000"/>
              </a:lnSpc>
            </a:pPr>
            <a:r>
              <a:rPr lang="ja-JP" altLang="en-US" dirty="0"/>
              <a:t>学校の授業時間以外の学習時間の調査結果</a:t>
            </a:r>
            <a:endParaRPr lang="en-US" altLang="ja-JP" dirty="0"/>
          </a:p>
          <a:p>
            <a:pPr marL="0" indent="0">
              <a:lnSpc>
                <a:spcPct val="90000"/>
              </a:lnSpc>
              <a:buNone/>
            </a:pPr>
            <a:r>
              <a:rPr lang="en-US" altLang="ja-JP" sz="1300" dirty="0">
                <a:latin typeface="HGｺﾞｼｯｸE 本文"/>
              </a:rPr>
              <a:t>	※</a:t>
            </a:r>
            <a:r>
              <a:rPr lang="ja-JP" altLang="en-US" sz="1300" dirty="0">
                <a:latin typeface="HGｺﾞｼｯｸE 本文"/>
              </a:rPr>
              <a:t>へき地とは、離島や山間地など都市地域から離れた地域</a:t>
            </a:r>
            <a:r>
              <a:rPr lang="ja-JP" altLang="en-US" sz="1500" dirty="0"/>
              <a:t>	</a:t>
            </a:r>
          </a:p>
        </p:txBody>
      </p:sp>
      <p:sp>
        <p:nvSpPr>
          <p:cNvPr id="3" name="タイトル 2">
            <a:extLst>
              <a:ext uri="{FF2B5EF4-FFF2-40B4-BE49-F238E27FC236}">
                <a16:creationId xmlns="" xmlns:a16="http://schemas.microsoft.com/office/drawing/2014/main" id="{E639CAF4-8774-408C-B24E-16C069F4C0A6}"/>
              </a:ext>
            </a:extLst>
          </p:cNvPr>
          <p:cNvSpPr>
            <a:spLocks noGrp="1"/>
          </p:cNvSpPr>
          <p:nvPr>
            <p:ph type="title"/>
          </p:nvPr>
        </p:nvSpPr>
        <p:spPr/>
        <p:txBody>
          <a:bodyPr/>
          <a:lstStyle/>
          <a:p>
            <a:r>
              <a:rPr lang="ja-JP" altLang="en-US" sz="2500" dirty="0"/>
              <a:t>全国とへき地の比較</a:t>
            </a:r>
            <a:r>
              <a:rPr lang="ja-JP" altLang="en-US" dirty="0"/>
              <a:t>　</a:t>
            </a:r>
            <a:r>
              <a:rPr lang="ja-JP" altLang="en-US" sz="2000" dirty="0"/>
              <a:t>～授業時間以外の学習時間～</a:t>
            </a:r>
          </a:p>
        </p:txBody>
      </p:sp>
      <p:sp>
        <p:nvSpPr>
          <p:cNvPr id="9" name="テキスト ボックス 8">
            <a:extLst>
              <a:ext uri="{FF2B5EF4-FFF2-40B4-BE49-F238E27FC236}">
                <a16:creationId xmlns="" xmlns:a16="http://schemas.microsoft.com/office/drawing/2014/main" id="{E3546D27-664B-4F58-8F1C-91C2A3988411}"/>
              </a:ext>
            </a:extLst>
          </p:cNvPr>
          <p:cNvSpPr txBox="1"/>
          <p:nvPr/>
        </p:nvSpPr>
        <p:spPr>
          <a:xfrm>
            <a:off x="467695" y="5840087"/>
            <a:ext cx="8130515" cy="2308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国立教育政策研究所：全国学力・学習調査状況（平成</a:t>
            </a:r>
            <a:r>
              <a:rPr lang="en-US" altLang="ja-JP" sz="900" dirty="0">
                <a:solidFill>
                  <a:schemeClr val="tx2"/>
                </a:solidFill>
              </a:rPr>
              <a:t>30</a:t>
            </a:r>
            <a:r>
              <a:rPr lang="ja-JP" altLang="en-US" sz="900" dirty="0">
                <a:solidFill>
                  <a:schemeClr val="tx2"/>
                </a:solidFill>
              </a:rPr>
              <a:t>年度）</a:t>
            </a:r>
            <a:endParaRPr lang="en-US" altLang="ja-JP" sz="900" dirty="0">
              <a:solidFill>
                <a:schemeClr val="tx2"/>
              </a:solidFill>
            </a:endParaRPr>
          </a:p>
        </p:txBody>
      </p:sp>
      <p:sp>
        <p:nvSpPr>
          <p:cNvPr id="2" name="スライド番号プレースホルダー 1">
            <a:extLst>
              <a:ext uri="{FF2B5EF4-FFF2-40B4-BE49-F238E27FC236}">
                <a16:creationId xmlns="" xmlns:a16="http://schemas.microsoft.com/office/drawing/2014/main" id="{80F962F7-9933-4270-B51F-9AD5478166C2}"/>
              </a:ext>
            </a:extLst>
          </p:cNvPr>
          <p:cNvSpPr>
            <a:spLocks noGrp="1"/>
          </p:cNvSpPr>
          <p:nvPr>
            <p:ph type="sldNum" sz="quarter" idx="12"/>
          </p:nvPr>
        </p:nvSpPr>
        <p:spPr/>
        <p:txBody>
          <a:bodyPr/>
          <a:lstStyle/>
          <a:p>
            <a:fld id="{F043F8D2-B5D0-4526-8998-72377A40B353}" type="slidenum">
              <a:rPr kumimoji="1" lang="ja-JP" altLang="en-US" smtClean="0"/>
              <a:pPr/>
              <a:t>14</a:t>
            </a:fld>
            <a:endParaRPr kumimoji="1" lang="ja-JP" altLang="en-US"/>
          </a:p>
        </p:txBody>
      </p:sp>
    </p:spTree>
    <p:extLst>
      <p:ext uri="{BB962C8B-B14F-4D97-AF65-F5344CB8AC3E}">
        <p14:creationId xmlns:p14="http://schemas.microsoft.com/office/powerpoint/2010/main" val="1062508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 xmlns:a16="http://schemas.microsoft.com/office/drawing/2014/main" id="{91D32576-F286-4B15-AB6F-BB0B1421C303}"/>
              </a:ext>
            </a:extLst>
          </p:cNvPr>
          <p:cNvPicPr>
            <a:picLocks noChangeAspect="1"/>
          </p:cNvPicPr>
          <p:nvPr/>
        </p:nvPicPr>
        <p:blipFill>
          <a:blip r:embed="rId3"/>
          <a:stretch>
            <a:fillRect/>
          </a:stretch>
        </p:blipFill>
        <p:spPr>
          <a:xfrm>
            <a:off x="447675" y="1635241"/>
            <a:ext cx="7620000" cy="4907280"/>
          </a:xfrm>
          <a:prstGeom prst="rect">
            <a:avLst/>
          </a:prstGeom>
        </p:spPr>
      </p:pic>
      <p:sp>
        <p:nvSpPr>
          <p:cNvPr id="5" name="正方形/長方形 4">
            <a:extLst>
              <a:ext uri="{FF2B5EF4-FFF2-40B4-BE49-F238E27FC236}">
                <a16:creationId xmlns="" xmlns:a16="http://schemas.microsoft.com/office/drawing/2014/main" id="{77934765-9844-40BA-89B1-9288E9BA902A}"/>
              </a:ext>
            </a:extLst>
          </p:cNvPr>
          <p:cNvSpPr/>
          <p:nvPr/>
        </p:nvSpPr>
        <p:spPr>
          <a:xfrm>
            <a:off x="495333" y="2983810"/>
            <a:ext cx="7372318" cy="149915"/>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 xmlns:a16="http://schemas.microsoft.com/office/drawing/2014/main" id="{F05BB53F-8B56-4B59-945A-B4C9BAF8DE5A}"/>
              </a:ext>
            </a:extLst>
          </p:cNvPr>
          <p:cNvSpPr/>
          <p:nvPr/>
        </p:nvSpPr>
        <p:spPr>
          <a:xfrm>
            <a:off x="495332" y="5915025"/>
            <a:ext cx="847693" cy="258164"/>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 xmlns:a16="http://schemas.microsoft.com/office/drawing/2014/main" id="{74E79415-6BA3-46E2-BE31-57812FE68548}"/>
              </a:ext>
            </a:extLst>
          </p:cNvPr>
          <p:cNvSpPr txBox="1">
            <a:spLocks/>
          </p:cNvSpPr>
          <p:nvPr/>
        </p:nvSpPr>
        <p:spPr>
          <a:xfrm>
            <a:off x="581192" y="532052"/>
            <a:ext cx="7989752" cy="390021"/>
          </a:xfrm>
          <a:prstGeom prst="rect">
            <a:avLst/>
          </a:prstGeom>
        </p:spPr>
        <p:txBody>
          <a:bodyPr vert="horz" lIns="91440" tIns="45720" rIns="91440" bIns="45720" rtlCol="0" anchor="b">
            <a:normAutofit fontScale="82500" lnSpcReduction="20000"/>
          </a:bodyPr>
          <a:lstStyle>
            <a:lvl1pPr algn="l" defTabSz="457200" rtl="0" eaLnBrk="1" latinLnBrk="0" hangingPunct="1">
              <a:spcBef>
                <a:spcPct val="0"/>
              </a:spcBef>
              <a:buNone/>
              <a:defRPr kumimoji="1" sz="2800" b="0" kern="1200" cap="all">
                <a:solidFill>
                  <a:schemeClr val="bg1"/>
                </a:solidFill>
                <a:latin typeface="HGｺﾞｼｯｸE 見出し"/>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p>
        </p:txBody>
      </p:sp>
      <p:sp>
        <p:nvSpPr>
          <p:cNvPr id="16" name="コンテンツ プレースホルダー 4">
            <a:extLst>
              <a:ext uri="{FF2B5EF4-FFF2-40B4-BE49-F238E27FC236}">
                <a16:creationId xmlns="" xmlns:a16="http://schemas.microsoft.com/office/drawing/2014/main" id="{B0EF74F2-D95C-4FBC-B323-96BB0947AC7D}"/>
              </a:ext>
            </a:extLst>
          </p:cNvPr>
          <p:cNvSpPr txBox="1">
            <a:spLocks/>
          </p:cNvSpPr>
          <p:nvPr/>
        </p:nvSpPr>
        <p:spPr>
          <a:xfrm>
            <a:off x="467695" y="1017913"/>
            <a:ext cx="8228630" cy="617328"/>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9pPr>
          </a:lstStyle>
          <a:p>
            <a:pPr>
              <a:lnSpc>
                <a:spcPct val="90000"/>
              </a:lnSpc>
            </a:pPr>
            <a:r>
              <a:rPr lang="ja-JP" altLang="en-US" dirty="0"/>
              <a:t>放課後の過ごし方の調査結果</a:t>
            </a:r>
            <a:endParaRPr lang="en-US" altLang="ja-JP" dirty="0"/>
          </a:p>
          <a:p>
            <a:pPr marL="0" indent="0">
              <a:lnSpc>
                <a:spcPct val="90000"/>
              </a:lnSpc>
              <a:buNone/>
            </a:pPr>
            <a:r>
              <a:rPr lang="en-US" altLang="ja-JP" sz="1300" dirty="0">
                <a:latin typeface="HGｺﾞｼｯｸE 本文"/>
              </a:rPr>
              <a:t>	※</a:t>
            </a:r>
            <a:r>
              <a:rPr lang="ja-JP" altLang="en-US" sz="1300" dirty="0">
                <a:latin typeface="HGｺﾞｼｯｸE 本文"/>
              </a:rPr>
              <a:t>へき地とは、離島や山間地など都市地域から離れた地域</a:t>
            </a:r>
            <a:r>
              <a:rPr lang="ja-JP" altLang="en-US" sz="1500" dirty="0"/>
              <a:t>	</a:t>
            </a:r>
          </a:p>
        </p:txBody>
      </p:sp>
      <p:sp>
        <p:nvSpPr>
          <p:cNvPr id="3" name="タイトル 2">
            <a:extLst>
              <a:ext uri="{FF2B5EF4-FFF2-40B4-BE49-F238E27FC236}">
                <a16:creationId xmlns="" xmlns:a16="http://schemas.microsoft.com/office/drawing/2014/main" id="{5142AEE5-4161-4CED-834D-338E3C9E4AAE}"/>
              </a:ext>
            </a:extLst>
          </p:cNvPr>
          <p:cNvSpPr>
            <a:spLocks noGrp="1"/>
          </p:cNvSpPr>
          <p:nvPr>
            <p:ph type="title"/>
          </p:nvPr>
        </p:nvSpPr>
        <p:spPr/>
        <p:txBody>
          <a:bodyPr/>
          <a:lstStyle/>
          <a:p>
            <a:r>
              <a:rPr lang="ja-JP" altLang="en-US" sz="2500" dirty="0"/>
              <a:t>全国とへき地の比較</a:t>
            </a:r>
            <a:r>
              <a:rPr lang="ja-JP" altLang="en-US" dirty="0"/>
              <a:t>　</a:t>
            </a:r>
            <a:r>
              <a:rPr lang="ja-JP" altLang="en-US" sz="2000" dirty="0"/>
              <a:t>～放課後の過ごし方～</a:t>
            </a:r>
          </a:p>
        </p:txBody>
      </p:sp>
      <p:sp>
        <p:nvSpPr>
          <p:cNvPr id="10" name="テキスト ボックス 9">
            <a:extLst>
              <a:ext uri="{FF2B5EF4-FFF2-40B4-BE49-F238E27FC236}">
                <a16:creationId xmlns="" xmlns:a16="http://schemas.microsoft.com/office/drawing/2014/main" id="{33D597B6-959C-429C-B37A-2447DBFA3135}"/>
              </a:ext>
            </a:extLst>
          </p:cNvPr>
          <p:cNvSpPr txBox="1"/>
          <p:nvPr/>
        </p:nvSpPr>
        <p:spPr>
          <a:xfrm>
            <a:off x="447675" y="6427105"/>
            <a:ext cx="7620000" cy="2308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国立教育政策研究所：全国学力・学習調査状況（平成</a:t>
            </a:r>
            <a:r>
              <a:rPr lang="en-US" altLang="ja-JP" sz="900" dirty="0">
                <a:solidFill>
                  <a:schemeClr val="tx2"/>
                </a:solidFill>
              </a:rPr>
              <a:t>30</a:t>
            </a:r>
            <a:r>
              <a:rPr lang="ja-JP" altLang="en-US" sz="900" dirty="0">
                <a:solidFill>
                  <a:schemeClr val="tx2"/>
                </a:solidFill>
              </a:rPr>
              <a:t>年度）</a:t>
            </a:r>
            <a:endParaRPr lang="en-US" altLang="ja-JP" sz="900" dirty="0">
              <a:solidFill>
                <a:schemeClr val="tx2"/>
              </a:solidFill>
            </a:endParaRPr>
          </a:p>
        </p:txBody>
      </p:sp>
      <p:sp>
        <p:nvSpPr>
          <p:cNvPr id="2" name="スライド番号プレースホルダー 1">
            <a:extLst>
              <a:ext uri="{FF2B5EF4-FFF2-40B4-BE49-F238E27FC236}">
                <a16:creationId xmlns="" xmlns:a16="http://schemas.microsoft.com/office/drawing/2014/main" id="{522D78AE-AE14-4005-BED6-485FECB2FED9}"/>
              </a:ext>
            </a:extLst>
          </p:cNvPr>
          <p:cNvSpPr>
            <a:spLocks noGrp="1"/>
          </p:cNvSpPr>
          <p:nvPr>
            <p:ph type="sldNum" sz="quarter" idx="12"/>
          </p:nvPr>
        </p:nvSpPr>
        <p:spPr/>
        <p:txBody>
          <a:bodyPr/>
          <a:lstStyle/>
          <a:p>
            <a:fld id="{F043F8D2-B5D0-4526-8998-72377A40B353}" type="slidenum">
              <a:rPr kumimoji="1" lang="ja-JP" altLang="en-US" smtClean="0"/>
              <a:pPr/>
              <a:t>15</a:t>
            </a:fld>
            <a:endParaRPr kumimoji="1" lang="ja-JP" altLang="en-US"/>
          </a:p>
        </p:txBody>
      </p:sp>
    </p:spTree>
    <p:extLst>
      <p:ext uri="{BB962C8B-B14F-4D97-AF65-F5344CB8AC3E}">
        <p14:creationId xmlns:p14="http://schemas.microsoft.com/office/powerpoint/2010/main" val="4292794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E3B08B2-3581-4078-AD5D-4105F7005957}"/>
              </a:ext>
            </a:extLst>
          </p:cNvPr>
          <p:cNvSpPr>
            <a:spLocks noGrp="1"/>
          </p:cNvSpPr>
          <p:nvPr>
            <p:ph type="title"/>
          </p:nvPr>
        </p:nvSpPr>
        <p:spPr bwMode="white"/>
        <p:txBody>
          <a:bodyPr/>
          <a:lstStyle/>
          <a:p>
            <a:r>
              <a:rPr lang="ja-JP" altLang="en-US" dirty="0"/>
              <a:t>離島のその他の状況</a:t>
            </a:r>
            <a:endParaRPr kumimoji="1" lang="ja-JP" altLang="en-US" dirty="0"/>
          </a:p>
        </p:txBody>
      </p:sp>
      <p:sp>
        <p:nvSpPr>
          <p:cNvPr id="3" name="コンテンツ プレースホルダー 2">
            <a:extLst>
              <a:ext uri="{FF2B5EF4-FFF2-40B4-BE49-F238E27FC236}">
                <a16:creationId xmlns="" xmlns:a16="http://schemas.microsoft.com/office/drawing/2014/main" id="{615295A0-36FD-40B0-B167-F807E5A64FA5}"/>
              </a:ext>
            </a:extLst>
          </p:cNvPr>
          <p:cNvSpPr>
            <a:spLocks noGrp="1"/>
          </p:cNvSpPr>
          <p:nvPr>
            <p:ph idx="1"/>
          </p:nvPr>
        </p:nvSpPr>
        <p:spPr>
          <a:xfrm>
            <a:off x="477086" y="1847003"/>
            <a:ext cx="8189827" cy="1667722"/>
          </a:xfrm>
        </p:spPr>
        <p:txBody>
          <a:bodyPr>
            <a:normAutofit/>
          </a:bodyPr>
          <a:lstStyle/>
          <a:p>
            <a:pPr marL="0" indent="0">
              <a:buNone/>
            </a:pPr>
            <a:r>
              <a:rPr lang="ja-JP" altLang="en-US" sz="1600" dirty="0"/>
              <a:t>離島は、四方を海などに囲まれ、他の地域と比較して厳しい条件下あるために</a:t>
            </a:r>
            <a:endParaRPr lang="en-US" altLang="ja-JP" sz="1600" dirty="0"/>
          </a:p>
          <a:p>
            <a:pPr lvl="1"/>
            <a:r>
              <a:rPr lang="ja-JP" altLang="en-US" dirty="0"/>
              <a:t>人口減少</a:t>
            </a:r>
            <a:endParaRPr lang="en-US" altLang="ja-JP" dirty="0"/>
          </a:p>
          <a:p>
            <a:pPr lvl="1"/>
            <a:r>
              <a:rPr lang="ja-JP" altLang="en-US" dirty="0"/>
              <a:t>少子高齢化</a:t>
            </a:r>
            <a:endParaRPr lang="en-US" altLang="ja-JP" dirty="0"/>
          </a:p>
          <a:p>
            <a:pPr marL="0" indent="0">
              <a:buNone/>
            </a:pPr>
            <a:r>
              <a:rPr lang="ja-JP" altLang="en-US" sz="1600" dirty="0"/>
              <a:t>が進行している。</a:t>
            </a:r>
            <a:endParaRPr lang="en-US" altLang="ja-JP" sz="1600" dirty="0"/>
          </a:p>
        </p:txBody>
      </p:sp>
      <p:pic>
        <p:nvPicPr>
          <p:cNvPr id="4" name="図 3">
            <a:extLst>
              <a:ext uri="{FF2B5EF4-FFF2-40B4-BE49-F238E27FC236}">
                <a16:creationId xmlns="" xmlns:a16="http://schemas.microsoft.com/office/drawing/2014/main" id="{9304F4EC-8E5B-4CB4-A554-F8ACC7BBCB87}"/>
              </a:ext>
            </a:extLst>
          </p:cNvPr>
          <p:cNvPicPr>
            <a:picLocks noChangeAspect="1"/>
          </p:cNvPicPr>
          <p:nvPr/>
        </p:nvPicPr>
        <p:blipFill rotWithShape="1">
          <a:blip r:embed="rId3"/>
          <a:srcRect b="8697"/>
          <a:stretch/>
        </p:blipFill>
        <p:spPr>
          <a:xfrm>
            <a:off x="817241" y="3385934"/>
            <a:ext cx="8058955" cy="2976911"/>
          </a:xfrm>
          <a:prstGeom prst="rect">
            <a:avLst/>
          </a:prstGeom>
        </p:spPr>
      </p:pic>
      <p:sp>
        <p:nvSpPr>
          <p:cNvPr id="5" name="正方形/長方形 4">
            <a:extLst>
              <a:ext uri="{FF2B5EF4-FFF2-40B4-BE49-F238E27FC236}">
                <a16:creationId xmlns="" xmlns:a16="http://schemas.microsoft.com/office/drawing/2014/main" id="{1B4E47A1-2647-457C-B2C7-F0DCE559916D}"/>
              </a:ext>
            </a:extLst>
          </p:cNvPr>
          <p:cNvSpPr/>
          <p:nvPr/>
        </p:nvSpPr>
        <p:spPr>
          <a:xfrm>
            <a:off x="1097280" y="6362845"/>
            <a:ext cx="7673739" cy="369332"/>
          </a:xfrm>
          <a:prstGeom prst="rect">
            <a:avLst/>
          </a:prstGeom>
        </p:spPr>
        <p:txBody>
          <a:bodyPr wrap="square">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国土交通省　：平成</a:t>
            </a:r>
            <a:r>
              <a:rPr lang="en-US" altLang="ja-JP" sz="900" dirty="0">
                <a:solidFill>
                  <a:schemeClr val="tx2"/>
                </a:solidFill>
              </a:rPr>
              <a:t>29</a:t>
            </a:r>
            <a:r>
              <a:rPr lang="ja-JP" altLang="en-US" sz="900" dirty="0">
                <a:solidFill>
                  <a:schemeClr val="tx2"/>
                </a:solidFill>
              </a:rPr>
              <a:t>年度政策レビュー「離島地域における振興政策」（平成</a:t>
            </a:r>
            <a:r>
              <a:rPr lang="en-US" altLang="ja-JP" sz="900" dirty="0">
                <a:solidFill>
                  <a:schemeClr val="tx2"/>
                </a:solidFill>
              </a:rPr>
              <a:t>29</a:t>
            </a:r>
            <a:r>
              <a:rPr lang="ja-JP" altLang="en-US" sz="900" dirty="0">
                <a:solidFill>
                  <a:schemeClr val="tx2"/>
                </a:solidFill>
              </a:rPr>
              <a:t>年度）</a:t>
            </a:r>
            <a:endParaRPr lang="en-US" altLang="ja-JP" sz="900" dirty="0">
              <a:solidFill>
                <a:schemeClr val="tx2"/>
              </a:solidFill>
            </a:endParaRPr>
          </a:p>
          <a:p>
            <a:r>
              <a:rPr lang="ja-JP" altLang="en-US" sz="900" dirty="0">
                <a:solidFill>
                  <a:schemeClr val="tx2"/>
                </a:solidFill>
              </a:rPr>
              <a:t>　　　</a:t>
            </a:r>
            <a:r>
              <a:rPr lang="en-US" altLang="ja-JP" sz="900" dirty="0">
                <a:hlinkClick r:id="rId4"/>
              </a:rPr>
              <a:t>https://www.mlit.go.jp/common/001207205.pdf</a:t>
            </a:r>
            <a:endParaRPr kumimoji="1" lang="ja-JP" altLang="en-US" sz="900" dirty="0"/>
          </a:p>
        </p:txBody>
      </p:sp>
      <p:sp>
        <p:nvSpPr>
          <p:cNvPr id="6" name="スライド番号プレースホルダー 5">
            <a:extLst>
              <a:ext uri="{FF2B5EF4-FFF2-40B4-BE49-F238E27FC236}">
                <a16:creationId xmlns="" xmlns:a16="http://schemas.microsoft.com/office/drawing/2014/main" id="{1589E455-B201-465C-B5E4-DA1646A3D270}"/>
              </a:ext>
            </a:extLst>
          </p:cNvPr>
          <p:cNvSpPr>
            <a:spLocks noGrp="1"/>
          </p:cNvSpPr>
          <p:nvPr>
            <p:ph type="sldNum" sz="quarter" idx="12"/>
          </p:nvPr>
        </p:nvSpPr>
        <p:spPr/>
        <p:txBody>
          <a:bodyPr/>
          <a:lstStyle/>
          <a:p>
            <a:fld id="{F043F8D2-B5D0-4526-8998-72377A40B353}" type="slidenum">
              <a:rPr kumimoji="1" lang="ja-JP" altLang="en-US" smtClean="0"/>
              <a:pPr/>
              <a:t>16</a:t>
            </a:fld>
            <a:endParaRPr kumimoji="1" lang="ja-JP" altLang="en-US"/>
          </a:p>
        </p:txBody>
      </p:sp>
    </p:spTree>
    <p:extLst>
      <p:ext uri="{BB962C8B-B14F-4D97-AF65-F5344CB8AC3E}">
        <p14:creationId xmlns:p14="http://schemas.microsoft.com/office/powerpoint/2010/main" val="2918247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
            <a:extLst>
              <a:ext uri="{FF2B5EF4-FFF2-40B4-BE49-F238E27FC236}">
                <a16:creationId xmlns="" xmlns:a16="http://schemas.microsoft.com/office/drawing/2014/main" id="{74E79415-6BA3-46E2-BE31-57812FE68548}"/>
              </a:ext>
            </a:extLst>
          </p:cNvPr>
          <p:cNvSpPr txBox="1">
            <a:spLocks/>
          </p:cNvSpPr>
          <p:nvPr/>
        </p:nvSpPr>
        <p:spPr>
          <a:xfrm>
            <a:off x="581192" y="532052"/>
            <a:ext cx="7989752" cy="390021"/>
          </a:xfrm>
          <a:prstGeom prst="rect">
            <a:avLst/>
          </a:prstGeom>
        </p:spPr>
        <p:txBody>
          <a:bodyPr vert="horz" lIns="91440" tIns="45720" rIns="91440" bIns="45720" rtlCol="0" anchor="b">
            <a:normAutofit fontScale="82500" lnSpcReduction="20000"/>
          </a:bodyPr>
          <a:lstStyle>
            <a:lvl1pPr algn="l" defTabSz="457200" rtl="0" eaLnBrk="1" latinLnBrk="0" hangingPunct="1">
              <a:spcBef>
                <a:spcPct val="0"/>
              </a:spcBef>
              <a:buNone/>
              <a:defRPr kumimoji="1" sz="2800" b="0" kern="1200" cap="all">
                <a:solidFill>
                  <a:schemeClr val="bg1"/>
                </a:solidFill>
                <a:latin typeface="HGｺﾞｼｯｸE 見出し"/>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endParaRPr lang="ja-JP" altLang="en-US" dirty="0"/>
          </a:p>
        </p:txBody>
      </p:sp>
      <p:sp>
        <p:nvSpPr>
          <p:cNvPr id="3" name="タイトル 2">
            <a:extLst>
              <a:ext uri="{FF2B5EF4-FFF2-40B4-BE49-F238E27FC236}">
                <a16:creationId xmlns="" xmlns:a16="http://schemas.microsoft.com/office/drawing/2014/main" id="{5142AEE5-4161-4CED-834D-338E3C9E4AAE}"/>
              </a:ext>
            </a:extLst>
          </p:cNvPr>
          <p:cNvSpPr>
            <a:spLocks noGrp="1"/>
          </p:cNvSpPr>
          <p:nvPr>
            <p:ph type="title"/>
          </p:nvPr>
        </p:nvSpPr>
        <p:spPr/>
        <p:txBody>
          <a:bodyPr/>
          <a:lstStyle/>
          <a:p>
            <a:r>
              <a:rPr lang="ja-JP" altLang="en-US" dirty="0"/>
              <a:t>離島の人口推移と高齢化</a:t>
            </a:r>
          </a:p>
        </p:txBody>
      </p:sp>
      <p:pic>
        <p:nvPicPr>
          <p:cNvPr id="2" name="図 1">
            <a:extLst>
              <a:ext uri="{FF2B5EF4-FFF2-40B4-BE49-F238E27FC236}">
                <a16:creationId xmlns="" xmlns:a16="http://schemas.microsoft.com/office/drawing/2014/main" id="{D151F20F-84CE-41F1-9731-5F7DD95EC783}"/>
              </a:ext>
            </a:extLst>
          </p:cNvPr>
          <p:cNvPicPr>
            <a:picLocks noChangeAspect="1"/>
          </p:cNvPicPr>
          <p:nvPr/>
        </p:nvPicPr>
        <p:blipFill rotWithShape="1">
          <a:blip r:embed="rId3"/>
          <a:srcRect t="15843" b="22090"/>
          <a:stretch/>
        </p:blipFill>
        <p:spPr>
          <a:xfrm>
            <a:off x="122305" y="1700213"/>
            <a:ext cx="4744982" cy="2981325"/>
          </a:xfrm>
          <a:prstGeom prst="rect">
            <a:avLst/>
          </a:prstGeom>
        </p:spPr>
      </p:pic>
      <p:pic>
        <p:nvPicPr>
          <p:cNvPr id="4" name="図 3">
            <a:extLst>
              <a:ext uri="{FF2B5EF4-FFF2-40B4-BE49-F238E27FC236}">
                <a16:creationId xmlns="" xmlns:a16="http://schemas.microsoft.com/office/drawing/2014/main" id="{16D54A1F-2E33-498F-8FA4-5B6E97CAF10F}"/>
              </a:ext>
            </a:extLst>
          </p:cNvPr>
          <p:cNvPicPr>
            <a:picLocks noChangeAspect="1"/>
          </p:cNvPicPr>
          <p:nvPr/>
        </p:nvPicPr>
        <p:blipFill rotWithShape="1">
          <a:blip r:embed="rId4"/>
          <a:srcRect r="2103"/>
          <a:stretch/>
        </p:blipFill>
        <p:spPr>
          <a:xfrm>
            <a:off x="4867287" y="1976438"/>
            <a:ext cx="3636633" cy="1958487"/>
          </a:xfrm>
          <a:prstGeom prst="rect">
            <a:avLst/>
          </a:prstGeom>
        </p:spPr>
      </p:pic>
      <p:sp>
        <p:nvSpPr>
          <p:cNvPr id="13" name="正方形/長方形 12">
            <a:extLst>
              <a:ext uri="{FF2B5EF4-FFF2-40B4-BE49-F238E27FC236}">
                <a16:creationId xmlns="" xmlns:a16="http://schemas.microsoft.com/office/drawing/2014/main" id="{9FB0C61D-758A-4CE3-BC95-F1F77E7EBCF2}"/>
              </a:ext>
            </a:extLst>
          </p:cNvPr>
          <p:cNvSpPr/>
          <p:nvPr/>
        </p:nvSpPr>
        <p:spPr>
          <a:xfrm>
            <a:off x="482745" y="1192794"/>
            <a:ext cx="4089255" cy="3723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離島人口の推移</a:t>
            </a:r>
            <a:r>
              <a:rPr kumimoji="1" lang="ja-JP" altLang="en-US" sz="1200" dirty="0"/>
              <a:t>（平成</a:t>
            </a:r>
            <a:r>
              <a:rPr kumimoji="1" lang="en-US" altLang="ja-JP" sz="1200" dirty="0"/>
              <a:t>7</a:t>
            </a:r>
            <a:r>
              <a:rPr kumimoji="1" lang="ja-JP" altLang="en-US" sz="1200" dirty="0"/>
              <a:t>年を</a:t>
            </a:r>
            <a:r>
              <a:rPr kumimoji="1" lang="en-US" altLang="ja-JP" sz="1200" dirty="0"/>
              <a:t>100</a:t>
            </a:r>
            <a:r>
              <a:rPr kumimoji="1" lang="ja-JP" altLang="en-US" sz="1200" dirty="0"/>
              <a:t>とした場合）</a:t>
            </a:r>
            <a:endParaRPr kumimoji="1" lang="ja-JP" altLang="en-US" dirty="0"/>
          </a:p>
        </p:txBody>
      </p:sp>
      <p:sp>
        <p:nvSpPr>
          <p:cNvPr id="14" name="正方形/長方形 13">
            <a:extLst>
              <a:ext uri="{FF2B5EF4-FFF2-40B4-BE49-F238E27FC236}">
                <a16:creationId xmlns="" xmlns:a16="http://schemas.microsoft.com/office/drawing/2014/main" id="{AE010F25-76B4-4379-A683-21745C0C4FA0}"/>
              </a:ext>
            </a:extLst>
          </p:cNvPr>
          <p:cNvSpPr/>
          <p:nvPr/>
        </p:nvSpPr>
        <p:spPr>
          <a:xfrm>
            <a:off x="4867288" y="1180753"/>
            <a:ext cx="3793968" cy="3723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離島の高齢化</a:t>
            </a:r>
          </a:p>
        </p:txBody>
      </p:sp>
      <p:sp>
        <p:nvSpPr>
          <p:cNvPr id="9" name="正方形/長方形 8">
            <a:extLst>
              <a:ext uri="{FF2B5EF4-FFF2-40B4-BE49-F238E27FC236}">
                <a16:creationId xmlns="" xmlns:a16="http://schemas.microsoft.com/office/drawing/2014/main" id="{44EDA5F1-DDF8-4C83-97A5-4784104F67F6}"/>
              </a:ext>
            </a:extLst>
          </p:cNvPr>
          <p:cNvSpPr/>
          <p:nvPr/>
        </p:nvSpPr>
        <p:spPr>
          <a:xfrm>
            <a:off x="581193" y="4828607"/>
            <a:ext cx="8359510" cy="369332"/>
          </a:xfrm>
          <a:prstGeom prst="rect">
            <a:avLst/>
          </a:prstGeom>
        </p:spPr>
        <p:txBody>
          <a:bodyPr wrap="square">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国土交通省　：平成</a:t>
            </a:r>
            <a:r>
              <a:rPr lang="en-US" altLang="ja-JP" sz="900" dirty="0">
                <a:solidFill>
                  <a:schemeClr val="tx2"/>
                </a:solidFill>
              </a:rPr>
              <a:t>29</a:t>
            </a:r>
            <a:r>
              <a:rPr lang="ja-JP" altLang="en-US" sz="900" dirty="0">
                <a:solidFill>
                  <a:schemeClr val="tx2"/>
                </a:solidFill>
              </a:rPr>
              <a:t>年度政策レビュー「離島地域における振興政策」（平成</a:t>
            </a:r>
            <a:r>
              <a:rPr lang="en-US" altLang="ja-JP" sz="900" dirty="0">
                <a:solidFill>
                  <a:schemeClr val="tx2"/>
                </a:solidFill>
              </a:rPr>
              <a:t>29</a:t>
            </a:r>
            <a:r>
              <a:rPr lang="ja-JP" altLang="en-US" sz="900" dirty="0">
                <a:solidFill>
                  <a:schemeClr val="tx2"/>
                </a:solidFill>
              </a:rPr>
              <a:t>年度）</a:t>
            </a:r>
            <a:endParaRPr lang="en-US" altLang="ja-JP" sz="900" dirty="0">
              <a:solidFill>
                <a:schemeClr val="tx2"/>
              </a:solidFill>
            </a:endParaRPr>
          </a:p>
          <a:p>
            <a:r>
              <a:rPr lang="ja-JP" altLang="en-US" sz="900" dirty="0">
                <a:solidFill>
                  <a:schemeClr val="tx2"/>
                </a:solidFill>
              </a:rPr>
              <a:t>　　　</a:t>
            </a:r>
            <a:r>
              <a:rPr lang="en-US" altLang="ja-JP" sz="900" dirty="0">
                <a:hlinkClick r:id="rId5"/>
              </a:rPr>
              <a:t>https://www.mlit.go.jp/common/001207205.pdf</a:t>
            </a:r>
            <a:endParaRPr kumimoji="1" lang="ja-JP" altLang="en-US" sz="900" dirty="0"/>
          </a:p>
        </p:txBody>
      </p:sp>
      <p:sp>
        <p:nvSpPr>
          <p:cNvPr id="5" name="スライド番号プレースホルダー 4">
            <a:extLst>
              <a:ext uri="{FF2B5EF4-FFF2-40B4-BE49-F238E27FC236}">
                <a16:creationId xmlns="" xmlns:a16="http://schemas.microsoft.com/office/drawing/2014/main" id="{3CD6BEAC-D1C3-461F-8704-672C3F9689EC}"/>
              </a:ext>
            </a:extLst>
          </p:cNvPr>
          <p:cNvSpPr>
            <a:spLocks noGrp="1"/>
          </p:cNvSpPr>
          <p:nvPr>
            <p:ph type="sldNum" sz="quarter" idx="12"/>
          </p:nvPr>
        </p:nvSpPr>
        <p:spPr/>
        <p:txBody>
          <a:bodyPr/>
          <a:lstStyle/>
          <a:p>
            <a:fld id="{F043F8D2-B5D0-4526-8998-72377A40B353}" type="slidenum">
              <a:rPr kumimoji="1" lang="ja-JP" altLang="en-US" smtClean="0"/>
              <a:pPr/>
              <a:t>17</a:t>
            </a:fld>
            <a:endParaRPr kumimoji="1" lang="ja-JP" altLang="en-US"/>
          </a:p>
        </p:txBody>
      </p:sp>
    </p:spTree>
    <p:extLst>
      <p:ext uri="{BB962C8B-B14F-4D97-AF65-F5344CB8AC3E}">
        <p14:creationId xmlns:p14="http://schemas.microsoft.com/office/powerpoint/2010/main" val="403503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7D12A3B-CE14-4AFF-B3A2-7E835B10B964}"/>
              </a:ext>
            </a:extLst>
          </p:cNvPr>
          <p:cNvSpPr>
            <a:spLocks noGrp="1"/>
          </p:cNvSpPr>
          <p:nvPr>
            <p:ph type="title"/>
          </p:nvPr>
        </p:nvSpPr>
        <p:spPr/>
        <p:txBody>
          <a:bodyPr/>
          <a:lstStyle/>
          <a:p>
            <a:r>
              <a:rPr kumimoji="1" lang="ja-JP" altLang="en-US" dirty="0"/>
              <a:t>離島の児童</a:t>
            </a:r>
            <a:r>
              <a:rPr kumimoji="1" lang="en-US" altLang="ja-JP" dirty="0"/>
              <a:t>/</a:t>
            </a:r>
            <a:r>
              <a:rPr kumimoji="1" lang="ja-JP" altLang="en-US" dirty="0"/>
              <a:t>生徒数の推移</a:t>
            </a:r>
          </a:p>
        </p:txBody>
      </p:sp>
      <p:pic>
        <p:nvPicPr>
          <p:cNvPr id="4" name="コンテンツ プレースホルダー 3">
            <a:extLst>
              <a:ext uri="{FF2B5EF4-FFF2-40B4-BE49-F238E27FC236}">
                <a16:creationId xmlns="" xmlns:a16="http://schemas.microsoft.com/office/drawing/2014/main" id="{95EB20CF-9A2C-4C29-BBEC-259F9FB47EEA}"/>
              </a:ext>
            </a:extLst>
          </p:cNvPr>
          <p:cNvPicPr>
            <a:picLocks noChangeAspect="1"/>
          </p:cNvPicPr>
          <p:nvPr/>
        </p:nvPicPr>
        <p:blipFill rotWithShape="1">
          <a:blip r:embed="rId3"/>
          <a:srcRect t="5794"/>
          <a:stretch/>
        </p:blipFill>
        <p:spPr>
          <a:xfrm>
            <a:off x="258127" y="1914926"/>
            <a:ext cx="4313873" cy="2550162"/>
          </a:xfrm>
          <a:prstGeom prst="rect">
            <a:avLst/>
          </a:prstGeom>
        </p:spPr>
      </p:pic>
      <p:sp>
        <p:nvSpPr>
          <p:cNvPr id="5" name="コンテンツ プレースホルダー 4">
            <a:extLst>
              <a:ext uri="{FF2B5EF4-FFF2-40B4-BE49-F238E27FC236}">
                <a16:creationId xmlns="" xmlns:a16="http://schemas.microsoft.com/office/drawing/2014/main" id="{26D1DA53-092D-4635-AB79-99E2DBB815BD}"/>
              </a:ext>
            </a:extLst>
          </p:cNvPr>
          <p:cNvSpPr txBox="1">
            <a:spLocks/>
          </p:cNvSpPr>
          <p:nvPr/>
        </p:nvSpPr>
        <p:spPr>
          <a:xfrm>
            <a:off x="581193" y="4621931"/>
            <a:ext cx="7989752" cy="47770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lvl="0" indent="0" defTabSz="914400">
              <a:spcBef>
                <a:spcPts val="0"/>
              </a:spcBef>
              <a:spcAft>
                <a:spcPts val="0"/>
              </a:spcAft>
              <a:buClrTx/>
              <a:buSzTx/>
              <a:buNone/>
              <a:defRPr/>
            </a:pPr>
            <a:r>
              <a:rPr lang="ja-JP" altLang="en-US" sz="900" dirty="0">
                <a:latin typeface="HGｺﾞｼｯｸE 本文"/>
              </a:rPr>
              <a:t>出典 </a:t>
            </a:r>
            <a:r>
              <a:rPr lang="en-US" altLang="ja-JP" sz="900" dirty="0">
                <a:latin typeface="HGｺﾞｼｯｸE 本文"/>
              </a:rPr>
              <a:t>:</a:t>
            </a:r>
            <a:r>
              <a:rPr lang="ja-JP" altLang="en-US" sz="900" dirty="0"/>
              <a:t>日本離島センター：教育分野の離島振興のあり方について（平成</a:t>
            </a:r>
            <a:r>
              <a:rPr lang="en-US" altLang="ja-JP" sz="900" dirty="0"/>
              <a:t>28</a:t>
            </a:r>
            <a:r>
              <a:rPr lang="ja-JP" altLang="en-US" sz="900" dirty="0"/>
              <a:t>年）</a:t>
            </a:r>
            <a:endParaRPr lang="en-US" altLang="ja-JP" sz="900" dirty="0"/>
          </a:p>
          <a:p>
            <a:pPr marL="0" lvl="0" indent="0" defTabSz="914400">
              <a:spcBef>
                <a:spcPts val="0"/>
              </a:spcBef>
              <a:spcAft>
                <a:spcPts val="0"/>
              </a:spcAft>
              <a:buClrTx/>
              <a:buSzTx/>
              <a:buNone/>
              <a:defRPr/>
            </a:pPr>
            <a:r>
              <a:rPr lang="ja-JP" altLang="en-US" sz="900" dirty="0"/>
              <a:t>　　　</a:t>
            </a:r>
            <a:r>
              <a:rPr lang="en-US" altLang="ja-JP" sz="900" dirty="0">
                <a:hlinkClick r:id="rId4"/>
              </a:rPr>
              <a:t>http://www.mlit.go.jp/common/001117154.pdf</a:t>
            </a:r>
            <a:endParaRPr lang="en-US" altLang="ja-JP" sz="900" dirty="0">
              <a:latin typeface="HGｺﾞｼｯｸE 本文"/>
            </a:endParaRPr>
          </a:p>
        </p:txBody>
      </p:sp>
      <p:pic>
        <p:nvPicPr>
          <p:cNvPr id="6" name="図 5">
            <a:extLst>
              <a:ext uri="{FF2B5EF4-FFF2-40B4-BE49-F238E27FC236}">
                <a16:creationId xmlns="" xmlns:a16="http://schemas.microsoft.com/office/drawing/2014/main" id="{5A7258F9-7614-43E7-9596-D42BCAB4E766}"/>
              </a:ext>
            </a:extLst>
          </p:cNvPr>
          <p:cNvPicPr>
            <a:picLocks noChangeAspect="1"/>
          </p:cNvPicPr>
          <p:nvPr/>
        </p:nvPicPr>
        <p:blipFill>
          <a:blip r:embed="rId5"/>
          <a:stretch>
            <a:fillRect/>
          </a:stretch>
        </p:blipFill>
        <p:spPr>
          <a:xfrm>
            <a:off x="4444350" y="1914926"/>
            <a:ext cx="4382769" cy="2707005"/>
          </a:xfrm>
          <a:prstGeom prst="rect">
            <a:avLst/>
          </a:prstGeom>
        </p:spPr>
      </p:pic>
      <p:sp>
        <p:nvSpPr>
          <p:cNvPr id="3" name="スライド番号プレースホルダー 2">
            <a:extLst>
              <a:ext uri="{FF2B5EF4-FFF2-40B4-BE49-F238E27FC236}">
                <a16:creationId xmlns="" xmlns:a16="http://schemas.microsoft.com/office/drawing/2014/main" id="{D7C4BD4B-CFE2-42C7-93AD-41D21258608F}"/>
              </a:ext>
            </a:extLst>
          </p:cNvPr>
          <p:cNvSpPr>
            <a:spLocks noGrp="1"/>
          </p:cNvSpPr>
          <p:nvPr>
            <p:ph type="sldNum" sz="quarter" idx="12"/>
          </p:nvPr>
        </p:nvSpPr>
        <p:spPr/>
        <p:txBody>
          <a:bodyPr/>
          <a:lstStyle/>
          <a:p>
            <a:fld id="{F043F8D2-B5D0-4526-8998-72377A40B353}" type="slidenum">
              <a:rPr kumimoji="1" lang="ja-JP" altLang="en-US" smtClean="0"/>
              <a:pPr/>
              <a:t>18</a:t>
            </a:fld>
            <a:endParaRPr kumimoji="1" lang="ja-JP" altLang="en-US"/>
          </a:p>
        </p:txBody>
      </p:sp>
    </p:spTree>
    <p:extLst>
      <p:ext uri="{BB962C8B-B14F-4D97-AF65-F5344CB8AC3E}">
        <p14:creationId xmlns:p14="http://schemas.microsoft.com/office/powerpoint/2010/main" val="425470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 xmlns:a16="http://schemas.microsoft.com/office/drawing/2014/main" id="{525772C4-1EA6-4A7B-825F-87C966D3D02D}"/>
              </a:ext>
            </a:extLst>
          </p:cNvPr>
          <p:cNvSpPr>
            <a:spLocks noGrp="1"/>
          </p:cNvSpPr>
          <p:nvPr>
            <p:ph idx="1"/>
          </p:nvPr>
        </p:nvSpPr>
        <p:spPr>
          <a:xfrm>
            <a:off x="468313" y="1992922"/>
            <a:ext cx="8195041" cy="4501663"/>
          </a:xfrm>
        </p:spPr>
        <p:txBody>
          <a:bodyPr>
            <a:normAutofit/>
          </a:bodyPr>
          <a:lstStyle/>
          <a:p>
            <a:pPr algn="just">
              <a:lnSpc>
                <a:spcPts val="2400"/>
              </a:lnSpc>
            </a:pPr>
            <a:r>
              <a:rPr kumimoji="1" lang="ja-JP" altLang="en-US" dirty="0">
                <a:latin typeface="+mj-ea"/>
                <a:ea typeface="+mj-ea"/>
              </a:rPr>
              <a:t>これからみなさんに取り組んでいただくケーススタディは、</a:t>
            </a:r>
            <a:r>
              <a:rPr kumimoji="1" lang="ja-JP" altLang="en-US" b="1" dirty="0">
                <a:solidFill>
                  <a:schemeClr val="tx1"/>
                </a:solidFill>
                <a:latin typeface="+mj-ea"/>
                <a:ea typeface="+mj-ea"/>
              </a:rPr>
              <a:t>離島の学校をめぐる現状や課題</a:t>
            </a:r>
            <a:r>
              <a:rPr kumimoji="1" lang="ja-JP" altLang="en-US" dirty="0">
                <a:latin typeface="+mj-ea"/>
                <a:ea typeface="+mj-ea"/>
              </a:rPr>
              <a:t>がテーマです。</a:t>
            </a:r>
            <a:endParaRPr kumimoji="1" lang="en-US" altLang="ja-JP" dirty="0">
              <a:latin typeface="+mj-ea"/>
              <a:ea typeface="+mj-ea"/>
            </a:endParaRPr>
          </a:p>
          <a:p>
            <a:pPr algn="just">
              <a:lnSpc>
                <a:spcPts val="2400"/>
              </a:lnSpc>
            </a:pPr>
            <a:r>
              <a:rPr lang="ja-JP" altLang="en-US" dirty="0">
                <a:latin typeface="+mj-ea"/>
                <a:ea typeface="+mj-ea"/>
              </a:rPr>
              <a:t>ケースの説明では、児童・生徒、教師、そして保護者それぞれの立場から、離島学校教育ならではの良いところや不安なこと、あるいは問題点への改善要望などが語られています。</a:t>
            </a:r>
            <a:endParaRPr lang="en-US" altLang="ja-JP" dirty="0">
              <a:latin typeface="+mj-ea"/>
              <a:ea typeface="+mj-ea"/>
            </a:endParaRPr>
          </a:p>
          <a:p>
            <a:pPr algn="just">
              <a:lnSpc>
                <a:spcPts val="2400"/>
              </a:lnSpc>
            </a:pPr>
            <a:r>
              <a:rPr kumimoji="1" lang="ja-JP" altLang="en-US" dirty="0">
                <a:latin typeface="+mj-ea"/>
                <a:ea typeface="+mj-ea"/>
              </a:rPr>
              <a:t>また、これらの声のほか、公的なデータなどによる客観的な資料などで、離島の学校教育の現状も示されています。</a:t>
            </a:r>
            <a:endParaRPr kumimoji="1" lang="en-US" altLang="ja-JP" dirty="0">
              <a:latin typeface="+mj-ea"/>
              <a:ea typeface="+mj-ea"/>
            </a:endParaRPr>
          </a:p>
          <a:p>
            <a:pPr algn="just">
              <a:lnSpc>
                <a:spcPts val="2400"/>
              </a:lnSpc>
            </a:pPr>
            <a:r>
              <a:rPr lang="ja-JP" altLang="en-US" dirty="0">
                <a:latin typeface="+mj-ea"/>
                <a:ea typeface="+mj-ea"/>
              </a:rPr>
              <a:t>これらの情報に基づいて</a:t>
            </a:r>
            <a:r>
              <a:rPr lang="ja-JP" altLang="en-US" b="1" dirty="0">
                <a:solidFill>
                  <a:schemeClr val="tx1"/>
                </a:solidFill>
                <a:latin typeface="+mj-ea"/>
                <a:ea typeface="+mj-ea"/>
              </a:rPr>
              <a:t>現状分析</a:t>
            </a:r>
            <a:r>
              <a:rPr lang="ja-JP" altLang="en-US" dirty="0">
                <a:latin typeface="+mj-ea"/>
                <a:ea typeface="+mj-ea"/>
              </a:rPr>
              <a:t>を行い、</a:t>
            </a:r>
            <a:r>
              <a:rPr lang="ja-JP" altLang="en-US" b="1" dirty="0">
                <a:solidFill>
                  <a:schemeClr val="tx1"/>
                </a:solidFill>
                <a:latin typeface="+mj-ea"/>
                <a:ea typeface="+mj-ea"/>
              </a:rPr>
              <a:t>離島の学校における課題を抽出・整理</a:t>
            </a:r>
            <a:r>
              <a:rPr lang="ja-JP" altLang="en-US" dirty="0">
                <a:latin typeface="+mj-ea"/>
                <a:ea typeface="+mj-ea"/>
              </a:rPr>
              <a:t>してください。</a:t>
            </a:r>
            <a:endParaRPr lang="en-US" altLang="ja-JP" dirty="0">
              <a:latin typeface="+mj-ea"/>
              <a:ea typeface="+mj-ea"/>
            </a:endParaRPr>
          </a:p>
          <a:p>
            <a:pPr algn="just">
              <a:lnSpc>
                <a:spcPts val="2400"/>
              </a:lnSpc>
            </a:pPr>
            <a:r>
              <a:rPr kumimoji="1" lang="ja-JP" altLang="en-US" dirty="0">
                <a:latin typeface="+mj-ea"/>
                <a:ea typeface="+mj-ea"/>
              </a:rPr>
              <a:t>そして、それらの課題のうち、</a:t>
            </a:r>
            <a:r>
              <a:rPr kumimoji="1" lang="en-US" altLang="ja-JP" b="1" dirty="0">
                <a:solidFill>
                  <a:schemeClr val="tx1"/>
                </a:solidFill>
                <a:latin typeface="+mj-ea"/>
                <a:ea typeface="+mj-ea"/>
              </a:rPr>
              <a:t>IT</a:t>
            </a:r>
            <a:r>
              <a:rPr kumimoji="1" lang="ja-JP" altLang="en-US" b="1" dirty="0">
                <a:solidFill>
                  <a:schemeClr val="tx1"/>
                </a:solidFill>
                <a:latin typeface="+mj-ea"/>
                <a:ea typeface="+mj-ea"/>
              </a:rPr>
              <a:t>を活用することで解決が可能な課題</a:t>
            </a:r>
            <a:r>
              <a:rPr kumimoji="1" lang="ja-JP" altLang="en-US" dirty="0">
                <a:latin typeface="+mj-ea"/>
                <a:ea typeface="+mj-ea"/>
              </a:rPr>
              <a:t>について、</a:t>
            </a:r>
            <a:r>
              <a:rPr kumimoji="1" lang="ja-JP" altLang="en-US" b="1" dirty="0">
                <a:solidFill>
                  <a:schemeClr val="tx1"/>
                </a:solidFill>
                <a:latin typeface="+mj-ea"/>
                <a:ea typeface="+mj-ea"/>
              </a:rPr>
              <a:t>具体的な解決のアプローチや</a:t>
            </a:r>
            <a:r>
              <a:rPr kumimoji="1" lang="en-US" altLang="ja-JP" b="1" dirty="0">
                <a:solidFill>
                  <a:schemeClr val="tx1"/>
                </a:solidFill>
                <a:latin typeface="+mj-ea"/>
                <a:ea typeface="+mj-ea"/>
              </a:rPr>
              <a:t>IT</a:t>
            </a:r>
            <a:r>
              <a:rPr kumimoji="1" lang="ja-JP" altLang="en-US" b="1" dirty="0">
                <a:solidFill>
                  <a:schemeClr val="tx1"/>
                </a:solidFill>
                <a:latin typeface="+mj-ea"/>
                <a:ea typeface="+mj-ea"/>
              </a:rPr>
              <a:t>化の方策を検討・構想</a:t>
            </a:r>
            <a:r>
              <a:rPr kumimoji="1" lang="ja-JP" altLang="en-US" dirty="0">
                <a:latin typeface="+mj-ea"/>
                <a:ea typeface="+mj-ea"/>
              </a:rPr>
              <a:t>してください。</a:t>
            </a:r>
          </a:p>
        </p:txBody>
      </p:sp>
      <p:sp>
        <p:nvSpPr>
          <p:cNvPr id="15" name="タイトル 14">
            <a:extLst>
              <a:ext uri="{FF2B5EF4-FFF2-40B4-BE49-F238E27FC236}">
                <a16:creationId xmlns="" xmlns:a16="http://schemas.microsoft.com/office/drawing/2014/main" id="{398A2549-1909-49F3-AE5C-5EA209C982EC}"/>
              </a:ext>
            </a:extLst>
          </p:cNvPr>
          <p:cNvSpPr>
            <a:spLocks noGrp="1"/>
          </p:cNvSpPr>
          <p:nvPr>
            <p:ph type="title"/>
          </p:nvPr>
        </p:nvSpPr>
        <p:spPr bwMode="white"/>
        <p:txBody>
          <a:bodyPr/>
          <a:lstStyle/>
          <a:p>
            <a:r>
              <a:rPr lang="ja-JP" altLang="en-US" dirty="0"/>
              <a:t>学習をはじめるにあたって</a:t>
            </a:r>
          </a:p>
        </p:txBody>
      </p:sp>
      <p:sp>
        <p:nvSpPr>
          <p:cNvPr id="16" name="スライド番号プレースホルダー 15">
            <a:extLst>
              <a:ext uri="{FF2B5EF4-FFF2-40B4-BE49-F238E27FC236}">
                <a16:creationId xmlns="" xmlns:a16="http://schemas.microsoft.com/office/drawing/2014/main" id="{3A680119-84BA-4FAE-8364-CFAEA8831651}"/>
              </a:ext>
            </a:extLst>
          </p:cNvPr>
          <p:cNvSpPr>
            <a:spLocks noGrp="1"/>
          </p:cNvSpPr>
          <p:nvPr>
            <p:ph type="sldNum" sz="quarter" idx="12"/>
          </p:nvPr>
        </p:nvSpPr>
        <p:spPr/>
        <p:txBody>
          <a:bodyPr/>
          <a:lstStyle/>
          <a:p>
            <a:fld id="{F043F8D2-B5D0-4526-8998-72377A40B353}" type="slidenum">
              <a:rPr kumimoji="1" lang="ja-JP" altLang="en-US" smtClean="0"/>
              <a:pPr/>
              <a:t>1</a:t>
            </a:fld>
            <a:endParaRPr kumimoji="1" lang="ja-JP" altLang="en-US"/>
          </a:p>
        </p:txBody>
      </p:sp>
    </p:spTree>
    <p:extLst>
      <p:ext uri="{BB962C8B-B14F-4D97-AF65-F5344CB8AC3E}">
        <p14:creationId xmlns:p14="http://schemas.microsoft.com/office/powerpoint/2010/main" val="3748745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 xmlns:a16="http://schemas.microsoft.com/office/drawing/2014/main" id="{5676B683-96D4-4107-8EFF-B766B6261B1E}"/>
              </a:ext>
            </a:extLst>
          </p:cNvPr>
          <p:cNvSpPr>
            <a:spLocks noGrp="1"/>
          </p:cNvSpPr>
          <p:nvPr>
            <p:ph type="sldNum" sz="quarter" idx="12"/>
          </p:nvPr>
        </p:nvSpPr>
        <p:spPr/>
        <p:txBody>
          <a:bodyPr/>
          <a:lstStyle/>
          <a:p>
            <a:fld id="{F043F8D2-B5D0-4526-8998-72377A40B353}" type="slidenum">
              <a:rPr kumimoji="1" lang="ja-JP" altLang="en-US" smtClean="0"/>
              <a:pPr/>
              <a:t>19</a:t>
            </a:fld>
            <a:endParaRPr kumimoji="1" lang="ja-JP" altLang="en-US"/>
          </a:p>
        </p:txBody>
      </p:sp>
      <p:sp>
        <p:nvSpPr>
          <p:cNvPr id="8" name="コンテンツ プレースホルダー 2">
            <a:extLst>
              <a:ext uri="{FF2B5EF4-FFF2-40B4-BE49-F238E27FC236}">
                <a16:creationId xmlns="" xmlns:a16="http://schemas.microsoft.com/office/drawing/2014/main" id="{22C331D9-6590-4EB2-AB8C-22AE590DF3A2}"/>
              </a:ext>
            </a:extLst>
          </p:cNvPr>
          <p:cNvSpPr txBox="1">
            <a:spLocks/>
          </p:cNvSpPr>
          <p:nvPr/>
        </p:nvSpPr>
        <p:spPr>
          <a:xfrm>
            <a:off x="431800" y="1187779"/>
            <a:ext cx="8280400" cy="395925"/>
          </a:xfrm>
          <a:prstGeom prst="rect">
            <a:avLst/>
          </a:prstGeom>
        </p:spPr>
        <p:txBody>
          <a:bodyP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2000" dirty="0"/>
              <a:t>離島教育において、問題点（不安・困っている事）は何でしょうか？</a:t>
            </a:r>
            <a:endParaRPr lang="en-US" altLang="ja-JP" sz="2000" dirty="0"/>
          </a:p>
        </p:txBody>
      </p:sp>
      <p:sp>
        <p:nvSpPr>
          <p:cNvPr id="9" name="四角形: 角を丸くする 8">
            <a:extLst>
              <a:ext uri="{FF2B5EF4-FFF2-40B4-BE49-F238E27FC236}">
                <a16:creationId xmlns="" xmlns:a16="http://schemas.microsoft.com/office/drawing/2014/main" id="{F0228832-800F-4C95-A840-14A99378787F}"/>
              </a:ext>
            </a:extLst>
          </p:cNvPr>
          <p:cNvSpPr/>
          <p:nvPr/>
        </p:nvSpPr>
        <p:spPr>
          <a:xfrm>
            <a:off x="3317875" y="659875"/>
            <a:ext cx="2740025" cy="3959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個人ワーク①</a:t>
            </a:r>
          </a:p>
        </p:txBody>
      </p:sp>
      <p:graphicFrame>
        <p:nvGraphicFramePr>
          <p:cNvPr id="11" name="表 12">
            <a:extLst>
              <a:ext uri="{FF2B5EF4-FFF2-40B4-BE49-F238E27FC236}">
                <a16:creationId xmlns="" xmlns:a16="http://schemas.microsoft.com/office/drawing/2014/main" id="{88FB9EA5-4687-4832-9451-3093D3198DF3}"/>
              </a:ext>
            </a:extLst>
          </p:cNvPr>
          <p:cNvGraphicFramePr>
            <a:graphicFrameLocks noGrp="1"/>
          </p:cNvGraphicFramePr>
          <p:nvPr>
            <p:extLst>
              <p:ext uri="{D42A27DB-BD31-4B8C-83A1-F6EECF244321}">
                <p14:modId xmlns:p14="http://schemas.microsoft.com/office/powerpoint/2010/main" val="258396976"/>
              </p:ext>
            </p:extLst>
          </p:nvPr>
        </p:nvGraphicFramePr>
        <p:xfrm>
          <a:off x="469900" y="1715681"/>
          <a:ext cx="8280400" cy="4482443"/>
        </p:xfrm>
        <a:graphic>
          <a:graphicData uri="http://schemas.openxmlformats.org/drawingml/2006/table">
            <a:tbl>
              <a:tblPr firstRow="1" bandRow="1">
                <a:tableStyleId>{912C8C85-51F0-491E-9774-3900AFEF0FD7}</a:tableStyleId>
              </a:tblPr>
              <a:tblGrid>
                <a:gridCol w="1638179">
                  <a:extLst>
                    <a:ext uri="{9D8B030D-6E8A-4147-A177-3AD203B41FA5}">
                      <a16:colId xmlns="" xmlns:a16="http://schemas.microsoft.com/office/drawing/2014/main" val="1146180555"/>
                    </a:ext>
                  </a:extLst>
                </a:gridCol>
                <a:gridCol w="6642221">
                  <a:extLst>
                    <a:ext uri="{9D8B030D-6E8A-4147-A177-3AD203B41FA5}">
                      <a16:colId xmlns="" xmlns:a16="http://schemas.microsoft.com/office/drawing/2014/main" val="2066045996"/>
                    </a:ext>
                  </a:extLst>
                </a:gridCol>
              </a:tblGrid>
              <a:tr h="382005">
                <a:tc>
                  <a:txBody>
                    <a:bodyPr/>
                    <a:lstStyle/>
                    <a:p>
                      <a:pPr algn="ctr"/>
                      <a:endParaRPr kumimoji="1" lang="ja-JP" altLang="en-US" dirty="0">
                        <a:solidFill>
                          <a:schemeClr val="tx2"/>
                        </a:solidFill>
                      </a:endParaRPr>
                    </a:p>
                  </a:txBody>
                  <a:tcPr>
                    <a:lnR w="12700" cap="flat" cmpd="sng" algn="ctr">
                      <a:solidFill>
                        <a:schemeClr val="accent6"/>
                      </a:solidFill>
                      <a:prstDash val="solid"/>
                      <a:round/>
                      <a:headEnd type="none" w="med" len="med"/>
                      <a:tailEnd type="none" w="med" len="med"/>
                    </a:lnR>
                  </a:tcPr>
                </a:tc>
                <a:tc>
                  <a:txBody>
                    <a:bodyPr/>
                    <a:lstStyle/>
                    <a:p>
                      <a:pPr algn="ctr"/>
                      <a:r>
                        <a:rPr kumimoji="1" lang="ja-JP" altLang="en-US" dirty="0">
                          <a:solidFill>
                            <a:schemeClr val="bg1"/>
                          </a:solidFill>
                        </a:rPr>
                        <a:t>問題点（不安や困っていること）</a:t>
                      </a:r>
                    </a:p>
                  </a:txBody>
                  <a:tcPr>
                    <a:lnL w="12700" cap="flat" cmpd="sng" algn="ctr">
                      <a:solidFill>
                        <a:schemeClr val="accent6"/>
                      </a:solidFill>
                      <a:prstDash val="solid"/>
                      <a:round/>
                      <a:headEnd type="none" w="med" len="med"/>
                      <a:tailEnd type="none" w="med" len="med"/>
                    </a:lnL>
                  </a:tcPr>
                </a:tc>
                <a:extLst>
                  <a:ext uri="{0D108BD9-81ED-4DB2-BD59-A6C34878D82A}">
                    <a16:rowId xmlns="" xmlns:a16="http://schemas.microsoft.com/office/drawing/2014/main" val="1752186460"/>
                  </a:ext>
                </a:extLst>
              </a:tr>
              <a:tr h="2192402">
                <a:tc>
                  <a:txBody>
                    <a:bodyPr/>
                    <a:lstStyle/>
                    <a:p>
                      <a:r>
                        <a:rPr kumimoji="1" lang="ja-JP" altLang="en-US" dirty="0">
                          <a:solidFill>
                            <a:schemeClr val="tx2"/>
                          </a:solidFill>
                        </a:rPr>
                        <a:t>教員</a:t>
                      </a:r>
                      <a:endParaRPr kumimoji="1" lang="en-US" altLang="ja-JP" dirty="0">
                        <a:solidFill>
                          <a:schemeClr val="tx2"/>
                        </a:solidFill>
                      </a:endParaRPr>
                    </a:p>
                    <a:p>
                      <a:endParaRPr kumimoji="1" lang="en-US" altLang="ja-JP" dirty="0">
                        <a:solidFill>
                          <a:schemeClr val="tx2"/>
                        </a:solidFill>
                      </a:endParaRPr>
                    </a:p>
                  </a:txBody>
                  <a:tcPr>
                    <a:lnR w="12700" cap="flat" cmpd="sng" algn="ctr">
                      <a:solidFill>
                        <a:schemeClr val="accent6"/>
                      </a:solidFill>
                      <a:prstDash val="solid"/>
                      <a:round/>
                      <a:headEnd type="none" w="med" len="med"/>
                      <a:tailEnd type="none" w="med" len="med"/>
                    </a:lnR>
                  </a:tcPr>
                </a:tc>
                <a:tc>
                  <a:txBody>
                    <a:bodyPr/>
                    <a:lstStyle/>
                    <a:p>
                      <a:pPr marL="285750" indent="-285750">
                        <a:buFont typeface="Arial" panose="020B0604020202020204" pitchFamily="34" charset="0"/>
                        <a:buChar char="•"/>
                      </a:pPr>
                      <a:endParaRPr kumimoji="1" lang="en-US" altLang="ja-JP" sz="1050" dirty="0">
                        <a:solidFill>
                          <a:schemeClr val="tx2"/>
                        </a:solidFill>
                      </a:endParaRPr>
                    </a:p>
                  </a:txBody>
                  <a:tcPr>
                    <a:lnL w="12700" cap="flat" cmpd="sng" algn="ctr">
                      <a:solidFill>
                        <a:schemeClr val="accent6"/>
                      </a:solidFill>
                      <a:prstDash val="solid"/>
                      <a:round/>
                      <a:headEnd type="none" w="med" len="med"/>
                      <a:tailEnd type="none" w="med" len="med"/>
                    </a:lnL>
                  </a:tcPr>
                </a:tc>
                <a:extLst>
                  <a:ext uri="{0D108BD9-81ED-4DB2-BD59-A6C34878D82A}">
                    <a16:rowId xmlns="" xmlns:a16="http://schemas.microsoft.com/office/drawing/2014/main" val="2202195592"/>
                  </a:ext>
                </a:extLst>
              </a:tr>
              <a:tr h="1908036">
                <a:tc>
                  <a:txBody>
                    <a:bodyPr/>
                    <a:lstStyle/>
                    <a:p>
                      <a:r>
                        <a:rPr kumimoji="1" lang="ja-JP" altLang="en-US" dirty="0">
                          <a:solidFill>
                            <a:schemeClr val="tx2"/>
                          </a:solidFill>
                        </a:rPr>
                        <a:t>保護者</a:t>
                      </a:r>
                      <a:endParaRPr kumimoji="1" lang="en-US" altLang="ja-JP" dirty="0">
                        <a:solidFill>
                          <a:schemeClr val="tx2"/>
                        </a:solidFill>
                      </a:endParaRPr>
                    </a:p>
                  </a:txBody>
                  <a:tcPr>
                    <a:lnR w="12700" cap="flat" cmpd="sng" algn="ctr">
                      <a:solidFill>
                        <a:schemeClr val="accent6"/>
                      </a:solidFill>
                      <a:prstDash val="solid"/>
                      <a:round/>
                      <a:headEnd type="none" w="med" len="med"/>
                      <a:tailEnd type="none" w="med" len="med"/>
                    </a:lnR>
                  </a:tcPr>
                </a:tc>
                <a:tc>
                  <a:txBody>
                    <a:bodyPr/>
                    <a:lstStyle/>
                    <a:p>
                      <a:endParaRPr kumimoji="1" lang="ja-JP" altLang="en-US" sz="1100" dirty="0">
                        <a:solidFill>
                          <a:schemeClr val="tx2"/>
                        </a:solidFill>
                      </a:endParaRPr>
                    </a:p>
                  </a:txBody>
                  <a:tcPr>
                    <a:lnL w="12700" cap="flat" cmpd="sng" algn="ctr">
                      <a:solidFill>
                        <a:schemeClr val="accent6"/>
                      </a:solidFill>
                      <a:prstDash val="solid"/>
                      <a:round/>
                      <a:headEnd type="none" w="med" len="med"/>
                      <a:tailEnd type="none" w="med" len="med"/>
                    </a:lnL>
                  </a:tcPr>
                </a:tc>
                <a:extLst>
                  <a:ext uri="{0D108BD9-81ED-4DB2-BD59-A6C34878D82A}">
                    <a16:rowId xmlns="" xmlns:a16="http://schemas.microsoft.com/office/drawing/2014/main" val="1928413618"/>
                  </a:ext>
                </a:extLst>
              </a:tr>
            </a:tbl>
          </a:graphicData>
        </a:graphic>
      </p:graphicFrame>
      <p:sp>
        <p:nvSpPr>
          <p:cNvPr id="12" name="四角形: 角を丸くする 11">
            <a:extLst>
              <a:ext uri="{FF2B5EF4-FFF2-40B4-BE49-F238E27FC236}">
                <a16:creationId xmlns="" xmlns:a16="http://schemas.microsoft.com/office/drawing/2014/main" id="{3C6A816E-6957-49DD-9630-8953FE82C404}"/>
              </a:ext>
            </a:extLst>
          </p:cNvPr>
          <p:cNvSpPr/>
          <p:nvPr/>
        </p:nvSpPr>
        <p:spPr>
          <a:xfrm>
            <a:off x="469900" y="659875"/>
            <a:ext cx="2740025" cy="395925"/>
          </a:xfrm>
          <a:prstGeom prst="roundRect">
            <a:avLst/>
          </a:prstGeom>
          <a:solidFill>
            <a:srgbClr val="FF66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事前学習</a:t>
            </a:r>
          </a:p>
        </p:txBody>
      </p:sp>
    </p:spTree>
    <p:extLst>
      <p:ext uri="{BB962C8B-B14F-4D97-AF65-F5344CB8AC3E}">
        <p14:creationId xmlns:p14="http://schemas.microsoft.com/office/powerpoint/2010/main" val="381926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7660A3D-94D7-4E5D-AE77-F2DEE49DF4E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 xmlns:a16="http://schemas.microsoft.com/office/drawing/2014/main" id="{A44EB985-DC5C-4DAC-9D62-8DC7D0F25A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3FCB64ED-B050-4F57-8188-F233260082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 xmlns:a16="http://schemas.microsoft.com/office/drawing/2014/main" id="{2BF5D0F4-EA4E-47A5-87BE-9ABB1AF66D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 xmlns:a16="http://schemas.microsoft.com/office/drawing/2014/main" id="{D7834585-F49B-43A2-9226-38EBB9CE63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テキスト ボックス 1">
            <a:extLst>
              <a:ext uri="{FF2B5EF4-FFF2-40B4-BE49-F238E27FC236}">
                <a16:creationId xmlns="" xmlns:a16="http://schemas.microsoft.com/office/drawing/2014/main" id="{69CDB203-3BDF-4E1C-8F05-42F7C86F94BE}"/>
              </a:ext>
            </a:extLst>
          </p:cNvPr>
          <p:cNvSpPr txBox="1"/>
          <p:nvPr/>
        </p:nvSpPr>
        <p:spPr>
          <a:xfrm>
            <a:off x="1617259" y="1097109"/>
            <a:ext cx="4079450" cy="2189016"/>
          </a:xfrm>
          <a:prstGeom prst="rect">
            <a:avLst/>
          </a:prstGeom>
        </p:spPr>
        <p:txBody>
          <a:bodyPr vert="horz" lIns="91440" tIns="45720" rIns="91440" bIns="45720" rtlCol="0" anchor="ctr">
            <a:normAutofit/>
          </a:bodyPr>
          <a:lstStyle/>
          <a:p>
            <a:pPr defTabSz="457200">
              <a:spcBef>
                <a:spcPct val="0"/>
              </a:spcBef>
              <a:spcAft>
                <a:spcPts val="600"/>
              </a:spcAft>
            </a:pPr>
            <a:r>
              <a:rPr kumimoji="1" lang="ja-JP" altLang="en-US" sz="3600" cap="all" dirty="0">
                <a:solidFill>
                  <a:schemeClr val="tx2">
                    <a:lumMod val="75000"/>
                  </a:schemeClr>
                </a:solidFill>
                <a:latin typeface="+mj-lt"/>
                <a:ea typeface="+mj-ea"/>
                <a:cs typeface="+mj-cs"/>
              </a:rPr>
              <a:t>集合研修</a:t>
            </a:r>
            <a:endParaRPr kumimoji="1" lang="en-US" altLang="ja-JP" sz="3600" cap="all" dirty="0">
              <a:solidFill>
                <a:schemeClr val="tx2">
                  <a:lumMod val="75000"/>
                </a:schemeClr>
              </a:solidFill>
              <a:latin typeface="+mj-lt"/>
              <a:ea typeface="+mj-ea"/>
              <a:cs typeface="+mj-cs"/>
            </a:endParaRPr>
          </a:p>
        </p:txBody>
      </p:sp>
      <p:sp>
        <p:nvSpPr>
          <p:cNvPr id="17" name="Rectangle 16">
            <a:extLst>
              <a:ext uri="{FF2B5EF4-FFF2-40B4-BE49-F238E27FC236}">
                <a16:creationId xmlns="" xmlns:a16="http://schemas.microsoft.com/office/drawing/2014/main" id="{F5549486-A8CA-4D47-92EC-B95E900CAE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35893" y="457201"/>
            <a:ext cx="829623"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 xmlns:a16="http://schemas.microsoft.com/office/drawing/2014/main" id="{A94003D5-55DD-4968-8D94-E9705D54AE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89901" y="453642"/>
            <a:ext cx="2719198"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テキスト ボックス 9">
            <a:extLst>
              <a:ext uri="{FF2B5EF4-FFF2-40B4-BE49-F238E27FC236}">
                <a16:creationId xmlns="" xmlns:a16="http://schemas.microsoft.com/office/drawing/2014/main" id="{63CCD62E-B3DD-4980-A31E-D26936192E1A}"/>
              </a:ext>
            </a:extLst>
          </p:cNvPr>
          <p:cNvSpPr txBox="1"/>
          <p:nvPr/>
        </p:nvSpPr>
        <p:spPr>
          <a:xfrm>
            <a:off x="1630784" y="2691683"/>
            <a:ext cx="4079450" cy="781050"/>
          </a:xfrm>
          <a:prstGeom prst="rect">
            <a:avLst/>
          </a:prstGeom>
        </p:spPr>
        <p:txBody>
          <a:bodyPr vert="horz" lIns="91440" tIns="45720" rIns="91440" bIns="45720" rtlCol="0" anchor="ctr">
            <a:normAutofit/>
          </a:bodyPr>
          <a:lstStyle/>
          <a:p>
            <a:pPr defTabSz="457200">
              <a:spcBef>
                <a:spcPct val="0"/>
              </a:spcBef>
              <a:spcAft>
                <a:spcPts val="600"/>
              </a:spcAft>
            </a:pPr>
            <a:r>
              <a:rPr kumimoji="1" lang="ja-JP" altLang="en-US" sz="2000" cap="all" dirty="0">
                <a:solidFill>
                  <a:schemeClr val="tx2">
                    <a:lumMod val="75000"/>
                  </a:schemeClr>
                </a:solidFill>
                <a:latin typeface="+mj-lt"/>
                <a:ea typeface="+mj-ea"/>
                <a:cs typeface="+mj-cs"/>
              </a:rPr>
              <a:t>次ページ以降は、集合研修会で実施する内容です。</a:t>
            </a:r>
            <a:endParaRPr kumimoji="1" lang="en-US" altLang="ja-JP" sz="2000" cap="all" dirty="0">
              <a:solidFill>
                <a:schemeClr val="tx2">
                  <a:lumMod val="75000"/>
                </a:schemeClr>
              </a:solidFill>
              <a:latin typeface="+mj-lt"/>
              <a:ea typeface="+mj-ea"/>
              <a:cs typeface="+mj-cs"/>
            </a:endParaRPr>
          </a:p>
        </p:txBody>
      </p:sp>
      <p:sp>
        <p:nvSpPr>
          <p:cNvPr id="3" name="正方形/長方形 2">
            <a:extLst>
              <a:ext uri="{FF2B5EF4-FFF2-40B4-BE49-F238E27FC236}">
                <a16:creationId xmlns="" xmlns:a16="http://schemas.microsoft.com/office/drawing/2014/main" id="{8250BB07-6FBE-44B9-9006-5A15FE4E6F46}"/>
              </a:ext>
            </a:extLst>
          </p:cNvPr>
          <p:cNvSpPr/>
          <p:nvPr/>
        </p:nvSpPr>
        <p:spPr>
          <a:xfrm>
            <a:off x="435893" y="453642"/>
            <a:ext cx="846465" cy="58597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 xmlns:a16="http://schemas.microsoft.com/office/drawing/2014/main" id="{617C8E77-4358-4C8A-A16D-A3FA69CFDEFB}"/>
              </a:ext>
            </a:extLst>
          </p:cNvPr>
          <p:cNvSpPr>
            <a:spLocks noGrp="1"/>
          </p:cNvSpPr>
          <p:nvPr>
            <p:ph type="sldNum" sz="quarter" idx="12"/>
          </p:nvPr>
        </p:nvSpPr>
        <p:spPr/>
        <p:txBody>
          <a:bodyPr/>
          <a:lstStyle/>
          <a:p>
            <a:fld id="{F043F8D2-B5D0-4526-8998-72377A40B353}" type="slidenum">
              <a:rPr kumimoji="1" lang="ja-JP" altLang="en-US" smtClean="0"/>
              <a:pPr/>
              <a:t>20</a:t>
            </a:fld>
            <a:endParaRPr kumimoji="1" lang="ja-JP" altLang="en-US"/>
          </a:p>
        </p:txBody>
      </p:sp>
    </p:spTree>
    <p:extLst>
      <p:ext uri="{BB962C8B-B14F-4D97-AF65-F5344CB8AC3E}">
        <p14:creationId xmlns:p14="http://schemas.microsoft.com/office/powerpoint/2010/main" val="3134756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 xmlns:a16="http://schemas.microsoft.com/office/drawing/2014/main" id="{DC26F0F0-0F44-4E95-ABBB-0821F75A7912}"/>
              </a:ext>
            </a:extLst>
          </p:cNvPr>
          <p:cNvSpPr>
            <a:spLocks noGrp="1"/>
          </p:cNvSpPr>
          <p:nvPr>
            <p:ph type="sldNum" sz="quarter" idx="12"/>
          </p:nvPr>
        </p:nvSpPr>
        <p:spPr/>
        <p:txBody>
          <a:bodyPr/>
          <a:lstStyle/>
          <a:p>
            <a:fld id="{F043F8D2-B5D0-4526-8998-72377A40B353}" type="slidenum">
              <a:rPr kumimoji="1" lang="ja-JP" altLang="en-US" smtClean="0"/>
              <a:pPr/>
              <a:t>21</a:t>
            </a:fld>
            <a:endParaRPr kumimoji="1" lang="ja-JP" altLang="en-US"/>
          </a:p>
        </p:txBody>
      </p:sp>
      <p:sp>
        <p:nvSpPr>
          <p:cNvPr id="13" name="四角形: 角を丸くする 12">
            <a:extLst>
              <a:ext uri="{FF2B5EF4-FFF2-40B4-BE49-F238E27FC236}">
                <a16:creationId xmlns="" xmlns:a16="http://schemas.microsoft.com/office/drawing/2014/main" id="{009942A1-2BEF-4D03-ACAE-ADE76E191856}"/>
              </a:ext>
            </a:extLst>
          </p:cNvPr>
          <p:cNvSpPr/>
          <p:nvPr/>
        </p:nvSpPr>
        <p:spPr>
          <a:xfrm>
            <a:off x="469900" y="659876"/>
            <a:ext cx="2740025" cy="3959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個人ワーク②</a:t>
            </a:r>
          </a:p>
        </p:txBody>
      </p:sp>
      <p:sp>
        <p:nvSpPr>
          <p:cNvPr id="14" name="四角形: 角を丸くする 13">
            <a:extLst>
              <a:ext uri="{FF2B5EF4-FFF2-40B4-BE49-F238E27FC236}">
                <a16:creationId xmlns="" xmlns:a16="http://schemas.microsoft.com/office/drawing/2014/main" id="{7EBB8AA6-F523-43DD-AB4D-0A10F87FC4CF}"/>
              </a:ext>
            </a:extLst>
          </p:cNvPr>
          <p:cNvSpPr/>
          <p:nvPr/>
        </p:nvSpPr>
        <p:spPr>
          <a:xfrm>
            <a:off x="3267057" y="656164"/>
            <a:ext cx="1304943" cy="39592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dirty="0"/>
              <a:t>15</a:t>
            </a:r>
            <a:r>
              <a:rPr kumimoji="1" lang="ja-JP" altLang="en-US" dirty="0"/>
              <a:t>分</a:t>
            </a:r>
          </a:p>
        </p:txBody>
      </p:sp>
      <p:sp>
        <p:nvSpPr>
          <p:cNvPr id="15" name="コンテンツ プレースホルダー 2">
            <a:extLst>
              <a:ext uri="{FF2B5EF4-FFF2-40B4-BE49-F238E27FC236}">
                <a16:creationId xmlns="" xmlns:a16="http://schemas.microsoft.com/office/drawing/2014/main" id="{6E33B0A2-1AC4-48F6-9503-8247D4737529}"/>
              </a:ext>
            </a:extLst>
          </p:cNvPr>
          <p:cNvSpPr txBox="1">
            <a:spLocks/>
          </p:cNvSpPr>
          <p:nvPr/>
        </p:nvSpPr>
        <p:spPr>
          <a:xfrm>
            <a:off x="431800" y="1187779"/>
            <a:ext cx="8280400" cy="395925"/>
          </a:xfrm>
          <a:prstGeom prst="rect">
            <a:avLst/>
          </a:prstGeom>
        </p:spPr>
        <p:txBody>
          <a:bodyPr>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2000" dirty="0"/>
              <a:t>離島の教育における問題点と、</a:t>
            </a:r>
            <a:r>
              <a:rPr lang="en-US" altLang="ja-JP" sz="2000" dirty="0"/>
              <a:t>IT</a:t>
            </a:r>
            <a:r>
              <a:rPr lang="ja-JP" altLang="en-US" sz="2000" dirty="0"/>
              <a:t>による解決の可能性を整理してください。</a:t>
            </a:r>
            <a:endParaRPr lang="en-US" altLang="ja-JP" sz="2000" dirty="0"/>
          </a:p>
        </p:txBody>
      </p:sp>
      <p:sp>
        <p:nvSpPr>
          <p:cNvPr id="16" name="正方形/長方形 15">
            <a:extLst>
              <a:ext uri="{FF2B5EF4-FFF2-40B4-BE49-F238E27FC236}">
                <a16:creationId xmlns="" xmlns:a16="http://schemas.microsoft.com/office/drawing/2014/main" id="{6C74157D-939D-4848-8138-0F4DBAA1918F}"/>
              </a:ext>
            </a:extLst>
          </p:cNvPr>
          <p:cNvSpPr/>
          <p:nvPr/>
        </p:nvSpPr>
        <p:spPr>
          <a:xfrm>
            <a:off x="468313" y="1736725"/>
            <a:ext cx="8242300" cy="23780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 xmlns:a16="http://schemas.microsoft.com/office/drawing/2014/main" id="{19AFD13E-E03F-4F0F-BDFB-4A43DC899876}"/>
              </a:ext>
            </a:extLst>
          </p:cNvPr>
          <p:cNvSpPr/>
          <p:nvPr/>
        </p:nvSpPr>
        <p:spPr>
          <a:xfrm>
            <a:off x="468313" y="4114800"/>
            <a:ext cx="8242300" cy="23780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 xmlns:a16="http://schemas.microsoft.com/office/drawing/2014/main" id="{1F71B4B4-9ED4-4C2F-B2E3-AC978719729A}"/>
              </a:ext>
            </a:extLst>
          </p:cNvPr>
          <p:cNvSpPr/>
          <p:nvPr/>
        </p:nvSpPr>
        <p:spPr>
          <a:xfrm>
            <a:off x="468313" y="1736725"/>
            <a:ext cx="2919655" cy="3959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問題点</a:t>
            </a:r>
          </a:p>
        </p:txBody>
      </p:sp>
      <p:sp>
        <p:nvSpPr>
          <p:cNvPr id="19" name="正方形/長方形 18">
            <a:extLst>
              <a:ext uri="{FF2B5EF4-FFF2-40B4-BE49-F238E27FC236}">
                <a16:creationId xmlns="" xmlns:a16="http://schemas.microsoft.com/office/drawing/2014/main" id="{FCE7D324-8871-4F08-BC47-4FAECBC72245}"/>
              </a:ext>
            </a:extLst>
          </p:cNvPr>
          <p:cNvSpPr/>
          <p:nvPr/>
        </p:nvSpPr>
        <p:spPr>
          <a:xfrm>
            <a:off x="468313" y="4114800"/>
            <a:ext cx="2896822" cy="3959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t>IT</a:t>
            </a:r>
            <a:r>
              <a:rPr kumimoji="1" lang="ja-JP" altLang="en-US" dirty="0"/>
              <a:t>による解決の可能性</a:t>
            </a:r>
          </a:p>
        </p:txBody>
      </p:sp>
      <p:sp>
        <p:nvSpPr>
          <p:cNvPr id="20" name="コンテンツ プレースホルダー 2">
            <a:extLst>
              <a:ext uri="{FF2B5EF4-FFF2-40B4-BE49-F238E27FC236}">
                <a16:creationId xmlns="" xmlns:a16="http://schemas.microsoft.com/office/drawing/2014/main" id="{506CE2EA-C946-45CA-898A-3D93BF314E58}"/>
              </a:ext>
            </a:extLst>
          </p:cNvPr>
          <p:cNvSpPr txBox="1">
            <a:spLocks/>
          </p:cNvSpPr>
          <p:nvPr/>
        </p:nvSpPr>
        <p:spPr>
          <a:xfrm>
            <a:off x="526315" y="2229493"/>
            <a:ext cx="8184298" cy="1719659"/>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endParaRPr lang="en-US" altLang="ja-JP" sz="1400" dirty="0">
              <a:latin typeface="+mj-ea"/>
              <a:ea typeface="+mj-ea"/>
            </a:endParaRPr>
          </a:p>
        </p:txBody>
      </p:sp>
      <p:sp>
        <p:nvSpPr>
          <p:cNvPr id="21" name="コンテンツ プレースホルダー 2">
            <a:extLst>
              <a:ext uri="{FF2B5EF4-FFF2-40B4-BE49-F238E27FC236}">
                <a16:creationId xmlns="" xmlns:a16="http://schemas.microsoft.com/office/drawing/2014/main" id="{4962018A-09F3-468B-AD34-64BBDAC91BB5}"/>
              </a:ext>
            </a:extLst>
          </p:cNvPr>
          <p:cNvSpPr txBox="1">
            <a:spLocks/>
          </p:cNvSpPr>
          <p:nvPr/>
        </p:nvSpPr>
        <p:spPr>
          <a:xfrm>
            <a:off x="468313" y="4607569"/>
            <a:ext cx="8300302" cy="1719659"/>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endParaRPr lang="en-US" altLang="ja-JP" sz="1400" dirty="0">
              <a:latin typeface="+mj-ea"/>
              <a:ea typeface="+mj-ea"/>
            </a:endParaRPr>
          </a:p>
        </p:txBody>
      </p:sp>
    </p:spTree>
    <p:extLst>
      <p:ext uri="{BB962C8B-B14F-4D97-AF65-F5344CB8AC3E}">
        <p14:creationId xmlns:p14="http://schemas.microsoft.com/office/powerpoint/2010/main" val="274561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 xmlns:a16="http://schemas.microsoft.com/office/drawing/2014/main" id="{784979DE-1645-4E44-B203-97FE3C0778F6}"/>
              </a:ext>
            </a:extLst>
          </p:cNvPr>
          <p:cNvSpPr/>
          <p:nvPr/>
        </p:nvSpPr>
        <p:spPr>
          <a:xfrm>
            <a:off x="469900" y="659876"/>
            <a:ext cx="2740025" cy="39592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グループワーク</a:t>
            </a:r>
          </a:p>
        </p:txBody>
      </p:sp>
      <p:sp>
        <p:nvSpPr>
          <p:cNvPr id="8" name="コンテンツ プレースホルダー 2">
            <a:extLst>
              <a:ext uri="{FF2B5EF4-FFF2-40B4-BE49-F238E27FC236}">
                <a16:creationId xmlns="" xmlns:a16="http://schemas.microsoft.com/office/drawing/2014/main" id="{4CBC898B-5ECE-4A3E-AA67-2456DDA79E95}"/>
              </a:ext>
            </a:extLst>
          </p:cNvPr>
          <p:cNvSpPr txBox="1">
            <a:spLocks/>
          </p:cNvSpPr>
          <p:nvPr/>
        </p:nvSpPr>
        <p:spPr>
          <a:xfrm>
            <a:off x="1699490" y="1824443"/>
            <a:ext cx="6587260" cy="3538132"/>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1600" dirty="0"/>
              <a:t>カイト君の</a:t>
            </a:r>
            <a:endParaRPr lang="en-US" altLang="ja-JP" sz="1600" dirty="0"/>
          </a:p>
          <a:p>
            <a:pPr marL="0" indent="0">
              <a:buNone/>
            </a:pPr>
            <a:r>
              <a:rPr lang="ja-JP" altLang="en-US" sz="1600" dirty="0">
                <a:solidFill>
                  <a:srgbClr val="FF0000"/>
                </a:solidFill>
              </a:rPr>
              <a:t>「</a:t>
            </a:r>
            <a:r>
              <a:rPr lang="ja-JP" altLang="en-US" sz="1600" dirty="0">
                <a:solidFill>
                  <a:srgbClr val="FF0000"/>
                </a:solidFill>
                <a:latin typeface="HGｺﾞｼｯｸE 本文"/>
              </a:rPr>
              <a:t>島でも本土の子と同じように授業を受けたいな。何かいい方法ありますか？」</a:t>
            </a:r>
            <a:r>
              <a:rPr lang="ja-JP" altLang="en-US" sz="1600" dirty="0">
                <a:latin typeface="HGｺﾞｼｯｸE 本文"/>
              </a:rPr>
              <a:t>という要望に対して</a:t>
            </a:r>
            <a:endParaRPr lang="en-US" altLang="ja-JP" sz="1600" dirty="0">
              <a:latin typeface="HGｺﾞｼｯｸE 本文"/>
            </a:endParaRPr>
          </a:p>
          <a:p>
            <a:pPr marL="0" indent="0">
              <a:buNone/>
            </a:pPr>
            <a:r>
              <a:rPr lang="ja-JP" altLang="en-US" sz="1600" dirty="0">
                <a:latin typeface="HGｺﾞｼｯｸE 本文"/>
              </a:rPr>
              <a:t>・個人ワーク②でまとめた情報をもとにディスカッションを行い「着眼する課題」を決定し、その「着眼した理由」「あるべき姿」を整理してください。</a:t>
            </a:r>
            <a:endParaRPr lang="en-US" altLang="ja-JP" sz="1600" dirty="0">
              <a:latin typeface="HGｺﾞｼｯｸE 本文"/>
            </a:endParaRPr>
          </a:p>
          <a:p>
            <a:pPr marL="0" indent="0">
              <a:buNone/>
            </a:pPr>
            <a:r>
              <a:rPr lang="ja-JP" altLang="en-US" sz="1600" dirty="0">
                <a:latin typeface="HGｺﾞｼｯｸE 本文"/>
              </a:rPr>
              <a:t>・「着眼する課題」に対する、</a:t>
            </a:r>
            <a:r>
              <a:rPr lang="en-US" altLang="ja-JP" sz="1600" dirty="0">
                <a:latin typeface="HGｺﾞｼｯｸE 本文"/>
              </a:rPr>
              <a:t>IT</a:t>
            </a:r>
            <a:r>
              <a:rPr lang="ja-JP" altLang="en-US" sz="1600" dirty="0">
                <a:latin typeface="HGｺﾞｼｯｸE 本文"/>
              </a:rPr>
              <a:t>を利用した場合の解決策・導入における問題点を導き出してまとめてください。</a:t>
            </a:r>
            <a:endParaRPr lang="en-US" altLang="ja-JP" sz="1600" dirty="0">
              <a:latin typeface="HGｺﾞｼｯｸE 本文"/>
            </a:endParaRPr>
          </a:p>
          <a:p>
            <a:pPr marL="0" indent="0">
              <a:buNone/>
            </a:pPr>
            <a:r>
              <a:rPr lang="ja-JP" altLang="en-US" sz="1600" dirty="0">
                <a:latin typeface="HGｺﾞｼｯｸE 本文"/>
              </a:rPr>
              <a:t>・ 「着眼する課題」に対して、すでに</a:t>
            </a:r>
            <a:r>
              <a:rPr lang="en-US" altLang="ja-JP" sz="1600" dirty="0">
                <a:latin typeface="HGｺﾞｼｯｸE 本文"/>
              </a:rPr>
              <a:t>IT</a:t>
            </a:r>
            <a:r>
              <a:rPr lang="ja-JP" altLang="en-US" sz="1600" dirty="0">
                <a:latin typeface="HGｺﾞｼｯｸE 本文"/>
              </a:rPr>
              <a:t>を利用して対応している事例を挙げてください。（具体的には、</a:t>
            </a:r>
            <a:r>
              <a:rPr lang="ja-JP" altLang="en-US" sz="1600" dirty="0"/>
              <a:t>ソリューションや製品名、その概要</a:t>
            </a:r>
            <a:r>
              <a:rPr lang="ja-JP" altLang="en-US" sz="1600" dirty="0">
                <a:latin typeface="HGｺﾞｼｯｸE 本文"/>
              </a:rPr>
              <a:t>などを指します）</a:t>
            </a:r>
            <a:endParaRPr lang="en-US" altLang="ja-JP" sz="1600" dirty="0">
              <a:latin typeface="HGｺﾞｼｯｸE 本文"/>
            </a:endParaRPr>
          </a:p>
        </p:txBody>
      </p:sp>
      <p:pic>
        <p:nvPicPr>
          <p:cNvPr id="9" name="コンテンツ プレースホルダー 3">
            <a:extLst>
              <a:ext uri="{FF2B5EF4-FFF2-40B4-BE49-F238E27FC236}">
                <a16:creationId xmlns="" xmlns:a16="http://schemas.microsoft.com/office/drawing/2014/main" id="{2C40ED8A-CC86-4FBB-8215-B090894385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95" r="4918" b="3"/>
          <a:stretch/>
        </p:blipFill>
        <p:spPr>
          <a:xfrm>
            <a:off x="464272" y="2206016"/>
            <a:ext cx="1375640" cy="2243189"/>
          </a:xfrm>
          <a:prstGeom prst="rect">
            <a:avLst/>
          </a:prstGeom>
        </p:spPr>
      </p:pic>
      <p:sp>
        <p:nvSpPr>
          <p:cNvPr id="10" name="四角形: 角を丸くする 9">
            <a:extLst>
              <a:ext uri="{FF2B5EF4-FFF2-40B4-BE49-F238E27FC236}">
                <a16:creationId xmlns="" xmlns:a16="http://schemas.microsoft.com/office/drawing/2014/main" id="{A7550B42-29C3-4E79-8467-28B8D0245BD2}"/>
              </a:ext>
            </a:extLst>
          </p:cNvPr>
          <p:cNvSpPr/>
          <p:nvPr/>
        </p:nvSpPr>
        <p:spPr>
          <a:xfrm>
            <a:off x="3267057" y="656164"/>
            <a:ext cx="1304943" cy="39592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dirty="0"/>
              <a:t>80</a:t>
            </a:r>
            <a:r>
              <a:rPr kumimoji="1" lang="ja-JP" altLang="en-US" dirty="0"/>
              <a:t>分</a:t>
            </a:r>
          </a:p>
        </p:txBody>
      </p:sp>
      <p:sp>
        <p:nvSpPr>
          <p:cNvPr id="2" name="スライド番号プレースホルダー 1">
            <a:extLst>
              <a:ext uri="{FF2B5EF4-FFF2-40B4-BE49-F238E27FC236}">
                <a16:creationId xmlns="" xmlns:a16="http://schemas.microsoft.com/office/drawing/2014/main" id="{5A9A996D-4B2A-462D-84FE-361647111F62}"/>
              </a:ext>
            </a:extLst>
          </p:cNvPr>
          <p:cNvSpPr>
            <a:spLocks noGrp="1"/>
          </p:cNvSpPr>
          <p:nvPr>
            <p:ph type="sldNum" sz="quarter" idx="12"/>
          </p:nvPr>
        </p:nvSpPr>
        <p:spPr/>
        <p:txBody>
          <a:bodyPr/>
          <a:lstStyle/>
          <a:p>
            <a:fld id="{F043F8D2-B5D0-4526-8998-72377A40B353}" type="slidenum">
              <a:rPr kumimoji="1" lang="ja-JP" altLang="en-US" smtClean="0"/>
              <a:pPr/>
              <a:t>22</a:t>
            </a:fld>
            <a:endParaRPr kumimoji="1" lang="ja-JP" altLang="en-US"/>
          </a:p>
        </p:txBody>
      </p:sp>
    </p:spTree>
    <p:extLst>
      <p:ext uri="{BB962C8B-B14F-4D97-AF65-F5344CB8AC3E}">
        <p14:creationId xmlns:p14="http://schemas.microsoft.com/office/powerpoint/2010/main" val="1524335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 xmlns:a16="http://schemas.microsoft.com/office/drawing/2014/main" id="{1C1946CF-F1EA-46B9-810A-A326461050D4}"/>
              </a:ext>
            </a:extLst>
          </p:cNvPr>
          <p:cNvSpPr txBox="1"/>
          <p:nvPr/>
        </p:nvSpPr>
        <p:spPr>
          <a:xfrm>
            <a:off x="638174" y="1276350"/>
            <a:ext cx="8001001" cy="1754326"/>
          </a:xfrm>
          <a:prstGeom prst="rect">
            <a:avLst/>
          </a:prstGeom>
          <a:noFill/>
        </p:spPr>
        <p:txBody>
          <a:bodyPr wrap="square" rtlCol="0">
            <a:spAutoFit/>
          </a:bodyPr>
          <a:lstStyle/>
          <a:p>
            <a:pPr marL="342900" indent="-342900">
              <a:buFont typeface="+mj-lt"/>
              <a:buAutoNum type="arabicPeriod"/>
            </a:pPr>
            <a:r>
              <a:rPr lang="ja-JP" altLang="en-US" b="1" dirty="0">
                <a:latin typeface="+mn-ea"/>
              </a:rPr>
              <a:t>着眼した課題</a:t>
            </a:r>
            <a:endParaRPr lang="en-US" altLang="ja-JP" b="1" dirty="0">
              <a:latin typeface="+mn-ea"/>
            </a:endParaRPr>
          </a:p>
          <a:p>
            <a:pPr marL="857250" lvl="1" indent="-400050">
              <a:buFont typeface="+mj-ea"/>
              <a:buAutoNum type="circleNumDbPlain"/>
            </a:pPr>
            <a:r>
              <a:rPr lang="ja-JP" altLang="en-US" b="1" dirty="0">
                <a:latin typeface="+mn-ea"/>
              </a:rPr>
              <a:t>課題</a:t>
            </a:r>
            <a:endParaRPr lang="en-US" altLang="ja-JP" b="1" dirty="0">
              <a:latin typeface="+mn-ea"/>
            </a:endParaRPr>
          </a:p>
          <a:p>
            <a:pPr lvl="2"/>
            <a:endParaRPr lang="en-US" altLang="ja-JP" dirty="0">
              <a:latin typeface="+mn-ea"/>
            </a:endParaRPr>
          </a:p>
          <a:p>
            <a:pPr marL="857250" lvl="1" indent="-400050">
              <a:buFont typeface="+mj-ea"/>
              <a:buAutoNum type="circleNumDbPlain"/>
            </a:pPr>
            <a:r>
              <a:rPr lang="ja-JP" altLang="en-US" b="1" dirty="0">
                <a:latin typeface="+mn-ea"/>
              </a:rPr>
              <a:t>着眼した理由</a:t>
            </a:r>
            <a:endParaRPr lang="en-US" altLang="ja-JP" b="1" dirty="0">
              <a:latin typeface="+mn-ea"/>
            </a:endParaRPr>
          </a:p>
          <a:p>
            <a:pPr lvl="2"/>
            <a:endParaRPr lang="en-US" altLang="ja-JP" dirty="0">
              <a:latin typeface="+mn-ea"/>
            </a:endParaRPr>
          </a:p>
          <a:p>
            <a:pPr marL="857250" lvl="1" indent="-400050">
              <a:buFont typeface="+mj-ea"/>
              <a:buAutoNum type="circleNumDbPlain"/>
            </a:pPr>
            <a:r>
              <a:rPr lang="ja-JP" altLang="en-US" b="1" dirty="0">
                <a:latin typeface="+mn-ea"/>
              </a:rPr>
              <a:t>あるべき姿（状況</a:t>
            </a:r>
            <a:r>
              <a:rPr lang="ja-JP" altLang="en-US" b="1" dirty="0" smtClean="0">
                <a:latin typeface="+mn-ea"/>
              </a:rPr>
              <a:t>）</a:t>
            </a:r>
            <a:endParaRPr lang="en-US" altLang="ja-JP" b="1" dirty="0">
              <a:latin typeface="+mn-ea"/>
            </a:endParaRPr>
          </a:p>
        </p:txBody>
      </p:sp>
      <p:sp>
        <p:nvSpPr>
          <p:cNvPr id="6" name="四角形: 角を丸くする 5">
            <a:extLst>
              <a:ext uri="{FF2B5EF4-FFF2-40B4-BE49-F238E27FC236}">
                <a16:creationId xmlns="" xmlns:a16="http://schemas.microsoft.com/office/drawing/2014/main" id="{80DE17D7-FB0C-4287-8624-C1CA680F5F86}"/>
              </a:ext>
            </a:extLst>
          </p:cNvPr>
          <p:cNvSpPr/>
          <p:nvPr/>
        </p:nvSpPr>
        <p:spPr>
          <a:xfrm>
            <a:off x="469900" y="659876"/>
            <a:ext cx="3806825" cy="395925"/>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a:t>発表用テンプレート</a:t>
            </a:r>
            <a:endParaRPr kumimoji="1" lang="ja-JP" altLang="en-US" dirty="0"/>
          </a:p>
        </p:txBody>
      </p:sp>
    </p:spTree>
    <p:extLst>
      <p:ext uri="{BB962C8B-B14F-4D97-AF65-F5344CB8AC3E}">
        <p14:creationId xmlns:p14="http://schemas.microsoft.com/office/powerpoint/2010/main" val="944859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E330FE2B-49CC-4BC9-82A6-FAFF663A95BC}"/>
              </a:ext>
            </a:extLst>
          </p:cNvPr>
          <p:cNvSpPr txBox="1"/>
          <p:nvPr/>
        </p:nvSpPr>
        <p:spPr>
          <a:xfrm>
            <a:off x="674687" y="566678"/>
            <a:ext cx="8001001" cy="1754326"/>
          </a:xfrm>
          <a:prstGeom prst="rect">
            <a:avLst/>
          </a:prstGeom>
          <a:noFill/>
        </p:spPr>
        <p:txBody>
          <a:bodyPr wrap="square" rtlCol="0">
            <a:spAutoFit/>
          </a:bodyPr>
          <a:lstStyle/>
          <a:p>
            <a:pPr marL="342900" indent="-342900">
              <a:buFont typeface="+mj-lt"/>
              <a:buAutoNum type="arabicPeriod" startAt="2"/>
            </a:pPr>
            <a:r>
              <a:rPr kumimoji="1" lang="ja-JP" altLang="en-US" b="1" dirty="0">
                <a:latin typeface="+mn-ea"/>
              </a:rPr>
              <a:t>解決策</a:t>
            </a:r>
            <a:endParaRPr kumimoji="1" lang="en-US" altLang="ja-JP" b="1" dirty="0">
              <a:latin typeface="+mn-ea"/>
            </a:endParaRPr>
          </a:p>
          <a:p>
            <a:pPr marL="857250" lvl="1" indent="-400050">
              <a:buFont typeface="+mj-ea"/>
              <a:buAutoNum type="circleNumDbPlain"/>
            </a:pPr>
            <a:r>
              <a:rPr kumimoji="1" lang="ja-JP" altLang="en-US" b="1" dirty="0">
                <a:latin typeface="+mn-ea"/>
              </a:rPr>
              <a:t>有効な技術とその具体的な活用方策</a:t>
            </a:r>
            <a:endParaRPr kumimoji="1" lang="en-US" altLang="ja-JP" b="1" dirty="0">
              <a:latin typeface="+mn-ea"/>
            </a:endParaRPr>
          </a:p>
          <a:p>
            <a:pPr lvl="2"/>
            <a:endParaRPr kumimoji="1" lang="en-US" altLang="ja-JP" dirty="0">
              <a:latin typeface="+mn-ea"/>
            </a:endParaRPr>
          </a:p>
          <a:p>
            <a:pPr marL="857250" lvl="1" indent="-400050">
              <a:buFont typeface="+mj-ea"/>
              <a:buAutoNum type="circleNumDbPlain"/>
            </a:pPr>
            <a:r>
              <a:rPr kumimoji="1" lang="ja-JP" altLang="en-US" b="1" dirty="0">
                <a:latin typeface="+mn-ea"/>
              </a:rPr>
              <a:t>導入における問題点</a:t>
            </a:r>
            <a:endParaRPr kumimoji="1" lang="en-US" altLang="ja-JP" b="1" dirty="0">
              <a:latin typeface="+mn-ea"/>
            </a:endParaRPr>
          </a:p>
          <a:p>
            <a:pPr lvl="3"/>
            <a:endParaRPr kumimoji="1" lang="en-US" altLang="ja-JP" dirty="0">
              <a:latin typeface="+mn-ea"/>
            </a:endParaRPr>
          </a:p>
          <a:p>
            <a:pPr lvl="3"/>
            <a:endParaRPr kumimoji="1" lang="en-US" altLang="ja-JP" dirty="0">
              <a:latin typeface="+mn-ea"/>
            </a:endParaRPr>
          </a:p>
        </p:txBody>
      </p:sp>
    </p:spTree>
    <p:extLst>
      <p:ext uri="{BB962C8B-B14F-4D97-AF65-F5344CB8AC3E}">
        <p14:creationId xmlns:p14="http://schemas.microsoft.com/office/powerpoint/2010/main" val="126246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B3B998BB-C56B-40DE-93D9-10E769198D6E}"/>
              </a:ext>
            </a:extLst>
          </p:cNvPr>
          <p:cNvSpPr txBox="1"/>
          <p:nvPr/>
        </p:nvSpPr>
        <p:spPr>
          <a:xfrm>
            <a:off x="674687" y="566678"/>
            <a:ext cx="8001001" cy="1754326"/>
          </a:xfrm>
          <a:prstGeom prst="rect">
            <a:avLst/>
          </a:prstGeom>
          <a:noFill/>
        </p:spPr>
        <p:txBody>
          <a:bodyPr wrap="square" rtlCol="0">
            <a:spAutoFit/>
          </a:bodyPr>
          <a:lstStyle/>
          <a:p>
            <a:pPr marL="342900" indent="-342900">
              <a:buFont typeface="+mj-lt"/>
              <a:buAutoNum type="arabicPeriod" startAt="3"/>
            </a:pPr>
            <a:r>
              <a:rPr kumimoji="1" lang="ja-JP" altLang="en-US" b="1" dirty="0">
                <a:latin typeface="+mn-ea"/>
              </a:rPr>
              <a:t>対応事例</a:t>
            </a:r>
            <a:endParaRPr kumimoji="1" lang="en-US" altLang="ja-JP" b="1" dirty="0">
              <a:latin typeface="+mn-ea"/>
            </a:endParaRPr>
          </a:p>
          <a:p>
            <a:pPr lvl="1"/>
            <a:r>
              <a:rPr kumimoji="1" lang="ja-JP" altLang="en-US" b="1" dirty="0">
                <a:latin typeface="+mn-ea"/>
              </a:rPr>
              <a:t>対応事例（具体的な</a:t>
            </a:r>
            <a:r>
              <a:rPr lang="ja-JP" altLang="en-US" b="1" dirty="0">
                <a:latin typeface="+mn-ea"/>
              </a:rPr>
              <a:t>ソリューションや製品名、その概要を示す）</a:t>
            </a:r>
            <a:endParaRPr lang="en-US" altLang="ja-JP" b="1" dirty="0">
              <a:latin typeface="+mn-ea"/>
            </a:endParaRPr>
          </a:p>
          <a:p>
            <a:pPr lvl="1"/>
            <a:endParaRPr kumimoji="1" lang="en-US" altLang="ja-JP" b="1" dirty="0">
              <a:latin typeface="+mn-ea"/>
            </a:endParaRPr>
          </a:p>
          <a:p>
            <a:pPr lvl="1"/>
            <a:endParaRPr lang="ja-JP" altLang="ja-JP" dirty="0"/>
          </a:p>
          <a:p>
            <a:pPr lvl="1"/>
            <a:endParaRPr lang="ja-JP" altLang="ja-JP" b="1" dirty="0"/>
          </a:p>
          <a:p>
            <a:pPr lvl="1"/>
            <a:endParaRPr kumimoji="1" lang="en-US" altLang="ja-JP" b="1" dirty="0">
              <a:latin typeface="+mn-ea"/>
            </a:endParaRPr>
          </a:p>
        </p:txBody>
      </p:sp>
    </p:spTree>
    <p:extLst>
      <p:ext uri="{BB962C8B-B14F-4D97-AF65-F5344CB8AC3E}">
        <p14:creationId xmlns:p14="http://schemas.microsoft.com/office/powerpoint/2010/main" val="749991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 xmlns:a16="http://schemas.microsoft.com/office/drawing/2014/main" id="{F584DF1E-045A-41C6-A775-68085B4B2E9C}"/>
              </a:ext>
            </a:extLst>
          </p:cNvPr>
          <p:cNvSpPr txBox="1"/>
          <p:nvPr/>
        </p:nvSpPr>
        <p:spPr>
          <a:xfrm>
            <a:off x="674687" y="566678"/>
            <a:ext cx="8001001" cy="646331"/>
          </a:xfrm>
          <a:prstGeom prst="rect">
            <a:avLst/>
          </a:prstGeom>
          <a:noFill/>
        </p:spPr>
        <p:txBody>
          <a:bodyPr wrap="square" rtlCol="0">
            <a:spAutoFit/>
          </a:bodyPr>
          <a:lstStyle/>
          <a:p>
            <a:pPr marL="342900" indent="-342900">
              <a:buFont typeface="+mj-lt"/>
              <a:buAutoNum type="arabicPeriod" startAt="4"/>
            </a:pPr>
            <a:r>
              <a:rPr kumimoji="1" lang="ja-JP" altLang="en-US" b="1" dirty="0">
                <a:latin typeface="+mn-ea"/>
              </a:rPr>
              <a:t>システム化に向けた企画・構想</a:t>
            </a:r>
            <a:r>
              <a:rPr kumimoji="1" lang="ja-JP" altLang="en-US" sz="1200" b="1" dirty="0">
                <a:latin typeface="+mn-ea"/>
              </a:rPr>
              <a:t>（オプション：時間に余裕があるグループのみ）</a:t>
            </a:r>
            <a:endParaRPr kumimoji="1" lang="en-US" altLang="ja-JP" sz="1200" b="1" dirty="0">
              <a:latin typeface="+mn-ea"/>
            </a:endParaRPr>
          </a:p>
          <a:p>
            <a:pPr lvl="1"/>
            <a:r>
              <a:rPr kumimoji="1" lang="ja-JP" altLang="en-US" b="1" dirty="0">
                <a:latin typeface="+mn-ea"/>
              </a:rPr>
              <a:t>システム化に向けた企画・構想を検討してください。</a:t>
            </a:r>
            <a:endParaRPr kumimoji="1" lang="en-US" altLang="ja-JP" b="1" dirty="0">
              <a:latin typeface="+mn-ea"/>
            </a:endParaRPr>
          </a:p>
        </p:txBody>
      </p:sp>
    </p:spTree>
    <p:extLst>
      <p:ext uri="{BB962C8B-B14F-4D97-AF65-F5344CB8AC3E}">
        <p14:creationId xmlns:p14="http://schemas.microsoft.com/office/powerpoint/2010/main" val="709110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CB78EBD-8317-473B-BBCD-2E257C6D043C}"/>
              </a:ext>
            </a:extLst>
          </p:cNvPr>
          <p:cNvSpPr>
            <a:spLocks noGrp="1"/>
          </p:cNvSpPr>
          <p:nvPr>
            <p:ph type="title"/>
          </p:nvPr>
        </p:nvSpPr>
        <p:spPr bwMode="white"/>
        <p:txBody>
          <a:bodyPr/>
          <a:lstStyle/>
          <a:p>
            <a:r>
              <a:rPr kumimoji="1" lang="ja-JP" altLang="en-US" dirty="0"/>
              <a:t>本講座の目的</a:t>
            </a:r>
          </a:p>
        </p:txBody>
      </p:sp>
      <p:sp>
        <p:nvSpPr>
          <p:cNvPr id="5" name="コンテンツ プレースホルダー 4">
            <a:extLst>
              <a:ext uri="{FF2B5EF4-FFF2-40B4-BE49-F238E27FC236}">
                <a16:creationId xmlns="" xmlns:a16="http://schemas.microsoft.com/office/drawing/2014/main" id="{A9B3B2BE-4CA8-4DF3-9ABA-8AB8CB02F0C0}"/>
              </a:ext>
            </a:extLst>
          </p:cNvPr>
          <p:cNvSpPr>
            <a:spLocks noGrp="1"/>
          </p:cNvSpPr>
          <p:nvPr>
            <p:ph idx="1"/>
          </p:nvPr>
        </p:nvSpPr>
        <p:spPr>
          <a:xfrm>
            <a:off x="581191" y="2228003"/>
            <a:ext cx="8105609" cy="3313261"/>
          </a:xfrm>
        </p:spPr>
        <p:txBody>
          <a:bodyPr>
            <a:normAutofit/>
          </a:bodyPr>
          <a:lstStyle/>
          <a:p>
            <a:pPr lvl="0"/>
            <a:r>
              <a:rPr lang="ja-JP" altLang="ja-JP" dirty="0">
                <a:latin typeface="HGｺﾞｼｯｸE 見出し"/>
              </a:rPr>
              <a:t>本研修は、ケーススタディ（事例研究）による演習スタイルで実施します。</a:t>
            </a:r>
          </a:p>
          <a:p>
            <a:pPr lvl="0"/>
            <a:r>
              <a:rPr lang="ja-JP" altLang="ja-JP" dirty="0">
                <a:latin typeface="HGｺﾞｼｯｸE 見出し"/>
              </a:rPr>
              <a:t>一般にケーススタディは、具体的なケース（事例）を取り上げ、問題点やその原因を分析したり、解決方法を構想したりすることを通して、問題発見・解決力や意思決定力、企画力などの向上を図ることを目的とする学習方法です。</a:t>
            </a:r>
          </a:p>
          <a:p>
            <a:pPr lvl="0"/>
            <a:r>
              <a:rPr lang="ja-JP" altLang="ja-JP" dirty="0">
                <a:latin typeface="HGｺﾞｼｯｸE 見出し"/>
              </a:rPr>
              <a:t>本研修のケーススタディでは、ケース「離島の学校のＩＴ化」を</a:t>
            </a:r>
            <a:r>
              <a:rPr lang="en-US" altLang="ja-JP" dirty="0">
                <a:latin typeface="HGｺﾞｼｯｸE 見出し"/>
              </a:rPr>
              <a:t>”</a:t>
            </a:r>
            <a:r>
              <a:rPr lang="ja-JP" altLang="ja-JP" dirty="0">
                <a:latin typeface="HGｺﾞｼｯｸE 見出し"/>
              </a:rPr>
              <a:t>題材</a:t>
            </a:r>
            <a:r>
              <a:rPr lang="en-US" altLang="ja-JP" dirty="0">
                <a:latin typeface="HGｺﾞｼｯｸE 見出し"/>
              </a:rPr>
              <a:t>”</a:t>
            </a:r>
            <a:r>
              <a:rPr lang="ja-JP" altLang="ja-JP" dirty="0">
                <a:latin typeface="HGｺﾞｼｯｸE 見出し"/>
              </a:rPr>
              <a:t>として、ケースの中の問題点を分析し、その上でＩＴを活用した課題の具体的な解決策を構想・立案します。</a:t>
            </a:r>
          </a:p>
          <a:p>
            <a:pPr lvl="0"/>
            <a:r>
              <a:rPr lang="ja-JP" altLang="ja-JP" dirty="0">
                <a:latin typeface="HGｺﾞｼｯｸE 見出し"/>
              </a:rPr>
              <a:t>この取り組みを通して、課題を見極める力と課題解決のためのＩＴ化企画のスキル向上を図ります。</a:t>
            </a:r>
          </a:p>
        </p:txBody>
      </p:sp>
      <p:sp>
        <p:nvSpPr>
          <p:cNvPr id="3" name="スライド番号プレースホルダー 2">
            <a:extLst>
              <a:ext uri="{FF2B5EF4-FFF2-40B4-BE49-F238E27FC236}">
                <a16:creationId xmlns="" xmlns:a16="http://schemas.microsoft.com/office/drawing/2014/main" id="{6B8B61A2-44C7-431D-99F0-796024FC3353}"/>
              </a:ext>
            </a:extLst>
          </p:cNvPr>
          <p:cNvSpPr>
            <a:spLocks noGrp="1"/>
          </p:cNvSpPr>
          <p:nvPr>
            <p:ph type="sldNum" sz="quarter" idx="12"/>
          </p:nvPr>
        </p:nvSpPr>
        <p:spPr/>
        <p:txBody>
          <a:bodyPr/>
          <a:lstStyle/>
          <a:p>
            <a:fld id="{F043F8D2-B5D0-4526-8998-72377A40B353}" type="slidenum">
              <a:rPr kumimoji="1" lang="ja-JP" altLang="en-US" smtClean="0"/>
              <a:pPr/>
              <a:t>2</a:t>
            </a:fld>
            <a:endParaRPr kumimoji="1" lang="ja-JP" altLang="en-US"/>
          </a:p>
        </p:txBody>
      </p:sp>
    </p:spTree>
    <p:extLst>
      <p:ext uri="{BB962C8B-B14F-4D97-AF65-F5344CB8AC3E}">
        <p14:creationId xmlns:p14="http://schemas.microsoft.com/office/powerpoint/2010/main" val="282798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CB78EBD-8317-473B-BBCD-2E257C6D043C}"/>
              </a:ext>
            </a:extLst>
          </p:cNvPr>
          <p:cNvSpPr>
            <a:spLocks noGrp="1"/>
          </p:cNvSpPr>
          <p:nvPr>
            <p:ph type="title"/>
          </p:nvPr>
        </p:nvSpPr>
        <p:spPr bwMode="white"/>
        <p:txBody>
          <a:bodyPr/>
          <a:lstStyle/>
          <a:p>
            <a:r>
              <a:rPr kumimoji="1" lang="ja-JP" altLang="en-US" dirty="0"/>
              <a:t>本日の流れ</a:t>
            </a:r>
          </a:p>
        </p:txBody>
      </p:sp>
      <p:graphicFrame>
        <p:nvGraphicFramePr>
          <p:cNvPr id="4" name="表 4">
            <a:extLst>
              <a:ext uri="{FF2B5EF4-FFF2-40B4-BE49-F238E27FC236}">
                <a16:creationId xmlns="" xmlns:a16="http://schemas.microsoft.com/office/drawing/2014/main" id="{AFF97888-4AB6-4D50-9D1F-3A94EA01B96C}"/>
              </a:ext>
            </a:extLst>
          </p:cNvPr>
          <p:cNvGraphicFramePr>
            <a:graphicFrameLocks noGrp="1"/>
          </p:cNvGraphicFramePr>
          <p:nvPr>
            <p:ph idx="1"/>
            <p:extLst>
              <p:ext uri="{D42A27DB-BD31-4B8C-83A1-F6EECF244321}">
                <p14:modId xmlns:p14="http://schemas.microsoft.com/office/powerpoint/2010/main" val="251164745"/>
              </p:ext>
            </p:extLst>
          </p:nvPr>
        </p:nvGraphicFramePr>
        <p:xfrm>
          <a:off x="446314" y="2770188"/>
          <a:ext cx="8269061" cy="3429000"/>
        </p:xfrm>
        <a:graphic>
          <a:graphicData uri="http://schemas.openxmlformats.org/drawingml/2006/table">
            <a:tbl>
              <a:tblPr firstRow="1" bandRow="1">
                <a:tableStyleId>{3B4B98B0-60AC-42C2-AFA5-B58CD77FA1E5}</a:tableStyleId>
              </a:tblPr>
              <a:tblGrid>
                <a:gridCol w="1844304">
                  <a:extLst>
                    <a:ext uri="{9D8B030D-6E8A-4147-A177-3AD203B41FA5}">
                      <a16:colId xmlns="" xmlns:a16="http://schemas.microsoft.com/office/drawing/2014/main" val="3856470570"/>
                    </a:ext>
                  </a:extLst>
                </a:gridCol>
                <a:gridCol w="5672282">
                  <a:extLst>
                    <a:ext uri="{9D8B030D-6E8A-4147-A177-3AD203B41FA5}">
                      <a16:colId xmlns="" xmlns:a16="http://schemas.microsoft.com/office/drawing/2014/main" val="3746297988"/>
                    </a:ext>
                  </a:extLst>
                </a:gridCol>
                <a:gridCol w="752475">
                  <a:extLst>
                    <a:ext uri="{9D8B030D-6E8A-4147-A177-3AD203B41FA5}">
                      <a16:colId xmlns="" xmlns:a16="http://schemas.microsoft.com/office/drawing/2014/main" val="408564162"/>
                    </a:ext>
                  </a:extLst>
                </a:gridCol>
              </a:tblGrid>
              <a:tr h="370840">
                <a:tc>
                  <a:txBody>
                    <a:bodyPr/>
                    <a:lstStyle/>
                    <a:p>
                      <a:pPr algn="ctr"/>
                      <a:r>
                        <a:rPr kumimoji="1" lang="ja-JP" altLang="en-US" dirty="0">
                          <a:solidFill>
                            <a:schemeClr val="tx2"/>
                          </a:solidFill>
                        </a:rPr>
                        <a:t>講義項目</a:t>
                      </a:r>
                    </a:p>
                  </a:txBody>
                  <a:tcPr/>
                </a:tc>
                <a:tc>
                  <a:txBody>
                    <a:bodyPr/>
                    <a:lstStyle/>
                    <a:p>
                      <a:pPr algn="ctr"/>
                      <a:r>
                        <a:rPr kumimoji="1" lang="ja-JP" altLang="en-US" dirty="0">
                          <a:solidFill>
                            <a:schemeClr val="tx2"/>
                          </a:solidFill>
                        </a:rPr>
                        <a:t>講義内容</a:t>
                      </a:r>
                    </a:p>
                  </a:txBody>
                  <a:tcPr/>
                </a:tc>
                <a:tc>
                  <a:txBody>
                    <a:bodyPr/>
                    <a:lstStyle/>
                    <a:p>
                      <a:pPr algn="ctr"/>
                      <a:r>
                        <a:rPr kumimoji="1" lang="ja-JP" altLang="en-US" dirty="0">
                          <a:solidFill>
                            <a:schemeClr val="tx2"/>
                          </a:solidFill>
                        </a:rPr>
                        <a:t>時間</a:t>
                      </a:r>
                    </a:p>
                  </a:txBody>
                  <a:tcPr/>
                </a:tc>
                <a:extLst>
                  <a:ext uri="{0D108BD9-81ED-4DB2-BD59-A6C34878D82A}">
                    <a16:rowId xmlns="" xmlns:a16="http://schemas.microsoft.com/office/drawing/2014/main" val="1013258977"/>
                  </a:ext>
                </a:extLst>
              </a:tr>
              <a:tr h="370840">
                <a:tc>
                  <a:txBody>
                    <a:bodyPr/>
                    <a:lstStyle/>
                    <a:p>
                      <a:r>
                        <a:rPr kumimoji="1" lang="ja-JP" altLang="en-US" dirty="0">
                          <a:solidFill>
                            <a:schemeClr val="tx2"/>
                          </a:solidFill>
                        </a:rPr>
                        <a:t>ガイダンス</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2"/>
                          </a:solidFill>
                        </a:rPr>
                        <a:t>本日の流れやケースの説明</a:t>
                      </a:r>
                    </a:p>
                  </a:txBody>
                  <a:tcPr/>
                </a:tc>
                <a:tc>
                  <a:txBody>
                    <a:bodyPr/>
                    <a:lstStyle/>
                    <a:p>
                      <a:pPr algn="ctr"/>
                      <a:r>
                        <a:rPr kumimoji="1" lang="en-US" altLang="ja-JP" dirty="0">
                          <a:solidFill>
                            <a:schemeClr val="tx2"/>
                          </a:solidFill>
                        </a:rPr>
                        <a:t>15</a:t>
                      </a:r>
                      <a:r>
                        <a:rPr kumimoji="1" lang="ja-JP" altLang="en-US" dirty="0">
                          <a:solidFill>
                            <a:schemeClr val="tx2"/>
                          </a:solidFill>
                        </a:rPr>
                        <a:t>分</a:t>
                      </a:r>
                    </a:p>
                  </a:txBody>
                  <a:tcPr/>
                </a:tc>
                <a:extLst>
                  <a:ext uri="{0D108BD9-81ED-4DB2-BD59-A6C34878D82A}">
                    <a16:rowId xmlns="" xmlns:a16="http://schemas.microsoft.com/office/drawing/2014/main" val="3450339290"/>
                  </a:ext>
                </a:extLst>
              </a:tr>
              <a:tr h="370840">
                <a:tc>
                  <a:txBody>
                    <a:bodyPr/>
                    <a:lstStyle/>
                    <a:p>
                      <a:r>
                        <a:rPr kumimoji="1" lang="ja-JP" altLang="en-US" dirty="0">
                          <a:solidFill>
                            <a:schemeClr val="tx2"/>
                          </a:solidFill>
                        </a:rPr>
                        <a:t>個人ワーク</a:t>
                      </a:r>
                    </a:p>
                  </a:txBody>
                  <a:tcPr/>
                </a:tc>
                <a:tc>
                  <a:txBody>
                    <a:bodyPr/>
                    <a:lstStyle/>
                    <a:p>
                      <a:r>
                        <a:rPr kumimoji="1" lang="ja-JP" altLang="en-US" sz="1600" dirty="0">
                          <a:solidFill>
                            <a:schemeClr val="tx2"/>
                          </a:solidFill>
                        </a:rPr>
                        <a:t>個人ワーク②として、離島教育の問題点と</a:t>
                      </a:r>
                      <a:r>
                        <a:rPr kumimoji="1" lang="en-US" altLang="ja-JP" sz="1600" dirty="0">
                          <a:solidFill>
                            <a:schemeClr val="tx2"/>
                          </a:solidFill>
                        </a:rPr>
                        <a:t>IT</a:t>
                      </a:r>
                      <a:r>
                        <a:rPr kumimoji="1" lang="ja-JP" altLang="en-US" sz="1600" dirty="0">
                          <a:solidFill>
                            <a:schemeClr val="tx2"/>
                          </a:solidFill>
                        </a:rPr>
                        <a:t>による解決の可能性について考える</a:t>
                      </a:r>
                    </a:p>
                  </a:txBody>
                  <a:tcPr/>
                </a:tc>
                <a:tc>
                  <a:txBody>
                    <a:bodyPr/>
                    <a:lstStyle/>
                    <a:p>
                      <a:pPr algn="ctr"/>
                      <a:r>
                        <a:rPr kumimoji="1" lang="en-US" altLang="ja-JP" dirty="0">
                          <a:solidFill>
                            <a:schemeClr val="tx2"/>
                          </a:solidFill>
                        </a:rPr>
                        <a:t>15</a:t>
                      </a:r>
                      <a:r>
                        <a:rPr kumimoji="1" lang="ja-JP" altLang="en-US" dirty="0">
                          <a:solidFill>
                            <a:schemeClr val="tx2"/>
                          </a:solidFill>
                        </a:rPr>
                        <a:t>分</a:t>
                      </a:r>
                    </a:p>
                  </a:txBody>
                  <a:tcPr/>
                </a:tc>
                <a:extLst>
                  <a:ext uri="{0D108BD9-81ED-4DB2-BD59-A6C34878D82A}">
                    <a16:rowId xmlns="" xmlns:a16="http://schemas.microsoft.com/office/drawing/2014/main" val="1116287442"/>
                  </a:ext>
                </a:extLst>
              </a:tr>
              <a:tr h="370840">
                <a:tc>
                  <a:txBody>
                    <a:bodyPr/>
                    <a:lstStyle/>
                    <a:p>
                      <a:r>
                        <a:rPr kumimoji="1" lang="ja-JP" altLang="en-US" dirty="0">
                          <a:solidFill>
                            <a:schemeClr val="tx2"/>
                          </a:solidFill>
                        </a:rPr>
                        <a:t>グループワーク</a:t>
                      </a:r>
                    </a:p>
                  </a:txBody>
                  <a:tcPr/>
                </a:tc>
                <a:tc>
                  <a:txBody>
                    <a:bodyPr/>
                    <a:lstStyle/>
                    <a:p>
                      <a:r>
                        <a:rPr kumimoji="1" lang="ja-JP" altLang="en-US" sz="1600" dirty="0">
                          <a:solidFill>
                            <a:schemeClr val="tx2"/>
                          </a:solidFill>
                        </a:rPr>
                        <a:t>グループ単位でディスカッションを行い、グループとしての結論及び理由・根拠を導きだし、発表用の資料を作成する。</a:t>
                      </a:r>
                    </a:p>
                  </a:txBody>
                  <a:tcPr/>
                </a:tc>
                <a:tc>
                  <a:txBody>
                    <a:bodyPr/>
                    <a:lstStyle/>
                    <a:p>
                      <a:pPr algn="ctr"/>
                      <a:r>
                        <a:rPr kumimoji="1" lang="en-US" altLang="ja-JP" dirty="0">
                          <a:solidFill>
                            <a:schemeClr val="tx2"/>
                          </a:solidFill>
                        </a:rPr>
                        <a:t>80</a:t>
                      </a:r>
                      <a:r>
                        <a:rPr kumimoji="1" lang="ja-JP" altLang="en-US" dirty="0">
                          <a:solidFill>
                            <a:schemeClr val="tx2"/>
                          </a:solidFill>
                        </a:rPr>
                        <a:t>分</a:t>
                      </a:r>
                    </a:p>
                  </a:txBody>
                  <a:tcPr/>
                </a:tc>
                <a:extLst>
                  <a:ext uri="{0D108BD9-81ED-4DB2-BD59-A6C34878D82A}">
                    <a16:rowId xmlns="" xmlns:a16="http://schemas.microsoft.com/office/drawing/2014/main" val="1296802125"/>
                  </a:ext>
                </a:extLst>
              </a:tr>
              <a:tr h="370840">
                <a:tc>
                  <a:txBody>
                    <a:bodyPr/>
                    <a:lstStyle/>
                    <a:p>
                      <a:endParaRPr kumimoji="1" lang="ja-JP" altLang="en-US" dirty="0">
                        <a:solidFill>
                          <a:schemeClr val="tx2"/>
                        </a:solidFill>
                      </a:endParaRPr>
                    </a:p>
                  </a:txBody>
                  <a:tcPr/>
                </a:tc>
                <a:tc>
                  <a:txBody>
                    <a:bodyPr/>
                    <a:lstStyle/>
                    <a:p>
                      <a:r>
                        <a:rPr kumimoji="1" lang="ja-JP" altLang="en-US" sz="1600" dirty="0">
                          <a:solidFill>
                            <a:schemeClr val="tx2"/>
                          </a:solidFill>
                        </a:rPr>
                        <a:t>休憩</a:t>
                      </a:r>
                    </a:p>
                  </a:txBody>
                  <a:tcPr/>
                </a:tc>
                <a:tc>
                  <a:txBody>
                    <a:bodyPr/>
                    <a:lstStyle/>
                    <a:p>
                      <a:pPr algn="ctr"/>
                      <a:r>
                        <a:rPr kumimoji="1" lang="en-US" altLang="ja-JP" dirty="0">
                          <a:solidFill>
                            <a:schemeClr val="tx2"/>
                          </a:solidFill>
                        </a:rPr>
                        <a:t>10</a:t>
                      </a:r>
                      <a:r>
                        <a:rPr kumimoji="1" lang="ja-JP" altLang="en-US" dirty="0">
                          <a:solidFill>
                            <a:schemeClr val="tx2"/>
                          </a:solidFill>
                        </a:rPr>
                        <a:t>分</a:t>
                      </a:r>
                    </a:p>
                  </a:txBody>
                  <a:tcPr/>
                </a:tc>
                <a:extLst>
                  <a:ext uri="{0D108BD9-81ED-4DB2-BD59-A6C34878D82A}">
                    <a16:rowId xmlns="" xmlns:a16="http://schemas.microsoft.com/office/drawing/2014/main" val="877248377"/>
                  </a:ext>
                </a:extLst>
              </a:tr>
              <a:tr h="370840">
                <a:tc>
                  <a:txBody>
                    <a:bodyPr/>
                    <a:lstStyle/>
                    <a:p>
                      <a:r>
                        <a:rPr kumimoji="1" lang="ja-JP" altLang="en-US" dirty="0">
                          <a:solidFill>
                            <a:schemeClr val="tx2"/>
                          </a:solidFill>
                        </a:rPr>
                        <a:t>グループ発表</a:t>
                      </a:r>
                    </a:p>
                  </a:txBody>
                  <a:tcPr/>
                </a:tc>
                <a:tc>
                  <a:txBody>
                    <a:bodyPr/>
                    <a:lstStyle/>
                    <a:p>
                      <a:r>
                        <a:rPr kumimoji="1" lang="ja-JP" altLang="en-US" sz="1600" dirty="0">
                          <a:solidFill>
                            <a:schemeClr val="tx2"/>
                          </a:solidFill>
                        </a:rPr>
                        <a:t>１）グループでディスカッションした内容を発表する</a:t>
                      </a:r>
                      <a:endParaRPr kumimoji="1" lang="en-US" altLang="ja-JP" sz="1600" dirty="0">
                        <a:solidFill>
                          <a:schemeClr val="tx2"/>
                        </a:solidFill>
                      </a:endParaRPr>
                    </a:p>
                    <a:p>
                      <a:r>
                        <a:rPr kumimoji="1" lang="ja-JP" altLang="en-US" sz="1600" dirty="0">
                          <a:solidFill>
                            <a:schemeClr val="tx2"/>
                          </a:solidFill>
                        </a:rPr>
                        <a:t>２）グループ発表への質疑応答</a:t>
                      </a:r>
                    </a:p>
                  </a:txBody>
                  <a:tcPr/>
                </a:tc>
                <a:tc>
                  <a:txBody>
                    <a:bodyPr/>
                    <a:lstStyle/>
                    <a:p>
                      <a:pPr algn="ctr"/>
                      <a:r>
                        <a:rPr kumimoji="1" lang="en-US" altLang="ja-JP" dirty="0">
                          <a:solidFill>
                            <a:schemeClr val="tx2"/>
                          </a:solidFill>
                        </a:rPr>
                        <a:t>40</a:t>
                      </a:r>
                      <a:r>
                        <a:rPr kumimoji="1" lang="ja-JP" altLang="en-US" dirty="0">
                          <a:solidFill>
                            <a:schemeClr val="tx2"/>
                          </a:solidFill>
                        </a:rPr>
                        <a:t>分</a:t>
                      </a:r>
                    </a:p>
                  </a:txBody>
                  <a:tcPr/>
                </a:tc>
                <a:extLst>
                  <a:ext uri="{0D108BD9-81ED-4DB2-BD59-A6C34878D82A}">
                    <a16:rowId xmlns="" xmlns:a16="http://schemas.microsoft.com/office/drawing/2014/main" val="3106885181"/>
                  </a:ext>
                </a:extLst>
              </a:tr>
              <a:tr h="370840">
                <a:tc>
                  <a:txBody>
                    <a:bodyPr/>
                    <a:lstStyle/>
                    <a:p>
                      <a:r>
                        <a:rPr kumimoji="1" lang="ja-JP" altLang="en-US" dirty="0">
                          <a:solidFill>
                            <a:schemeClr val="tx2"/>
                          </a:solidFill>
                        </a:rPr>
                        <a:t>講評</a:t>
                      </a:r>
                    </a:p>
                  </a:txBody>
                  <a:tcPr/>
                </a:tc>
                <a:tc>
                  <a:txBody>
                    <a:bodyPr/>
                    <a:lstStyle/>
                    <a:p>
                      <a:r>
                        <a:rPr kumimoji="1" lang="ja-JP" altLang="en-US" sz="1600" dirty="0">
                          <a:solidFill>
                            <a:schemeClr val="tx2"/>
                          </a:solidFill>
                        </a:rPr>
                        <a:t>１）各グループの振り返りを共有する</a:t>
                      </a:r>
                      <a:endParaRPr kumimoji="1" lang="en-US" altLang="ja-JP" sz="1600" dirty="0">
                        <a:solidFill>
                          <a:schemeClr val="tx2"/>
                        </a:solidFill>
                      </a:endParaRPr>
                    </a:p>
                    <a:p>
                      <a:r>
                        <a:rPr kumimoji="1" lang="ja-JP" altLang="en-US" sz="1600">
                          <a:solidFill>
                            <a:schemeClr val="tx2"/>
                          </a:solidFill>
                        </a:rPr>
                        <a:t>２）参考</a:t>
                      </a:r>
                      <a:r>
                        <a:rPr kumimoji="1" lang="ja-JP" altLang="en-US" sz="1600" dirty="0">
                          <a:solidFill>
                            <a:schemeClr val="tx2"/>
                          </a:solidFill>
                        </a:rPr>
                        <a:t>事例を解説する</a:t>
                      </a:r>
                      <a:endParaRPr kumimoji="1" lang="en-US" altLang="ja-JP" sz="1600" dirty="0">
                        <a:solidFill>
                          <a:schemeClr val="tx2"/>
                        </a:solidFill>
                      </a:endParaRPr>
                    </a:p>
                  </a:txBody>
                  <a:tcPr/>
                </a:tc>
                <a:tc>
                  <a:txBody>
                    <a:bodyPr/>
                    <a:lstStyle/>
                    <a:p>
                      <a:pPr algn="ctr"/>
                      <a:r>
                        <a:rPr kumimoji="1" lang="en-US" altLang="ja-JP" dirty="0">
                          <a:solidFill>
                            <a:schemeClr val="tx2"/>
                          </a:solidFill>
                        </a:rPr>
                        <a:t>10</a:t>
                      </a:r>
                      <a:r>
                        <a:rPr kumimoji="1" lang="ja-JP" altLang="en-US" dirty="0">
                          <a:solidFill>
                            <a:schemeClr val="tx2"/>
                          </a:solidFill>
                        </a:rPr>
                        <a:t>分</a:t>
                      </a:r>
                    </a:p>
                  </a:txBody>
                  <a:tcPr/>
                </a:tc>
                <a:extLst>
                  <a:ext uri="{0D108BD9-81ED-4DB2-BD59-A6C34878D82A}">
                    <a16:rowId xmlns="" xmlns:a16="http://schemas.microsoft.com/office/drawing/2014/main" val="2568501760"/>
                  </a:ext>
                </a:extLst>
              </a:tr>
            </a:tbl>
          </a:graphicData>
        </a:graphic>
      </p:graphicFrame>
      <p:graphicFrame>
        <p:nvGraphicFramePr>
          <p:cNvPr id="3" name="表 2">
            <a:extLst>
              <a:ext uri="{FF2B5EF4-FFF2-40B4-BE49-F238E27FC236}">
                <a16:creationId xmlns="" xmlns:a16="http://schemas.microsoft.com/office/drawing/2014/main" id="{ED2B5E9F-C9A7-4FD9-80F4-9857EAEA7533}"/>
              </a:ext>
            </a:extLst>
          </p:cNvPr>
          <p:cNvGraphicFramePr>
            <a:graphicFrameLocks noGrp="1"/>
          </p:cNvGraphicFramePr>
          <p:nvPr>
            <p:extLst>
              <p:ext uri="{D42A27DB-BD31-4B8C-83A1-F6EECF244321}">
                <p14:modId xmlns:p14="http://schemas.microsoft.com/office/powerpoint/2010/main" val="1008026284"/>
              </p:ext>
            </p:extLst>
          </p:nvPr>
        </p:nvGraphicFramePr>
        <p:xfrm>
          <a:off x="468312" y="1980935"/>
          <a:ext cx="8240713" cy="370840"/>
        </p:xfrm>
        <a:graphic>
          <a:graphicData uri="http://schemas.openxmlformats.org/drawingml/2006/table">
            <a:tbl>
              <a:tblPr firstRow="1" bandRow="1">
                <a:tableStyleId>{3B4B98B0-60AC-42C2-AFA5-B58CD77FA1E5}</a:tableStyleId>
              </a:tblPr>
              <a:tblGrid>
                <a:gridCol w="1227138">
                  <a:extLst>
                    <a:ext uri="{9D8B030D-6E8A-4147-A177-3AD203B41FA5}">
                      <a16:colId xmlns="" xmlns:a16="http://schemas.microsoft.com/office/drawing/2014/main" val="2376409627"/>
                    </a:ext>
                  </a:extLst>
                </a:gridCol>
                <a:gridCol w="7013575">
                  <a:extLst>
                    <a:ext uri="{9D8B030D-6E8A-4147-A177-3AD203B41FA5}">
                      <a16:colId xmlns="" xmlns:a16="http://schemas.microsoft.com/office/drawing/2014/main" val="2214098287"/>
                    </a:ext>
                  </a:extLst>
                </a:gridCol>
              </a:tblGrid>
              <a:tr h="370840">
                <a:tc>
                  <a:txBody>
                    <a:bodyPr/>
                    <a:lstStyle/>
                    <a:p>
                      <a:r>
                        <a:rPr kumimoji="1" lang="ja-JP" altLang="en-US" sz="1600" b="0" dirty="0">
                          <a:solidFill>
                            <a:schemeClr val="tx2"/>
                          </a:solidFill>
                        </a:rPr>
                        <a:t>事前学習</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2"/>
                          </a:solidFill>
                        </a:rPr>
                        <a:t>ケース説明の読み込みと、個人ワーク①離島教育における問題点を考える</a:t>
                      </a:r>
                    </a:p>
                  </a:txBody>
                  <a:tcPr/>
                </a:tc>
                <a:extLst>
                  <a:ext uri="{0D108BD9-81ED-4DB2-BD59-A6C34878D82A}">
                    <a16:rowId xmlns="" xmlns:a16="http://schemas.microsoft.com/office/drawing/2014/main" val="4171156646"/>
                  </a:ext>
                </a:extLst>
              </a:tr>
            </a:tbl>
          </a:graphicData>
        </a:graphic>
      </p:graphicFrame>
      <p:sp>
        <p:nvSpPr>
          <p:cNvPr id="5" name="スライド番号プレースホルダー 4">
            <a:extLst>
              <a:ext uri="{FF2B5EF4-FFF2-40B4-BE49-F238E27FC236}">
                <a16:creationId xmlns="" xmlns:a16="http://schemas.microsoft.com/office/drawing/2014/main" id="{D1052B8A-2736-43A1-9238-3B2209197855}"/>
              </a:ext>
            </a:extLst>
          </p:cNvPr>
          <p:cNvSpPr>
            <a:spLocks noGrp="1"/>
          </p:cNvSpPr>
          <p:nvPr>
            <p:ph type="sldNum" sz="quarter" idx="12"/>
          </p:nvPr>
        </p:nvSpPr>
        <p:spPr/>
        <p:txBody>
          <a:bodyPr/>
          <a:lstStyle/>
          <a:p>
            <a:fld id="{F043F8D2-B5D0-4526-8998-72377A40B353}" type="slidenum">
              <a:rPr kumimoji="1" lang="ja-JP" altLang="en-US" smtClean="0"/>
              <a:pPr/>
              <a:t>3</a:t>
            </a:fld>
            <a:endParaRPr kumimoji="1" lang="ja-JP" altLang="en-US"/>
          </a:p>
        </p:txBody>
      </p:sp>
    </p:spTree>
    <p:extLst>
      <p:ext uri="{BB962C8B-B14F-4D97-AF65-F5344CB8AC3E}">
        <p14:creationId xmlns:p14="http://schemas.microsoft.com/office/powerpoint/2010/main" val="397460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B18399DF-35A2-4BE0-A8E0-478032C20CC4}"/>
              </a:ext>
            </a:extLst>
          </p:cNvPr>
          <p:cNvSpPr>
            <a:spLocks noGrp="1"/>
          </p:cNvSpPr>
          <p:nvPr>
            <p:ph type="title"/>
          </p:nvPr>
        </p:nvSpPr>
        <p:spPr bwMode="white"/>
        <p:txBody>
          <a:bodyPr/>
          <a:lstStyle/>
          <a:p>
            <a:r>
              <a:rPr lang="ja-JP" altLang="en-US" dirty="0"/>
              <a:t>九州の離島の少年の不安</a:t>
            </a:r>
            <a:endParaRPr kumimoji="1" lang="ja-JP" altLang="en-US" dirty="0"/>
          </a:p>
        </p:txBody>
      </p:sp>
      <p:pic>
        <p:nvPicPr>
          <p:cNvPr id="6" name="コンテンツ プレースホルダー 3"/>
          <p:cNvPicPr>
            <a:picLocks noChangeAspect="1"/>
          </p:cNvPicPr>
          <p:nvPr/>
        </p:nvPicPr>
        <p:blipFill rotWithShape="1">
          <a:blip r:embed="rId3" cstate="print">
            <a:extLst>
              <a:ext uri="{28A0092B-C50C-407E-A947-70E740481C1C}">
                <a14:useLocalDpi xmlns:a14="http://schemas.microsoft.com/office/drawing/2010/main" val="0"/>
              </a:ext>
            </a:extLst>
          </a:blip>
          <a:srcRect l="3895" r="4918" b="3"/>
          <a:stretch/>
        </p:blipFill>
        <p:spPr>
          <a:xfrm>
            <a:off x="235879" y="2673350"/>
            <a:ext cx="2305894" cy="3760109"/>
          </a:xfrm>
          <a:prstGeom prst="rect">
            <a:avLst/>
          </a:prstGeom>
        </p:spPr>
      </p:pic>
      <p:sp>
        <p:nvSpPr>
          <p:cNvPr id="5" name="コンテンツ プレースホルダー 4"/>
          <p:cNvSpPr>
            <a:spLocks noGrp="1"/>
          </p:cNvSpPr>
          <p:nvPr>
            <p:ph idx="1"/>
          </p:nvPr>
        </p:nvSpPr>
        <p:spPr>
          <a:xfrm>
            <a:off x="2448895" y="2022438"/>
            <a:ext cx="6436921" cy="4835562"/>
          </a:xfrm>
        </p:spPr>
        <p:txBody>
          <a:bodyPr>
            <a:normAutofit lnSpcReduction="10000"/>
          </a:bodyPr>
          <a:lstStyle/>
          <a:p>
            <a:pPr marL="0" indent="0">
              <a:lnSpc>
                <a:spcPct val="90000"/>
              </a:lnSpc>
              <a:buNone/>
            </a:pPr>
            <a:r>
              <a:rPr lang="ja-JP" altLang="en-US" dirty="0">
                <a:latin typeface="HGｺﾞｼｯｸE 本文"/>
              </a:rPr>
              <a:t>僕は小学校４年生のカイトです。</a:t>
            </a:r>
            <a:endParaRPr lang="en-US" altLang="ja-JP" dirty="0">
              <a:latin typeface="HGｺﾞｼｯｸE 本文"/>
            </a:endParaRPr>
          </a:p>
          <a:p>
            <a:pPr marL="0" indent="0">
              <a:lnSpc>
                <a:spcPct val="90000"/>
              </a:lnSpc>
              <a:buNone/>
            </a:pPr>
            <a:endParaRPr lang="en-US" altLang="ja-JP" dirty="0">
              <a:latin typeface="HGｺﾞｼｯｸE 本文"/>
            </a:endParaRPr>
          </a:p>
          <a:p>
            <a:pPr marL="0" indent="0">
              <a:lnSpc>
                <a:spcPct val="90000"/>
              </a:lnSpc>
              <a:buNone/>
            </a:pPr>
            <a:r>
              <a:rPr lang="ja-JP" altLang="en-US" dirty="0">
                <a:latin typeface="HGｺﾞｼｯｸE 本文"/>
              </a:rPr>
              <a:t>長崎から船で４時間かかる九州の離島に住んでます。</a:t>
            </a:r>
            <a:endParaRPr lang="en-US" altLang="ja-JP" dirty="0">
              <a:latin typeface="HGｺﾞｼｯｸE 本文"/>
            </a:endParaRPr>
          </a:p>
          <a:p>
            <a:pPr marL="0" indent="0">
              <a:lnSpc>
                <a:spcPct val="90000"/>
              </a:lnSpc>
              <a:buNone/>
            </a:pPr>
            <a:r>
              <a:rPr lang="ja-JP" altLang="en-US" dirty="0">
                <a:latin typeface="HGｺﾞｼｯｸE 本文"/>
              </a:rPr>
              <a:t>島には小学校と中学校が１校あります。</a:t>
            </a:r>
            <a:endParaRPr lang="en-US" altLang="ja-JP" dirty="0">
              <a:latin typeface="HGｺﾞｼｯｸE 本文"/>
            </a:endParaRPr>
          </a:p>
          <a:p>
            <a:pPr marL="0" indent="0">
              <a:lnSpc>
                <a:spcPct val="90000"/>
              </a:lnSpc>
              <a:buNone/>
            </a:pPr>
            <a:r>
              <a:rPr lang="ja-JP" altLang="en-US" dirty="0">
                <a:latin typeface="HGｺﾞｼｯｸE 本文"/>
              </a:rPr>
              <a:t>僕のお兄ちゃんは中学校３年生です。</a:t>
            </a:r>
            <a:endParaRPr lang="en-US" altLang="ja-JP" dirty="0">
              <a:latin typeface="HGｺﾞｼｯｸE 本文"/>
            </a:endParaRPr>
          </a:p>
          <a:p>
            <a:pPr marL="0" indent="0">
              <a:lnSpc>
                <a:spcPct val="90000"/>
              </a:lnSpc>
              <a:buNone/>
            </a:pPr>
            <a:r>
              <a:rPr lang="ja-JP" altLang="en-US" dirty="0">
                <a:latin typeface="HGｺﾞｼｯｸE 本文"/>
              </a:rPr>
              <a:t>島には高校がないので、４月には島を出て進学します。</a:t>
            </a:r>
            <a:endParaRPr lang="en-US" altLang="ja-JP" dirty="0">
              <a:latin typeface="HGｺﾞｼｯｸE 本文"/>
            </a:endParaRPr>
          </a:p>
          <a:p>
            <a:pPr marL="0" indent="0">
              <a:lnSpc>
                <a:spcPct val="90000"/>
              </a:lnSpc>
              <a:buNone/>
            </a:pPr>
            <a:r>
              <a:rPr lang="ja-JP" altLang="en-US" dirty="0">
                <a:latin typeface="HGｺﾞｼｯｸE 本文"/>
              </a:rPr>
              <a:t>お兄ちゃんは</a:t>
            </a:r>
            <a:endParaRPr lang="en-US" altLang="ja-JP" dirty="0">
              <a:latin typeface="HGｺﾞｼｯｸE 本文"/>
            </a:endParaRPr>
          </a:p>
          <a:p>
            <a:pPr marL="0" indent="0">
              <a:lnSpc>
                <a:spcPct val="90000"/>
              </a:lnSpc>
              <a:buNone/>
            </a:pPr>
            <a:r>
              <a:rPr lang="ja-JP" altLang="en-US" dirty="0">
                <a:latin typeface="HGｺﾞｼｯｸE 本文"/>
              </a:rPr>
              <a:t>「本土は島より勉強が進んでいるから、不安だなぁ」</a:t>
            </a:r>
            <a:endParaRPr lang="en-US" altLang="ja-JP" dirty="0">
              <a:latin typeface="HGｺﾞｼｯｸE 本文"/>
            </a:endParaRPr>
          </a:p>
          <a:p>
            <a:pPr marL="0" indent="0">
              <a:lnSpc>
                <a:spcPct val="90000"/>
              </a:lnSpc>
              <a:buNone/>
            </a:pPr>
            <a:r>
              <a:rPr lang="ja-JP" altLang="en-US" dirty="0">
                <a:latin typeface="HGｺﾞｼｯｸE 本文"/>
              </a:rPr>
              <a:t>と言います。</a:t>
            </a:r>
            <a:endParaRPr lang="en-US" altLang="ja-JP" dirty="0">
              <a:latin typeface="HGｺﾞｼｯｸE 本文"/>
            </a:endParaRPr>
          </a:p>
          <a:p>
            <a:pPr marL="0" indent="0">
              <a:lnSpc>
                <a:spcPct val="90000"/>
              </a:lnSpc>
              <a:buNone/>
            </a:pPr>
            <a:r>
              <a:rPr lang="ja-JP" altLang="en-US" dirty="0">
                <a:latin typeface="HGｺﾞｼｯｸE 本文"/>
              </a:rPr>
              <a:t>僕は将来、学校の先生になりたいです。</a:t>
            </a:r>
            <a:endParaRPr lang="en-US" altLang="ja-JP" dirty="0">
              <a:latin typeface="HGｺﾞｼｯｸE 本文"/>
            </a:endParaRPr>
          </a:p>
          <a:p>
            <a:pPr marL="0" indent="0">
              <a:lnSpc>
                <a:spcPct val="90000"/>
              </a:lnSpc>
              <a:buNone/>
            </a:pPr>
            <a:r>
              <a:rPr lang="ja-JP" altLang="en-US" dirty="0">
                <a:latin typeface="HGｺﾞｼｯｸE 本文"/>
              </a:rPr>
              <a:t>でも、このままで大丈夫かな？</a:t>
            </a:r>
            <a:endParaRPr lang="en-US" altLang="ja-JP" dirty="0">
              <a:latin typeface="HGｺﾞｼｯｸE 本文"/>
            </a:endParaRPr>
          </a:p>
          <a:p>
            <a:pPr marL="0" indent="0">
              <a:lnSpc>
                <a:spcPct val="90000"/>
              </a:lnSpc>
              <a:buNone/>
            </a:pPr>
            <a:r>
              <a:rPr lang="ja-JP" altLang="en-US" dirty="0">
                <a:solidFill>
                  <a:srgbClr val="FF0000"/>
                </a:solidFill>
                <a:latin typeface="HGｺﾞｼｯｸE 本文"/>
              </a:rPr>
              <a:t>島でも本土の子と同じように授業を受けたいな。</a:t>
            </a:r>
            <a:endParaRPr lang="en-US" altLang="ja-JP" dirty="0">
              <a:solidFill>
                <a:srgbClr val="FF0000"/>
              </a:solidFill>
              <a:latin typeface="HGｺﾞｼｯｸE 本文"/>
            </a:endParaRPr>
          </a:p>
          <a:p>
            <a:pPr marL="0" indent="0">
              <a:lnSpc>
                <a:spcPct val="90000"/>
              </a:lnSpc>
              <a:buNone/>
            </a:pPr>
            <a:r>
              <a:rPr lang="ja-JP" altLang="en-US" dirty="0">
                <a:solidFill>
                  <a:srgbClr val="FF0000"/>
                </a:solidFill>
                <a:latin typeface="HGｺﾞｼｯｸE 本文"/>
              </a:rPr>
              <a:t>何かいい方法ありますか？</a:t>
            </a:r>
            <a:endParaRPr lang="en-US" altLang="ja-JP" dirty="0">
              <a:solidFill>
                <a:srgbClr val="FF0000"/>
              </a:solidFill>
              <a:latin typeface="HGｺﾞｼｯｸE 本文"/>
            </a:endParaRPr>
          </a:p>
        </p:txBody>
      </p:sp>
      <p:sp>
        <p:nvSpPr>
          <p:cNvPr id="3" name="スライド番号プレースホルダー 2">
            <a:extLst>
              <a:ext uri="{FF2B5EF4-FFF2-40B4-BE49-F238E27FC236}">
                <a16:creationId xmlns="" xmlns:a16="http://schemas.microsoft.com/office/drawing/2014/main" id="{A185C697-7557-404E-AC29-921800FAC47D}"/>
              </a:ext>
            </a:extLst>
          </p:cNvPr>
          <p:cNvSpPr>
            <a:spLocks noGrp="1"/>
          </p:cNvSpPr>
          <p:nvPr>
            <p:ph type="sldNum" sz="quarter" idx="12"/>
          </p:nvPr>
        </p:nvSpPr>
        <p:spPr/>
        <p:txBody>
          <a:bodyPr/>
          <a:lstStyle/>
          <a:p>
            <a:fld id="{F043F8D2-B5D0-4526-8998-72377A40B353}" type="slidenum">
              <a:rPr kumimoji="1" lang="ja-JP" altLang="en-US" smtClean="0"/>
              <a:pPr/>
              <a:t>4</a:t>
            </a:fld>
            <a:endParaRPr kumimoji="1" lang="ja-JP" altLang="en-US"/>
          </a:p>
        </p:txBody>
      </p:sp>
    </p:spTree>
    <p:extLst>
      <p:ext uri="{BB962C8B-B14F-4D97-AF65-F5344CB8AC3E}">
        <p14:creationId xmlns:p14="http://schemas.microsoft.com/office/powerpoint/2010/main" val="331936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7E222BD-80D5-4F1D-A756-451B40699C40}"/>
              </a:ext>
            </a:extLst>
          </p:cNvPr>
          <p:cNvSpPr>
            <a:spLocks noGrp="1"/>
          </p:cNvSpPr>
          <p:nvPr>
            <p:ph type="title"/>
          </p:nvPr>
        </p:nvSpPr>
        <p:spPr bwMode="white"/>
        <p:txBody>
          <a:bodyPr/>
          <a:lstStyle/>
          <a:p>
            <a:r>
              <a:rPr kumimoji="1" lang="ja-JP" altLang="en-US" dirty="0"/>
              <a:t>　　</a:t>
            </a:r>
            <a:r>
              <a:rPr lang="ja-JP" altLang="en-US" dirty="0"/>
              <a:t>カイト君の島</a:t>
            </a:r>
            <a:r>
              <a:rPr kumimoji="1" lang="ja-JP" altLang="en-US" dirty="0"/>
              <a:t>の教育</a:t>
            </a:r>
            <a:r>
              <a:rPr lang="ja-JP" altLang="en-US" dirty="0"/>
              <a:t>環境</a:t>
            </a:r>
            <a:endParaRPr kumimoji="1" lang="ja-JP" altLang="en-US" dirty="0"/>
          </a:p>
        </p:txBody>
      </p:sp>
      <p:sp>
        <p:nvSpPr>
          <p:cNvPr id="3" name="コンテンツ プレースホルダー 2">
            <a:extLst>
              <a:ext uri="{FF2B5EF4-FFF2-40B4-BE49-F238E27FC236}">
                <a16:creationId xmlns="" xmlns:a16="http://schemas.microsoft.com/office/drawing/2014/main" id="{C9D3DA96-EADD-4305-B90D-FE400647AA0D}"/>
              </a:ext>
            </a:extLst>
          </p:cNvPr>
          <p:cNvSpPr>
            <a:spLocks noGrp="1"/>
          </p:cNvSpPr>
          <p:nvPr>
            <p:ph idx="1"/>
          </p:nvPr>
        </p:nvSpPr>
        <p:spPr>
          <a:xfrm>
            <a:off x="581191" y="1992086"/>
            <a:ext cx="8290665" cy="4652062"/>
          </a:xfrm>
        </p:spPr>
        <p:txBody>
          <a:bodyPr>
            <a:normAutofit fontScale="92500" lnSpcReduction="10000"/>
          </a:bodyPr>
          <a:lstStyle/>
          <a:p>
            <a:r>
              <a:rPr kumimoji="1" lang="ja-JP" altLang="en-US" dirty="0"/>
              <a:t>学校</a:t>
            </a:r>
            <a:endParaRPr kumimoji="1" lang="en-US" altLang="ja-JP" dirty="0"/>
          </a:p>
          <a:p>
            <a:pPr lvl="1"/>
            <a:r>
              <a:rPr lang="ja-JP" altLang="en-US" dirty="0"/>
              <a:t>校数　：</a:t>
            </a:r>
            <a:r>
              <a:rPr kumimoji="1" lang="ja-JP" altLang="en-US" dirty="0"/>
              <a:t>小中学校が１</a:t>
            </a:r>
            <a:r>
              <a:rPr lang="ja-JP" altLang="en-US" dirty="0"/>
              <a:t>校</a:t>
            </a:r>
            <a:r>
              <a:rPr kumimoji="1" lang="ja-JP" altLang="en-US" dirty="0"/>
              <a:t>。</a:t>
            </a:r>
            <a:r>
              <a:rPr lang="en-US" altLang="ja-JP" sz="1300" dirty="0"/>
              <a:t>1980</a:t>
            </a:r>
            <a:r>
              <a:rPr lang="ja-JP" altLang="en-US" sz="1300" dirty="0"/>
              <a:t>年代は小学校３校、中学校が１校あった。</a:t>
            </a:r>
            <a:endParaRPr lang="en-US" altLang="ja-JP" dirty="0"/>
          </a:p>
          <a:p>
            <a:pPr lvl="1"/>
            <a:r>
              <a:rPr kumimoji="1" lang="ja-JP" altLang="en-US" dirty="0"/>
              <a:t>児童数：全</a:t>
            </a:r>
            <a:r>
              <a:rPr kumimoji="1" lang="en-US" altLang="ja-JP" dirty="0"/>
              <a:t>31</a:t>
            </a:r>
            <a:r>
              <a:rPr kumimoji="1" lang="ja-JP" altLang="en-US" dirty="0"/>
              <a:t>人。</a:t>
            </a:r>
            <a:r>
              <a:rPr kumimoji="1" lang="en-US" altLang="ja-JP" dirty="0"/>
              <a:t>2-3</a:t>
            </a:r>
            <a:r>
              <a:rPr kumimoji="1" lang="ja-JP" altLang="en-US" dirty="0"/>
              <a:t>年生と</a:t>
            </a:r>
            <a:r>
              <a:rPr kumimoji="1" lang="en-US" altLang="ja-JP" dirty="0"/>
              <a:t>4-5</a:t>
            </a:r>
            <a:r>
              <a:rPr kumimoji="1" lang="ja-JP" altLang="en-US" dirty="0"/>
              <a:t>年生が複式学級。教職員</a:t>
            </a:r>
            <a:r>
              <a:rPr kumimoji="1" lang="en-US" altLang="ja-JP" dirty="0"/>
              <a:t>9</a:t>
            </a:r>
            <a:r>
              <a:rPr kumimoji="1" lang="ja-JP" altLang="en-US" dirty="0"/>
              <a:t>人。</a:t>
            </a:r>
            <a:endParaRPr kumimoji="1" lang="en-US" altLang="ja-JP" dirty="0"/>
          </a:p>
          <a:p>
            <a:pPr marL="324000" lvl="1" indent="0">
              <a:buNone/>
            </a:pPr>
            <a:endParaRPr kumimoji="1" lang="en-US" altLang="ja-JP" dirty="0"/>
          </a:p>
          <a:p>
            <a:pPr marL="324000" lvl="1" indent="0">
              <a:buNone/>
            </a:pPr>
            <a:endParaRPr kumimoji="1" lang="en-US" altLang="ja-JP" dirty="0"/>
          </a:p>
          <a:p>
            <a:pPr marL="324000" lvl="1" indent="0">
              <a:buNone/>
            </a:pPr>
            <a:endParaRPr kumimoji="1" lang="en-US" altLang="ja-JP" dirty="0"/>
          </a:p>
          <a:p>
            <a:pPr lvl="1"/>
            <a:r>
              <a:rPr lang="ja-JP" altLang="en-US" dirty="0"/>
              <a:t>全国学力・学習調査状況</a:t>
            </a:r>
            <a:endParaRPr kumimoji="1" lang="en-US" altLang="ja-JP" dirty="0"/>
          </a:p>
          <a:p>
            <a:pPr lvl="1"/>
            <a:endParaRPr lang="en-US" altLang="ja-JP" dirty="0"/>
          </a:p>
          <a:p>
            <a:pPr marL="0" indent="0">
              <a:buNone/>
            </a:pPr>
            <a:endParaRPr lang="en-US" altLang="ja-JP" dirty="0"/>
          </a:p>
          <a:p>
            <a:pPr marL="0" indent="0">
              <a:buNone/>
            </a:pPr>
            <a:endParaRPr lang="en-US" altLang="ja-JP" dirty="0"/>
          </a:p>
          <a:p>
            <a:r>
              <a:rPr lang="ja-JP" altLang="en-US" dirty="0"/>
              <a:t>その他の教育施設</a:t>
            </a:r>
            <a:endParaRPr lang="en-US" altLang="ja-JP" dirty="0"/>
          </a:p>
          <a:p>
            <a:pPr lvl="1"/>
            <a:r>
              <a:rPr lang="ja-JP" altLang="en-US" dirty="0"/>
              <a:t>学校の図書室はあるが、図書館、科学館、</a:t>
            </a:r>
            <a:r>
              <a:rPr kumimoji="1" lang="ja-JP" altLang="en-US" dirty="0"/>
              <a:t>博物館や美術館はない。　　</a:t>
            </a:r>
            <a:endParaRPr kumimoji="1" lang="en-US" altLang="ja-JP" dirty="0"/>
          </a:p>
          <a:p>
            <a:pPr lvl="1"/>
            <a:r>
              <a:rPr kumimoji="1" lang="ja-JP" altLang="en-US" dirty="0"/>
              <a:t>民間の塾はない</a:t>
            </a:r>
            <a:endParaRPr kumimoji="1" lang="en-US" altLang="ja-JP" dirty="0"/>
          </a:p>
        </p:txBody>
      </p:sp>
      <p:graphicFrame>
        <p:nvGraphicFramePr>
          <p:cNvPr id="4" name="表 9">
            <a:extLst>
              <a:ext uri="{FF2B5EF4-FFF2-40B4-BE49-F238E27FC236}">
                <a16:creationId xmlns="" xmlns:a16="http://schemas.microsoft.com/office/drawing/2014/main" id="{3B316763-5BFF-4D96-8E04-06F5AF03A654}"/>
              </a:ext>
            </a:extLst>
          </p:cNvPr>
          <p:cNvGraphicFramePr>
            <a:graphicFrameLocks/>
          </p:cNvGraphicFramePr>
          <p:nvPr>
            <p:extLst>
              <p:ext uri="{D42A27DB-BD31-4B8C-83A1-F6EECF244321}">
                <p14:modId xmlns:p14="http://schemas.microsoft.com/office/powerpoint/2010/main" val="712591998"/>
              </p:ext>
            </p:extLst>
          </p:nvPr>
        </p:nvGraphicFramePr>
        <p:xfrm>
          <a:off x="1458686" y="3112823"/>
          <a:ext cx="5604593" cy="944880"/>
        </p:xfrm>
        <a:graphic>
          <a:graphicData uri="http://schemas.openxmlformats.org/drawingml/2006/table">
            <a:tbl>
              <a:tblPr firstRow="1" bandRow="1">
                <a:tableStyleId>{B301B821-A1FF-4177-AEE7-76D212191A09}</a:tableStyleId>
              </a:tblPr>
              <a:tblGrid>
                <a:gridCol w="1310371">
                  <a:extLst>
                    <a:ext uri="{9D8B030D-6E8A-4147-A177-3AD203B41FA5}">
                      <a16:colId xmlns="" xmlns:a16="http://schemas.microsoft.com/office/drawing/2014/main" val="697039137"/>
                    </a:ext>
                  </a:extLst>
                </a:gridCol>
                <a:gridCol w="538751">
                  <a:extLst>
                    <a:ext uri="{9D8B030D-6E8A-4147-A177-3AD203B41FA5}">
                      <a16:colId xmlns="" xmlns:a16="http://schemas.microsoft.com/office/drawing/2014/main" val="2710049596"/>
                    </a:ext>
                  </a:extLst>
                </a:gridCol>
                <a:gridCol w="580193">
                  <a:extLst>
                    <a:ext uri="{9D8B030D-6E8A-4147-A177-3AD203B41FA5}">
                      <a16:colId xmlns="" xmlns:a16="http://schemas.microsoft.com/office/drawing/2014/main" val="3565163831"/>
                    </a:ext>
                  </a:extLst>
                </a:gridCol>
                <a:gridCol w="524937">
                  <a:extLst>
                    <a:ext uri="{9D8B030D-6E8A-4147-A177-3AD203B41FA5}">
                      <a16:colId xmlns="" xmlns:a16="http://schemas.microsoft.com/office/drawing/2014/main" val="1094828517"/>
                    </a:ext>
                  </a:extLst>
                </a:gridCol>
                <a:gridCol w="552564">
                  <a:extLst>
                    <a:ext uri="{9D8B030D-6E8A-4147-A177-3AD203B41FA5}">
                      <a16:colId xmlns="" xmlns:a16="http://schemas.microsoft.com/office/drawing/2014/main" val="3417814954"/>
                    </a:ext>
                  </a:extLst>
                </a:gridCol>
                <a:gridCol w="524938">
                  <a:extLst>
                    <a:ext uri="{9D8B030D-6E8A-4147-A177-3AD203B41FA5}">
                      <a16:colId xmlns="" xmlns:a16="http://schemas.microsoft.com/office/drawing/2014/main" val="1874836993"/>
                    </a:ext>
                  </a:extLst>
                </a:gridCol>
                <a:gridCol w="635449">
                  <a:extLst>
                    <a:ext uri="{9D8B030D-6E8A-4147-A177-3AD203B41FA5}">
                      <a16:colId xmlns="" xmlns:a16="http://schemas.microsoft.com/office/drawing/2014/main" val="1086769914"/>
                    </a:ext>
                  </a:extLst>
                </a:gridCol>
                <a:gridCol w="937390">
                  <a:extLst>
                    <a:ext uri="{9D8B030D-6E8A-4147-A177-3AD203B41FA5}">
                      <a16:colId xmlns="" xmlns:a16="http://schemas.microsoft.com/office/drawing/2014/main" val="348186723"/>
                    </a:ext>
                  </a:extLst>
                </a:gridCol>
              </a:tblGrid>
              <a:tr h="118009">
                <a:tc>
                  <a:txBody>
                    <a:bodyPr/>
                    <a:lstStyle/>
                    <a:p>
                      <a:pPr algn="ctr"/>
                      <a:r>
                        <a:rPr kumimoji="1" lang="ja-JP" altLang="en-US" sz="1600" dirty="0"/>
                        <a:t>学年</a:t>
                      </a:r>
                      <a:endParaRPr kumimoji="1" lang="ja-JP" altLang="en-US" sz="1600" dirty="0">
                        <a:latin typeface="HGｺﾞｼｯｸE 本文"/>
                        <a:ea typeface="メイリオ" panose="020B0604030504040204" pitchFamily="50" charset="-128"/>
                      </a:endParaRPr>
                    </a:p>
                  </a:txBody>
                  <a:tcPr>
                    <a:lnR w="12700" cap="flat" cmpd="sng" algn="ctr">
                      <a:solidFill>
                        <a:schemeClr val="accent1"/>
                      </a:solidFill>
                      <a:prstDash val="solid"/>
                      <a:round/>
                      <a:headEnd type="none" w="med" len="med"/>
                      <a:tailEnd type="none" w="med" len="med"/>
                    </a:lnR>
                  </a:tcPr>
                </a:tc>
                <a:tc>
                  <a:txBody>
                    <a:bodyPr/>
                    <a:lstStyle/>
                    <a:p>
                      <a:pPr algn="ctr"/>
                      <a:r>
                        <a:rPr kumimoji="1" lang="en-US" altLang="ja-JP" sz="1600" dirty="0"/>
                        <a:t>1</a:t>
                      </a:r>
                      <a:endParaRPr kumimoji="1" lang="ja-JP" altLang="en-US" sz="1600" dirty="0">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en-US" altLang="ja-JP" sz="1600" dirty="0"/>
                        <a:t>2</a:t>
                      </a:r>
                      <a:endParaRPr kumimoji="1" lang="ja-JP" altLang="en-US" sz="1600" dirty="0">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en-US" altLang="ja-JP" sz="1600" dirty="0"/>
                        <a:t>3</a:t>
                      </a:r>
                      <a:endParaRPr kumimoji="1" lang="ja-JP" altLang="en-US" sz="1600" dirty="0">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en-US" altLang="ja-JP" sz="1600" dirty="0"/>
                        <a:t>4</a:t>
                      </a:r>
                      <a:endParaRPr kumimoji="1" lang="ja-JP" altLang="en-US" sz="1600" dirty="0">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en-US" altLang="ja-JP" sz="1600" dirty="0"/>
                        <a:t>5</a:t>
                      </a:r>
                      <a:endParaRPr kumimoji="1" lang="ja-JP" altLang="en-US" sz="1600" dirty="0">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en-US" altLang="ja-JP" sz="1600" dirty="0"/>
                        <a:t>6</a:t>
                      </a:r>
                      <a:endParaRPr kumimoji="1" lang="ja-JP" altLang="en-US" sz="1600" dirty="0">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ja-JP" altLang="en-US" sz="1600" dirty="0"/>
                        <a:t>計</a:t>
                      </a:r>
                      <a:endParaRPr kumimoji="1" lang="ja-JP" altLang="en-US" sz="1600" dirty="0">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tcPr>
                </a:tc>
                <a:extLst>
                  <a:ext uri="{0D108BD9-81ED-4DB2-BD59-A6C34878D82A}">
                    <a16:rowId xmlns="" xmlns:a16="http://schemas.microsoft.com/office/drawing/2014/main" val="3429280343"/>
                  </a:ext>
                </a:extLst>
              </a:tr>
              <a:tr h="170039">
                <a:tc>
                  <a:txBody>
                    <a:bodyPr/>
                    <a:lstStyle/>
                    <a:p>
                      <a:r>
                        <a:rPr kumimoji="1" lang="ja-JP" altLang="en-US" sz="1400" dirty="0">
                          <a:solidFill>
                            <a:schemeClr val="tx2"/>
                          </a:solidFill>
                        </a:rPr>
                        <a:t>人数（人）</a:t>
                      </a:r>
                      <a:endParaRPr kumimoji="1" lang="ja-JP" altLang="en-US" sz="1400" dirty="0">
                        <a:solidFill>
                          <a:schemeClr val="tx2"/>
                        </a:solidFill>
                        <a:latin typeface="HGｺﾞｼｯｸE 本文"/>
                        <a:ea typeface="メイリオ" panose="020B0604030504040204" pitchFamily="50" charset="-128"/>
                      </a:endParaRPr>
                    </a:p>
                  </a:txBody>
                  <a:tcPr>
                    <a:lnR w="12700" cap="flat" cmpd="sng" algn="ctr">
                      <a:solidFill>
                        <a:schemeClr val="accent1"/>
                      </a:solidFill>
                      <a:prstDash val="solid"/>
                      <a:round/>
                      <a:headEnd type="none" w="med" len="med"/>
                      <a:tailEnd type="none" w="med" len="med"/>
                    </a:lnR>
                  </a:tcPr>
                </a:tc>
                <a:tc>
                  <a:txBody>
                    <a:bodyPr/>
                    <a:lstStyle/>
                    <a:p>
                      <a:pPr algn="r"/>
                      <a:r>
                        <a:rPr kumimoji="1" lang="en-US" altLang="ja-JP" sz="1400" dirty="0">
                          <a:solidFill>
                            <a:schemeClr val="tx2"/>
                          </a:solidFill>
                        </a:rPr>
                        <a:t>9</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a:r>
                        <a:rPr kumimoji="1" lang="en-US" altLang="ja-JP" sz="1400" dirty="0">
                          <a:solidFill>
                            <a:schemeClr val="tx2"/>
                          </a:solidFill>
                        </a:rPr>
                        <a:t>10</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a:r>
                        <a:rPr kumimoji="1" lang="en-US" altLang="ja-JP" sz="1400" dirty="0">
                          <a:solidFill>
                            <a:schemeClr val="tx2"/>
                          </a:solidFill>
                        </a:rPr>
                        <a:t>2</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a:r>
                        <a:rPr kumimoji="1" lang="en-US" altLang="ja-JP" sz="1400" dirty="0">
                          <a:solidFill>
                            <a:schemeClr val="tx2"/>
                          </a:solidFill>
                        </a:rPr>
                        <a:t>4</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a:r>
                        <a:rPr kumimoji="1" lang="en-US" altLang="ja-JP" sz="1400" dirty="0">
                          <a:solidFill>
                            <a:schemeClr val="tx2"/>
                          </a:solidFill>
                        </a:rPr>
                        <a:t>2</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a:r>
                        <a:rPr kumimoji="1" lang="en-US" altLang="ja-JP" sz="1400" dirty="0">
                          <a:solidFill>
                            <a:schemeClr val="tx2"/>
                          </a:solidFill>
                        </a:rPr>
                        <a:t>4</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a:r>
                        <a:rPr kumimoji="1" lang="en-US" altLang="ja-JP" sz="1400" dirty="0">
                          <a:solidFill>
                            <a:schemeClr val="tx2"/>
                          </a:solidFill>
                        </a:rPr>
                        <a:t>31</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tcPr>
                </a:tc>
                <a:extLst>
                  <a:ext uri="{0D108BD9-81ED-4DB2-BD59-A6C34878D82A}">
                    <a16:rowId xmlns="" xmlns:a16="http://schemas.microsoft.com/office/drawing/2014/main" val="350273497"/>
                  </a:ext>
                </a:extLst>
              </a:tr>
              <a:tr h="256019">
                <a:tc>
                  <a:txBody>
                    <a:bodyPr/>
                    <a:lstStyle/>
                    <a:p>
                      <a:r>
                        <a:rPr kumimoji="1" lang="ja-JP" altLang="en-US" sz="1400" dirty="0">
                          <a:solidFill>
                            <a:schemeClr val="tx2"/>
                          </a:solidFill>
                        </a:rPr>
                        <a:t>学級数</a:t>
                      </a:r>
                      <a:endParaRPr kumimoji="1" lang="ja-JP" altLang="en-US" sz="1400" dirty="0">
                        <a:solidFill>
                          <a:schemeClr val="tx2"/>
                        </a:solidFill>
                        <a:latin typeface="HGｺﾞｼｯｸE 本文"/>
                        <a:ea typeface="メイリオ" panose="020B0604030504040204" pitchFamily="50" charset="-128"/>
                      </a:endParaRPr>
                    </a:p>
                  </a:txBody>
                  <a:tcPr>
                    <a:lnR w="12700" cap="flat" cmpd="sng" algn="ctr">
                      <a:solidFill>
                        <a:schemeClr val="accent1"/>
                      </a:solidFill>
                      <a:prstDash val="solid"/>
                      <a:round/>
                      <a:headEnd type="none" w="med" len="med"/>
                      <a:tailEnd type="none" w="med" len="med"/>
                    </a:lnR>
                  </a:tcPr>
                </a:tc>
                <a:tc>
                  <a:txBody>
                    <a:bodyPr/>
                    <a:lstStyle/>
                    <a:p>
                      <a:pPr algn="r"/>
                      <a:r>
                        <a:rPr kumimoji="1" lang="en-US" altLang="ja-JP" sz="1400" dirty="0">
                          <a:solidFill>
                            <a:schemeClr val="tx2"/>
                          </a:solidFill>
                        </a:rPr>
                        <a:t>1</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gridSpan="2">
                  <a:txBody>
                    <a:bodyPr/>
                    <a:lstStyle/>
                    <a:p>
                      <a:pPr algn="r"/>
                      <a:r>
                        <a:rPr kumimoji="1" lang="en-US" altLang="ja-JP" sz="1400" dirty="0">
                          <a:solidFill>
                            <a:schemeClr val="tx2"/>
                          </a:solidFill>
                        </a:rPr>
                        <a:t>1</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endParaRPr kumimoji="1" lang="ja-JP" altLang="en-US"/>
                    </a:p>
                  </a:txBody>
                  <a:tcPr/>
                </a:tc>
                <a:tc gridSpan="2">
                  <a:txBody>
                    <a:bodyPr/>
                    <a:lstStyle/>
                    <a:p>
                      <a:pPr algn="r"/>
                      <a:r>
                        <a:rPr kumimoji="1" lang="en-US" altLang="ja-JP" sz="1400" dirty="0">
                          <a:solidFill>
                            <a:schemeClr val="tx2"/>
                          </a:solidFill>
                        </a:rPr>
                        <a:t>1</a:t>
                      </a:r>
                      <a:endParaRPr kumimoji="1" lang="ja-JP" altLang="en-US"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endParaRPr kumimoji="1" lang="ja-JP" altLang="en-US" dirty="0"/>
                    </a:p>
                  </a:txBody>
                  <a:tcPr/>
                </a:tc>
                <a:tc>
                  <a:txBody>
                    <a:bodyPr/>
                    <a:lstStyle/>
                    <a:p>
                      <a:pPr algn="r"/>
                      <a:r>
                        <a:rPr kumimoji="1" lang="en-US" altLang="ja-JP" sz="1400" dirty="0">
                          <a:solidFill>
                            <a:schemeClr val="tx2"/>
                          </a:solidFill>
                        </a:rPr>
                        <a:t>1</a:t>
                      </a:r>
                      <a:endParaRPr kumimoji="1" lang="en-US" altLang="ja-JP"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r"/>
                      <a:r>
                        <a:rPr kumimoji="1" lang="en-US" altLang="ja-JP" sz="1400" dirty="0">
                          <a:solidFill>
                            <a:schemeClr val="tx2"/>
                          </a:solidFill>
                        </a:rPr>
                        <a:t>4</a:t>
                      </a:r>
                      <a:endParaRPr kumimoji="1" lang="en-US" altLang="ja-JP" sz="1400" dirty="0">
                        <a:solidFill>
                          <a:schemeClr val="tx2"/>
                        </a:solidFill>
                        <a:latin typeface="HGｺﾞｼｯｸE 本文"/>
                        <a:ea typeface="メイリオ" panose="020B0604030504040204" pitchFamily="50" charset="-128"/>
                      </a:endParaRPr>
                    </a:p>
                  </a:txBody>
                  <a:tcPr>
                    <a:lnL w="12700" cap="flat" cmpd="sng" algn="ctr">
                      <a:solidFill>
                        <a:schemeClr val="accent1"/>
                      </a:solidFill>
                      <a:prstDash val="solid"/>
                      <a:round/>
                      <a:headEnd type="none" w="med" len="med"/>
                      <a:tailEnd type="none" w="med" len="med"/>
                    </a:lnL>
                  </a:tcPr>
                </a:tc>
                <a:extLst>
                  <a:ext uri="{0D108BD9-81ED-4DB2-BD59-A6C34878D82A}">
                    <a16:rowId xmlns="" xmlns:a16="http://schemas.microsoft.com/office/drawing/2014/main" val="1605354612"/>
                  </a:ext>
                </a:extLst>
              </a:tr>
            </a:tbl>
          </a:graphicData>
        </a:graphic>
      </p:graphicFrame>
      <p:graphicFrame>
        <p:nvGraphicFramePr>
          <p:cNvPr id="5" name="表 5">
            <a:extLst>
              <a:ext uri="{FF2B5EF4-FFF2-40B4-BE49-F238E27FC236}">
                <a16:creationId xmlns="" xmlns:a16="http://schemas.microsoft.com/office/drawing/2014/main" id="{EE10FF21-6EA6-4173-8C60-CEFEA1B00140}"/>
              </a:ext>
            </a:extLst>
          </p:cNvPr>
          <p:cNvGraphicFramePr>
            <a:graphicFrameLocks noGrp="1"/>
          </p:cNvGraphicFramePr>
          <p:nvPr>
            <p:extLst>
              <p:ext uri="{D42A27DB-BD31-4B8C-83A1-F6EECF244321}">
                <p14:modId xmlns:p14="http://schemas.microsoft.com/office/powerpoint/2010/main" val="4049984800"/>
              </p:ext>
            </p:extLst>
          </p:nvPr>
        </p:nvGraphicFramePr>
        <p:xfrm>
          <a:off x="1458687" y="4424869"/>
          <a:ext cx="6985599" cy="1023226"/>
        </p:xfrm>
        <a:graphic>
          <a:graphicData uri="http://schemas.openxmlformats.org/drawingml/2006/table">
            <a:tbl>
              <a:tblPr firstRow="1" bandRow="1">
                <a:tableStyleId>{69012ECD-51FC-41F1-AA8D-1B2483CD663E}</a:tableStyleId>
              </a:tblPr>
              <a:tblGrid>
                <a:gridCol w="1066351">
                  <a:extLst>
                    <a:ext uri="{9D8B030D-6E8A-4147-A177-3AD203B41FA5}">
                      <a16:colId xmlns="" xmlns:a16="http://schemas.microsoft.com/office/drawing/2014/main" val="1266768828"/>
                    </a:ext>
                  </a:extLst>
                </a:gridCol>
                <a:gridCol w="1066351">
                  <a:extLst>
                    <a:ext uri="{9D8B030D-6E8A-4147-A177-3AD203B41FA5}">
                      <a16:colId xmlns="" xmlns:a16="http://schemas.microsoft.com/office/drawing/2014/main" val="394344052"/>
                    </a:ext>
                  </a:extLst>
                </a:gridCol>
                <a:gridCol w="1066351">
                  <a:extLst>
                    <a:ext uri="{9D8B030D-6E8A-4147-A177-3AD203B41FA5}">
                      <a16:colId xmlns="" xmlns:a16="http://schemas.microsoft.com/office/drawing/2014/main" val="1675480136"/>
                    </a:ext>
                  </a:extLst>
                </a:gridCol>
                <a:gridCol w="1066351">
                  <a:extLst>
                    <a:ext uri="{9D8B030D-6E8A-4147-A177-3AD203B41FA5}">
                      <a16:colId xmlns="" xmlns:a16="http://schemas.microsoft.com/office/drawing/2014/main" val="2988958590"/>
                    </a:ext>
                  </a:extLst>
                </a:gridCol>
                <a:gridCol w="695595">
                  <a:extLst>
                    <a:ext uri="{9D8B030D-6E8A-4147-A177-3AD203B41FA5}">
                      <a16:colId xmlns="" xmlns:a16="http://schemas.microsoft.com/office/drawing/2014/main" val="3635006969"/>
                    </a:ext>
                  </a:extLst>
                </a:gridCol>
                <a:gridCol w="1020701">
                  <a:extLst>
                    <a:ext uri="{9D8B030D-6E8A-4147-A177-3AD203B41FA5}">
                      <a16:colId xmlns="" xmlns:a16="http://schemas.microsoft.com/office/drawing/2014/main" val="19369854"/>
                    </a:ext>
                  </a:extLst>
                </a:gridCol>
                <a:gridCol w="1003899">
                  <a:extLst>
                    <a:ext uri="{9D8B030D-6E8A-4147-A177-3AD203B41FA5}">
                      <a16:colId xmlns="" xmlns:a16="http://schemas.microsoft.com/office/drawing/2014/main" val="949602344"/>
                    </a:ext>
                  </a:extLst>
                </a:gridCol>
              </a:tblGrid>
              <a:tr h="276436">
                <a:tc gridSpan="7">
                  <a:txBody>
                    <a:bodyPr/>
                    <a:lstStyle/>
                    <a:p>
                      <a:pPr algn="ctr"/>
                      <a:r>
                        <a:rPr kumimoji="1" lang="ja-JP" altLang="en-US" sz="1600">
                          <a:latin typeface="HGｺﾞｼｯｸE 本文"/>
                        </a:rPr>
                        <a:t>カイト君の学校：全国比</a:t>
                      </a:r>
                      <a:endParaRPr kumimoji="1" lang="ja-JP" altLang="en-US" sz="1600" dirty="0">
                        <a:solidFill>
                          <a:schemeClr val="tx2"/>
                        </a:solidFill>
                        <a:latin typeface="HGｺﾞｼｯｸE 本文"/>
                      </a:endParaRPr>
                    </a:p>
                  </a:txBody>
                  <a:tcPr/>
                </a:tc>
                <a:tc hMerge="1">
                  <a:txBody>
                    <a:bodyPr/>
                    <a:lstStyle/>
                    <a:p>
                      <a:endParaRPr kumimoji="1" lang="ja-JP" altLang="en-US"/>
                    </a:p>
                  </a:txBody>
                  <a:tcPr/>
                </a:tc>
                <a:tc hMerge="1">
                  <a:txBody>
                    <a:bodyPr/>
                    <a:lstStyle/>
                    <a:p>
                      <a:pPr algn="ctr"/>
                      <a:endParaRPr kumimoji="1" lang="ja-JP" altLang="en-US" sz="1400" dirty="0">
                        <a:solidFill>
                          <a:schemeClr val="tx2"/>
                        </a:solidFill>
                        <a:latin typeface="HGｺﾞｼｯｸE 本文"/>
                      </a:endParaRPr>
                    </a:p>
                  </a:txBody>
                  <a:tcPr>
                    <a:lnL w="12700" cap="flat" cmpd="sng" algn="ctr">
                      <a:solidFill>
                        <a:schemeClr val="accent1"/>
                      </a:solidFill>
                      <a:prstDash val="solid"/>
                      <a:round/>
                      <a:headEnd type="none" w="med" len="med"/>
                      <a:tailEnd type="none" w="med" len="med"/>
                    </a:lnL>
                  </a:tcPr>
                </a:tc>
                <a:tc hMerge="1">
                  <a:txBody>
                    <a:bodyPr/>
                    <a:lstStyle/>
                    <a:p>
                      <a:pPr algn="ctr"/>
                      <a:endParaRPr kumimoji="1" lang="ja-JP" altLang="en-US" sz="1200" dirty="0">
                        <a:solidFill>
                          <a:schemeClr val="tx2"/>
                        </a:solidFill>
                        <a:latin typeface="HGｺﾞｼｯｸE 本文"/>
                      </a:endParaRPr>
                    </a:p>
                  </a:txBody>
                  <a:tcPr>
                    <a:lnL w="12700" cap="flat" cmpd="sng" algn="ctr">
                      <a:solidFill>
                        <a:schemeClr val="accent1"/>
                      </a:solidFill>
                      <a:prstDash val="solid"/>
                      <a:round/>
                      <a:headEnd type="none" w="med" len="med"/>
                      <a:tailEnd type="none" w="med" len="med"/>
                    </a:lnL>
                  </a:tcPr>
                </a:tc>
                <a:tc hMerge="1">
                  <a:txBody>
                    <a:bodyPr/>
                    <a:lstStyle/>
                    <a:p>
                      <a:pPr algn="ctr"/>
                      <a:endParaRPr kumimoji="1" lang="ja-JP" altLang="en-US" sz="1600" dirty="0">
                        <a:solidFill>
                          <a:schemeClr val="tx2"/>
                        </a:solidFill>
                        <a:latin typeface="HGｺﾞｼｯｸE 本文"/>
                      </a:endParaRPr>
                    </a:p>
                  </a:txBody>
                  <a:tcPr/>
                </a:tc>
                <a:tc hMerge="1">
                  <a:txBody>
                    <a:bodyPr/>
                    <a:lstStyle/>
                    <a:p>
                      <a:pPr algn="ctr"/>
                      <a:endParaRPr kumimoji="1" lang="ja-JP" altLang="en-US" sz="1600" dirty="0">
                        <a:solidFill>
                          <a:schemeClr val="tx2"/>
                        </a:solidFill>
                        <a:latin typeface="HGｺﾞｼｯｸE 本文"/>
                      </a:endParaRPr>
                    </a:p>
                  </a:txBody>
                  <a:tcPr/>
                </a:tc>
                <a:tc hMerge="1">
                  <a:txBody>
                    <a:bodyPr/>
                    <a:lstStyle/>
                    <a:p>
                      <a:pPr algn="ctr"/>
                      <a:endParaRPr kumimoji="1" lang="ja-JP" altLang="en-US" sz="1600" dirty="0">
                        <a:solidFill>
                          <a:schemeClr val="tx2"/>
                        </a:solidFill>
                        <a:latin typeface="HGｺﾞｼｯｸE 本文"/>
                      </a:endParaRPr>
                    </a:p>
                  </a:txBody>
                  <a:tcPr/>
                </a:tc>
                <a:extLst>
                  <a:ext uri="{0D108BD9-81ED-4DB2-BD59-A6C34878D82A}">
                    <a16:rowId xmlns="" xmlns:a16="http://schemas.microsoft.com/office/drawing/2014/main" val="885926419"/>
                  </a:ext>
                </a:extLst>
              </a:tr>
              <a:tr h="22617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latin typeface="+mn-ea"/>
                          <a:ea typeface="+mn-ea"/>
                        </a:rPr>
                        <a:t>国語</a:t>
                      </a:r>
                      <a:r>
                        <a:rPr kumimoji="1" lang="en-US" altLang="ja-JP" sz="1200" dirty="0">
                          <a:solidFill>
                            <a:schemeClr val="tx2"/>
                          </a:solidFill>
                          <a:latin typeface="+mn-ea"/>
                          <a:ea typeface="+mn-ea"/>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2"/>
                          </a:solidFill>
                          <a:latin typeface="+mn-ea"/>
                          <a:ea typeface="+mn-ea"/>
                        </a:rPr>
                        <a:t>主として知識</a:t>
                      </a:r>
                      <a:endParaRPr kumimoji="1" lang="en-US" altLang="ja-JP" sz="900" dirty="0">
                        <a:solidFill>
                          <a:schemeClr val="tx2"/>
                        </a:solidFill>
                        <a:latin typeface="+mn-ea"/>
                        <a:ea typeface="+mn-ea"/>
                      </a:endParaRPr>
                    </a:p>
                  </a:txBody>
                  <a:tcPr>
                    <a:lnR w="12700" cap="flat" cmpd="sng" algn="ctr">
                      <a:solidFill>
                        <a:schemeClr val="accent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latin typeface="+mn-ea"/>
                          <a:ea typeface="+mn-ea"/>
                        </a:rPr>
                        <a:t>国語</a:t>
                      </a:r>
                      <a:r>
                        <a:rPr kumimoji="1" lang="en-US" altLang="ja-JP" sz="1200" dirty="0">
                          <a:solidFill>
                            <a:schemeClr val="tx2"/>
                          </a:solidFill>
                          <a:latin typeface="+mn-ea"/>
                          <a:ea typeface="+mn-ea"/>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2"/>
                          </a:solidFill>
                          <a:latin typeface="+mn-ea"/>
                          <a:ea typeface="+mn-ea"/>
                        </a:rPr>
                        <a:t>主として活用</a:t>
                      </a:r>
                      <a:endParaRPr kumimoji="1" lang="en-US" altLang="ja-JP" sz="900" dirty="0">
                        <a:solidFill>
                          <a:schemeClr val="tx2"/>
                        </a:solidFill>
                        <a:latin typeface="+mn-ea"/>
                        <a:ea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latin typeface="+mn-ea"/>
                          <a:ea typeface="+mn-ea"/>
                        </a:rPr>
                        <a:t>算数</a:t>
                      </a:r>
                      <a:r>
                        <a:rPr kumimoji="1" lang="en-US" altLang="ja-JP" sz="1200" dirty="0">
                          <a:solidFill>
                            <a:schemeClr val="tx2"/>
                          </a:solidFill>
                          <a:latin typeface="+mn-ea"/>
                          <a:ea typeface="+mn-ea"/>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2"/>
                          </a:solidFill>
                          <a:latin typeface="+mn-ea"/>
                          <a:ea typeface="+mn-ea"/>
                        </a:rPr>
                        <a:t>主として知識</a:t>
                      </a:r>
                      <a:endParaRPr kumimoji="1" lang="en-US" altLang="ja-JP" sz="900" dirty="0">
                        <a:solidFill>
                          <a:schemeClr val="tx2"/>
                        </a:solidFill>
                        <a:latin typeface="+mn-ea"/>
                        <a:ea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latin typeface="+mn-ea"/>
                          <a:ea typeface="+mn-ea"/>
                        </a:rPr>
                        <a:t>算数</a:t>
                      </a:r>
                      <a:r>
                        <a:rPr kumimoji="1" lang="en-US" altLang="ja-JP" sz="1200" dirty="0">
                          <a:solidFill>
                            <a:schemeClr val="tx2"/>
                          </a:solidFill>
                          <a:latin typeface="+mn-ea"/>
                          <a:ea typeface="+mn-ea"/>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2"/>
                          </a:solidFill>
                          <a:latin typeface="+mn-ea"/>
                          <a:ea typeface="+mn-ea"/>
                        </a:rPr>
                        <a:t>主として活用</a:t>
                      </a:r>
                      <a:endParaRPr kumimoji="1" lang="en-US" altLang="ja-JP" sz="900" dirty="0">
                        <a:solidFill>
                          <a:schemeClr val="tx2"/>
                        </a:solidFill>
                        <a:latin typeface="+mn-ea"/>
                        <a:ea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latin typeface="+mn-ea"/>
                          <a:ea typeface="+mn-ea"/>
                        </a:rPr>
                        <a:t>理科</a:t>
                      </a:r>
                      <a:endParaRPr kumimoji="1" lang="en-US" altLang="ja-JP" sz="1200" dirty="0">
                        <a:solidFill>
                          <a:schemeClr val="tx2"/>
                        </a:solidFill>
                        <a:latin typeface="+mn-ea"/>
                        <a:ea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dirty="0">
                        <a:solidFill>
                          <a:schemeClr val="tx2"/>
                        </a:solidFill>
                        <a:latin typeface="+mn-ea"/>
                        <a:ea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ja-JP" altLang="en-US" sz="1200" dirty="0">
                          <a:solidFill>
                            <a:schemeClr val="tx2"/>
                          </a:solidFill>
                          <a:latin typeface="+mn-ea"/>
                          <a:ea typeface="+mn-ea"/>
                        </a:rPr>
                        <a:t>理科</a:t>
                      </a:r>
                      <a:r>
                        <a:rPr kumimoji="1" lang="en-US" altLang="ja-JP" sz="1200" dirty="0">
                          <a:solidFill>
                            <a:schemeClr val="tx2"/>
                          </a:solidFill>
                          <a:latin typeface="+mn-ea"/>
                          <a:ea typeface="+mn-ea"/>
                        </a:rPr>
                        <a:t>A</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2"/>
                          </a:solidFill>
                          <a:latin typeface="+mn-ea"/>
                          <a:ea typeface="+mn-ea"/>
                        </a:rPr>
                        <a:t>主として知識</a:t>
                      </a:r>
                      <a:endParaRPr kumimoji="1" lang="en-US" altLang="ja-JP" sz="900" dirty="0">
                        <a:solidFill>
                          <a:schemeClr val="tx2"/>
                        </a:solidFill>
                        <a:latin typeface="+mn-ea"/>
                        <a:ea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2"/>
                          </a:solidFill>
                          <a:latin typeface="+mn-ea"/>
                          <a:ea typeface="+mn-ea"/>
                        </a:rPr>
                        <a:t>理科</a:t>
                      </a:r>
                      <a:r>
                        <a:rPr kumimoji="1" lang="en-US" altLang="ja-JP" sz="1200" dirty="0">
                          <a:solidFill>
                            <a:schemeClr val="tx2"/>
                          </a:solidFill>
                          <a:latin typeface="+mn-ea"/>
                          <a:ea typeface="+mn-ea"/>
                        </a:rPr>
                        <a:t>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2"/>
                          </a:solidFill>
                          <a:latin typeface="+mn-ea"/>
                          <a:ea typeface="+mn-ea"/>
                        </a:rPr>
                        <a:t>主として活用</a:t>
                      </a:r>
                      <a:endParaRPr kumimoji="1" lang="en-US" altLang="ja-JP" sz="900" dirty="0">
                        <a:solidFill>
                          <a:schemeClr val="tx2"/>
                        </a:solidFill>
                        <a:latin typeface="+mn-ea"/>
                        <a:ea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 xmlns:a16="http://schemas.microsoft.com/office/drawing/2014/main" val="2403078584"/>
                  </a:ext>
                </a:extLst>
              </a:tr>
              <a:tr h="276466">
                <a:tc>
                  <a:txBody>
                    <a:bodyPr/>
                    <a:lstStyle/>
                    <a:p>
                      <a:pPr algn="ctr"/>
                      <a:r>
                        <a:rPr kumimoji="1" lang="en-US" altLang="ja-JP" sz="1200" dirty="0">
                          <a:solidFill>
                            <a:schemeClr val="tx2"/>
                          </a:solidFill>
                          <a:latin typeface="HGｺﾞｼｯｸE 本文"/>
                        </a:rPr>
                        <a:t>-1.7</a:t>
                      </a:r>
                      <a:endParaRPr kumimoji="1" lang="ja-JP" altLang="en-US" sz="1200" dirty="0">
                        <a:solidFill>
                          <a:schemeClr val="tx2"/>
                        </a:solidFill>
                        <a:latin typeface="HGｺﾞｼｯｸE 本文"/>
                      </a:endParaRPr>
                    </a:p>
                  </a:txBody>
                  <a:tcPr>
                    <a:lnR w="12700" cap="flat" cmpd="sng" algn="ctr">
                      <a:solidFill>
                        <a:schemeClr val="accent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2"/>
                          </a:solidFill>
                          <a:latin typeface="HGｺﾞｼｯｸE 本文"/>
                        </a:rPr>
                        <a:t>-3.7</a:t>
                      </a:r>
                      <a:endParaRPr kumimoji="1" lang="ja-JP" altLang="en-US" sz="1200" dirty="0">
                        <a:solidFill>
                          <a:schemeClr val="tx2"/>
                        </a:solidFill>
                        <a:latin typeface="HGｺﾞｼｯｸE 本文"/>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2"/>
                          </a:solidFill>
                          <a:latin typeface="HGｺﾞｼｯｸE 本文"/>
                        </a:rPr>
                        <a:t>-1.5</a:t>
                      </a:r>
                      <a:endParaRPr kumimoji="1" lang="ja-JP" altLang="en-US" sz="1200" dirty="0">
                        <a:solidFill>
                          <a:schemeClr val="tx2"/>
                        </a:solidFill>
                        <a:latin typeface="HGｺﾞｼｯｸE 本文"/>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solidFill>
                            <a:schemeClr val="tx2"/>
                          </a:solidFill>
                          <a:latin typeface="HGｺﾞｼｯｸE 本文"/>
                        </a:rPr>
                        <a:t>-3.5</a:t>
                      </a:r>
                      <a:endParaRPr kumimoji="1" lang="ja-JP" altLang="en-US" sz="1200" dirty="0">
                        <a:solidFill>
                          <a:schemeClr val="tx2"/>
                        </a:solidFill>
                        <a:latin typeface="HGｺﾞｼｯｸE 本文"/>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2"/>
                          </a:solidFill>
                          <a:latin typeface="HGｺﾞｼｯｸE 本文"/>
                        </a:rPr>
                        <a:t>-1.0</a:t>
                      </a:r>
                      <a:endParaRPr kumimoji="1" lang="ja-JP" altLang="en-US" sz="1200" dirty="0">
                        <a:solidFill>
                          <a:schemeClr val="tx2"/>
                        </a:solidFill>
                        <a:latin typeface="HGｺﾞｼｯｸE 本文"/>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solidFill>
                            <a:schemeClr val="tx2"/>
                          </a:solidFill>
                          <a:latin typeface="HGｺﾞｼｯｸE 本文"/>
                        </a:rPr>
                        <a:t>-1.3</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2"/>
                          </a:solidFill>
                          <a:latin typeface="HGｺﾞｼｯｸE 本文"/>
                        </a:rPr>
                        <a:t>0.3</a:t>
                      </a:r>
                      <a:endParaRPr kumimoji="1" lang="ja-JP" altLang="en-US" sz="1200" dirty="0">
                        <a:solidFill>
                          <a:schemeClr val="tx2"/>
                        </a:solidFill>
                        <a:latin typeface="HGｺﾞｼｯｸE 本文"/>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 xmlns:a16="http://schemas.microsoft.com/office/drawing/2014/main" val="1308057411"/>
                  </a:ext>
                </a:extLst>
              </a:tr>
            </a:tbl>
          </a:graphicData>
        </a:graphic>
      </p:graphicFrame>
      <p:sp>
        <p:nvSpPr>
          <p:cNvPr id="6" name="楕円 5" descr="校舎">
            <a:extLst>
              <a:ext uri="{FF2B5EF4-FFF2-40B4-BE49-F238E27FC236}">
                <a16:creationId xmlns="" xmlns:a16="http://schemas.microsoft.com/office/drawing/2014/main" id="{F8258D84-8500-4F87-AFA7-3BEC2A099A4F}"/>
              </a:ext>
            </a:extLst>
          </p:cNvPr>
          <p:cNvSpPr/>
          <p:nvPr/>
        </p:nvSpPr>
        <p:spPr bwMode="white">
          <a:xfrm>
            <a:off x="537469" y="932920"/>
            <a:ext cx="845214" cy="845214"/>
          </a:xfrm>
          <a:prstGeom prst="ellipse">
            <a:avLst/>
          </a:prstGeom>
          <a: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p:spPr>
        <p:style>
          <a:lnRef idx="2">
            <a:schemeClr val="accent2">
              <a:tint val="40000"/>
              <a:alpha val="90000"/>
              <a:hueOff val="-362642"/>
              <a:satOff val="18611"/>
              <a:lumOff val="1576"/>
              <a:alphaOff val="0"/>
            </a:schemeClr>
          </a:lnRef>
          <a:fillRef idx="1">
            <a:scrgbClr r="0" g="0" b="0"/>
          </a:fillRef>
          <a:effectRef idx="0">
            <a:schemeClr val="accent2">
              <a:tint val="40000"/>
              <a:alpha val="90000"/>
              <a:hueOff val="-362642"/>
              <a:satOff val="18611"/>
              <a:lumOff val="1576"/>
              <a:alphaOff val="0"/>
            </a:schemeClr>
          </a:effectRef>
          <a:fontRef idx="minor">
            <a:schemeClr val="dk1">
              <a:hueOff val="0"/>
              <a:satOff val="0"/>
              <a:lumOff val="0"/>
              <a:alphaOff val="0"/>
            </a:schemeClr>
          </a:fontRef>
        </p:style>
      </p:sp>
      <p:pic>
        <p:nvPicPr>
          <p:cNvPr id="8" name="Picture 2" descr="\\TS01\disk1\□ エスプリ\07_離島教育農業\資料\stand3_side01_boy.png">
            <a:extLst>
              <a:ext uri="{FF2B5EF4-FFF2-40B4-BE49-F238E27FC236}">
                <a16:creationId xmlns="" xmlns:a16="http://schemas.microsoft.com/office/drawing/2014/main" id="{4FCE1096-6645-4C54-93B4-1D00CD1B38F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23794" y="2463517"/>
            <a:ext cx="1148062" cy="1707155"/>
          </a:xfrm>
          <a:prstGeom prst="rect">
            <a:avLst/>
          </a:prstGeom>
          <a:noFill/>
          <a:extLst>
            <a:ext uri="{909E8E84-426E-40DD-AFC4-6F175D3DCCD1}">
              <a14:hiddenFill xmlns:a14="http://schemas.microsoft.com/office/drawing/2010/main">
                <a:solidFill>
                  <a:srgbClr val="FFFFFF"/>
                </a:solidFill>
              </a14:hiddenFill>
            </a:ext>
          </a:extLst>
        </p:spPr>
      </p:pic>
      <p:sp>
        <p:nvSpPr>
          <p:cNvPr id="7" name="スライド番号プレースホルダー 6">
            <a:extLst>
              <a:ext uri="{FF2B5EF4-FFF2-40B4-BE49-F238E27FC236}">
                <a16:creationId xmlns="" xmlns:a16="http://schemas.microsoft.com/office/drawing/2014/main" id="{6999EBB0-B839-4600-BCAF-E2A7DCEEB844}"/>
              </a:ext>
            </a:extLst>
          </p:cNvPr>
          <p:cNvSpPr>
            <a:spLocks noGrp="1"/>
          </p:cNvSpPr>
          <p:nvPr>
            <p:ph type="sldNum" sz="quarter" idx="12"/>
          </p:nvPr>
        </p:nvSpPr>
        <p:spPr/>
        <p:txBody>
          <a:bodyPr/>
          <a:lstStyle/>
          <a:p>
            <a:fld id="{F043F8D2-B5D0-4526-8998-72377A40B353}" type="slidenum">
              <a:rPr kumimoji="1" lang="ja-JP" altLang="en-US" smtClean="0"/>
              <a:pPr/>
              <a:t>5</a:t>
            </a:fld>
            <a:endParaRPr kumimoji="1" lang="ja-JP" altLang="en-US"/>
          </a:p>
        </p:txBody>
      </p:sp>
    </p:spTree>
    <p:extLst>
      <p:ext uri="{BB962C8B-B14F-4D97-AF65-F5344CB8AC3E}">
        <p14:creationId xmlns:p14="http://schemas.microsoft.com/office/powerpoint/2010/main" val="57690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 xmlns:a16="http://schemas.microsoft.com/office/drawing/2014/main" id="{F8D5091B-42CB-4C20-BB6C-E21D7DB20FC9}"/>
              </a:ext>
            </a:extLst>
          </p:cNvPr>
          <p:cNvPicPr>
            <a:picLocks noChangeAspect="1"/>
          </p:cNvPicPr>
          <p:nvPr/>
        </p:nvPicPr>
        <p:blipFill rotWithShape="1">
          <a:blip r:embed="rId3"/>
          <a:srcRect t="14228" r="45970" b="73621"/>
          <a:stretch/>
        </p:blipFill>
        <p:spPr>
          <a:xfrm>
            <a:off x="280243" y="2053588"/>
            <a:ext cx="4339409" cy="681467"/>
          </a:xfrm>
          <a:prstGeom prst="rect">
            <a:avLst/>
          </a:prstGeom>
        </p:spPr>
      </p:pic>
      <p:sp>
        <p:nvSpPr>
          <p:cNvPr id="4" name="テキスト ボックス 3">
            <a:extLst>
              <a:ext uri="{FF2B5EF4-FFF2-40B4-BE49-F238E27FC236}">
                <a16:creationId xmlns="" xmlns:a16="http://schemas.microsoft.com/office/drawing/2014/main" id="{A7E22114-6974-42E3-A02F-9D68B75F8F1C}"/>
              </a:ext>
            </a:extLst>
          </p:cNvPr>
          <p:cNvSpPr txBox="1"/>
          <p:nvPr/>
        </p:nvSpPr>
        <p:spPr>
          <a:xfrm>
            <a:off x="447880" y="6526419"/>
            <a:ext cx="7771366" cy="2308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国立教育政策研究所：全国学力・学習調査状況（平成</a:t>
            </a:r>
            <a:r>
              <a:rPr lang="en-US" altLang="ja-JP" sz="900" dirty="0">
                <a:solidFill>
                  <a:schemeClr val="tx2"/>
                </a:solidFill>
              </a:rPr>
              <a:t>30</a:t>
            </a:r>
            <a:r>
              <a:rPr lang="ja-JP" altLang="en-US" sz="900" dirty="0">
                <a:solidFill>
                  <a:schemeClr val="tx2"/>
                </a:solidFill>
              </a:rPr>
              <a:t>年度）</a:t>
            </a:r>
            <a:endParaRPr lang="en-US" altLang="ja-JP" sz="900" dirty="0">
              <a:solidFill>
                <a:schemeClr val="tx2"/>
              </a:solidFill>
            </a:endParaRPr>
          </a:p>
        </p:txBody>
      </p:sp>
      <p:pic>
        <p:nvPicPr>
          <p:cNvPr id="5" name="コンテンツ プレースホルダー 3">
            <a:extLst>
              <a:ext uri="{FF2B5EF4-FFF2-40B4-BE49-F238E27FC236}">
                <a16:creationId xmlns="" xmlns:a16="http://schemas.microsoft.com/office/drawing/2014/main" id="{E210C849-2077-41FF-946F-762E83855E50}"/>
              </a:ext>
            </a:extLst>
          </p:cNvPr>
          <p:cNvPicPr>
            <a:picLocks noGrp="1" noChangeAspect="1"/>
          </p:cNvPicPr>
          <p:nvPr>
            <p:ph idx="1"/>
          </p:nvPr>
        </p:nvPicPr>
        <p:blipFill rotWithShape="1">
          <a:blip r:embed="rId4"/>
          <a:srcRect l="-1" t="13871" r="45109" b="74284"/>
          <a:stretch/>
        </p:blipFill>
        <p:spPr>
          <a:xfrm>
            <a:off x="4512394" y="2087436"/>
            <a:ext cx="4529940" cy="681454"/>
          </a:xfrm>
          <a:prstGeom prst="rect">
            <a:avLst/>
          </a:prstGeom>
        </p:spPr>
      </p:pic>
      <p:pic>
        <p:nvPicPr>
          <p:cNvPr id="6" name="図 5">
            <a:extLst>
              <a:ext uri="{FF2B5EF4-FFF2-40B4-BE49-F238E27FC236}">
                <a16:creationId xmlns="" xmlns:a16="http://schemas.microsoft.com/office/drawing/2014/main" id="{4E115D72-C1B6-4E50-8F6F-48652751CAD4}"/>
              </a:ext>
            </a:extLst>
          </p:cNvPr>
          <p:cNvPicPr>
            <a:picLocks noChangeAspect="1"/>
          </p:cNvPicPr>
          <p:nvPr/>
        </p:nvPicPr>
        <p:blipFill rotWithShape="1">
          <a:blip r:embed="rId5"/>
          <a:srcRect t="12272" r="46716" b="75477"/>
          <a:stretch/>
        </p:blipFill>
        <p:spPr>
          <a:xfrm>
            <a:off x="364989" y="3279622"/>
            <a:ext cx="4324157" cy="681474"/>
          </a:xfrm>
          <a:prstGeom prst="rect">
            <a:avLst/>
          </a:prstGeom>
        </p:spPr>
      </p:pic>
      <p:pic>
        <p:nvPicPr>
          <p:cNvPr id="7" name="図 6">
            <a:extLst>
              <a:ext uri="{FF2B5EF4-FFF2-40B4-BE49-F238E27FC236}">
                <a16:creationId xmlns="" xmlns:a16="http://schemas.microsoft.com/office/drawing/2014/main" id="{E2C6D572-99FD-43D3-9972-BD0133291A47}"/>
              </a:ext>
            </a:extLst>
          </p:cNvPr>
          <p:cNvPicPr>
            <a:picLocks noChangeAspect="1"/>
          </p:cNvPicPr>
          <p:nvPr/>
        </p:nvPicPr>
        <p:blipFill rotWithShape="1">
          <a:blip r:embed="rId6"/>
          <a:srcRect t="50318" r="19702"/>
          <a:stretch/>
        </p:blipFill>
        <p:spPr>
          <a:xfrm>
            <a:off x="4532923" y="3319346"/>
            <a:ext cx="4454419" cy="802583"/>
          </a:xfrm>
          <a:prstGeom prst="rect">
            <a:avLst/>
          </a:prstGeom>
        </p:spPr>
      </p:pic>
      <p:pic>
        <p:nvPicPr>
          <p:cNvPr id="8" name="図 7">
            <a:extLst>
              <a:ext uri="{FF2B5EF4-FFF2-40B4-BE49-F238E27FC236}">
                <a16:creationId xmlns="" xmlns:a16="http://schemas.microsoft.com/office/drawing/2014/main" id="{F3118752-FA30-464C-9E58-BC567079B7CB}"/>
              </a:ext>
            </a:extLst>
          </p:cNvPr>
          <p:cNvPicPr>
            <a:picLocks noChangeAspect="1"/>
          </p:cNvPicPr>
          <p:nvPr/>
        </p:nvPicPr>
        <p:blipFill rotWithShape="1">
          <a:blip r:embed="rId7"/>
          <a:srcRect l="2452" t="50642" r="18403"/>
          <a:stretch/>
        </p:blipFill>
        <p:spPr>
          <a:xfrm>
            <a:off x="447880" y="4505663"/>
            <a:ext cx="4251749" cy="767260"/>
          </a:xfrm>
          <a:prstGeom prst="rect">
            <a:avLst/>
          </a:prstGeom>
        </p:spPr>
      </p:pic>
      <p:pic>
        <p:nvPicPr>
          <p:cNvPr id="9" name="図 8">
            <a:extLst>
              <a:ext uri="{FF2B5EF4-FFF2-40B4-BE49-F238E27FC236}">
                <a16:creationId xmlns="" xmlns:a16="http://schemas.microsoft.com/office/drawing/2014/main" id="{4B069801-4F2C-4A0D-82A8-C928CBDF9BA2}"/>
              </a:ext>
            </a:extLst>
          </p:cNvPr>
          <p:cNvPicPr>
            <a:picLocks noChangeAspect="1"/>
          </p:cNvPicPr>
          <p:nvPr/>
        </p:nvPicPr>
        <p:blipFill rotWithShape="1">
          <a:blip r:embed="rId8"/>
          <a:srcRect l="2946" t="51823" r="17636"/>
          <a:stretch/>
        </p:blipFill>
        <p:spPr>
          <a:xfrm>
            <a:off x="4718346" y="5793532"/>
            <a:ext cx="4314827" cy="767258"/>
          </a:xfrm>
          <a:prstGeom prst="rect">
            <a:avLst/>
          </a:prstGeom>
        </p:spPr>
      </p:pic>
      <p:pic>
        <p:nvPicPr>
          <p:cNvPr id="10" name="図 9">
            <a:extLst>
              <a:ext uri="{FF2B5EF4-FFF2-40B4-BE49-F238E27FC236}">
                <a16:creationId xmlns="" xmlns:a16="http://schemas.microsoft.com/office/drawing/2014/main" id="{697B97DD-D3E7-443D-83C9-27504395461B}"/>
              </a:ext>
            </a:extLst>
          </p:cNvPr>
          <p:cNvPicPr>
            <a:picLocks noChangeAspect="1"/>
          </p:cNvPicPr>
          <p:nvPr/>
        </p:nvPicPr>
        <p:blipFill rotWithShape="1">
          <a:blip r:embed="rId9"/>
          <a:srcRect l="2855" t="55510" r="20209"/>
          <a:stretch/>
        </p:blipFill>
        <p:spPr>
          <a:xfrm>
            <a:off x="400255" y="5817490"/>
            <a:ext cx="4314817" cy="678028"/>
          </a:xfrm>
          <a:prstGeom prst="rect">
            <a:avLst/>
          </a:prstGeom>
        </p:spPr>
      </p:pic>
      <p:sp>
        <p:nvSpPr>
          <p:cNvPr id="11" name="正方形/長方形 10">
            <a:extLst>
              <a:ext uri="{FF2B5EF4-FFF2-40B4-BE49-F238E27FC236}">
                <a16:creationId xmlns="" xmlns:a16="http://schemas.microsoft.com/office/drawing/2014/main" id="{EA485CF2-9547-4229-942A-4B071AAC5869}"/>
              </a:ext>
            </a:extLst>
          </p:cNvPr>
          <p:cNvSpPr/>
          <p:nvPr/>
        </p:nvSpPr>
        <p:spPr>
          <a:xfrm>
            <a:off x="476455" y="1707144"/>
            <a:ext cx="4089255" cy="3723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国語</a:t>
            </a:r>
            <a:r>
              <a:rPr kumimoji="1" lang="en-US" altLang="ja-JP" dirty="0"/>
              <a:t>A</a:t>
            </a:r>
            <a:r>
              <a:rPr kumimoji="1" lang="ja-JP" altLang="en-US" dirty="0"/>
              <a:t>：</a:t>
            </a:r>
            <a:r>
              <a:rPr kumimoji="1" lang="ja-JP" altLang="en-US" sz="1600" dirty="0"/>
              <a:t>主として知識</a:t>
            </a:r>
            <a:endParaRPr kumimoji="1" lang="ja-JP" altLang="en-US" dirty="0"/>
          </a:p>
        </p:txBody>
      </p:sp>
      <p:sp>
        <p:nvSpPr>
          <p:cNvPr id="14" name="正方形/長方形 13">
            <a:extLst>
              <a:ext uri="{FF2B5EF4-FFF2-40B4-BE49-F238E27FC236}">
                <a16:creationId xmlns="" xmlns:a16="http://schemas.microsoft.com/office/drawing/2014/main" id="{7EFA30D7-809E-48C6-8EAE-3023B7F9FF2D}"/>
              </a:ext>
            </a:extLst>
          </p:cNvPr>
          <p:cNvSpPr/>
          <p:nvPr/>
        </p:nvSpPr>
        <p:spPr>
          <a:xfrm>
            <a:off x="4774502" y="1710147"/>
            <a:ext cx="4089255" cy="3723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国語</a:t>
            </a:r>
            <a:r>
              <a:rPr kumimoji="1" lang="en-US" altLang="ja-JP" dirty="0"/>
              <a:t>B</a:t>
            </a:r>
            <a:r>
              <a:rPr kumimoji="1" lang="ja-JP" altLang="en-US" dirty="0"/>
              <a:t>：</a:t>
            </a:r>
            <a:r>
              <a:rPr kumimoji="1" lang="ja-JP" altLang="en-US" sz="1600" dirty="0"/>
              <a:t>主として活用</a:t>
            </a:r>
            <a:endParaRPr kumimoji="1" lang="ja-JP" altLang="en-US" dirty="0"/>
          </a:p>
        </p:txBody>
      </p:sp>
      <p:sp>
        <p:nvSpPr>
          <p:cNvPr id="15" name="正方形/長方形 14">
            <a:extLst>
              <a:ext uri="{FF2B5EF4-FFF2-40B4-BE49-F238E27FC236}">
                <a16:creationId xmlns="" xmlns:a16="http://schemas.microsoft.com/office/drawing/2014/main" id="{EF3F0F25-6DBE-43B6-98FA-A76DB2A8A7EF}"/>
              </a:ext>
            </a:extLst>
          </p:cNvPr>
          <p:cNvSpPr/>
          <p:nvPr/>
        </p:nvSpPr>
        <p:spPr>
          <a:xfrm>
            <a:off x="476455" y="2981601"/>
            <a:ext cx="4089255" cy="3723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算数</a:t>
            </a:r>
            <a:r>
              <a:rPr kumimoji="1" lang="en-US" altLang="ja-JP" dirty="0"/>
              <a:t>A</a:t>
            </a:r>
            <a:r>
              <a:rPr kumimoji="1" lang="ja-JP" altLang="en-US" dirty="0"/>
              <a:t>：</a:t>
            </a:r>
            <a:r>
              <a:rPr kumimoji="1" lang="ja-JP" altLang="en-US" sz="1600" dirty="0"/>
              <a:t>主として知識</a:t>
            </a:r>
            <a:endParaRPr kumimoji="1" lang="ja-JP" altLang="en-US" dirty="0"/>
          </a:p>
        </p:txBody>
      </p:sp>
      <p:sp>
        <p:nvSpPr>
          <p:cNvPr id="16" name="正方形/長方形 15">
            <a:extLst>
              <a:ext uri="{FF2B5EF4-FFF2-40B4-BE49-F238E27FC236}">
                <a16:creationId xmlns="" xmlns:a16="http://schemas.microsoft.com/office/drawing/2014/main" id="{0F132082-0235-40B8-AF07-A78620A2BE4C}"/>
              </a:ext>
            </a:extLst>
          </p:cNvPr>
          <p:cNvSpPr/>
          <p:nvPr/>
        </p:nvSpPr>
        <p:spPr>
          <a:xfrm>
            <a:off x="4771415" y="2972310"/>
            <a:ext cx="4089255" cy="3723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算数</a:t>
            </a:r>
            <a:r>
              <a:rPr kumimoji="1" lang="en-US" altLang="ja-JP" dirty="0"/>
              <a:t>B</a:t>
            </a:r>
            <a:r>
              <a:rPr kumimoji="1" lang="ja-JP" altLang="en-US" dirty="0"/>
              <a:t>：</a:t>
            </a:r>
            <a:r>
              <a:rPr kumimoji="1" lang="ja-JP" altLang="en-US" sz="1600" dirty="0"/>
              <a:t>主として活用</a:t>
            </a:r>
            <a:endParaRPr kumimoji="1" lang="ja-JP" altLang="en-US" dirty="0"/>
          </a:p>
        </p:txBody>
      </p:sp>
      <p:sp>
        <p:nvSpPr>
          <p:cNvPr id="17" name="正方形/長方形 16">
            <a:extLst>
              <a:ext uri="{FF2B5EF4-FFF2-40B4-BE49-F238E27FC236}">
                <a16:creationId xmlns="" xmlns:a16="http://schemas.microsoft.com/office/drawing/2014/main" id="{71256D73-72CE-43D6-A0F3-C3A5F50C7321}"/>
              </a:ext>
            </a:extLst>
          </p:cNvPr>
          <p:cNvSpPr/>
          <p:nvPr/>
        </p:nvSpPr>
        <p:spPr>
          <a:xfrm>
            <a:off x="476455" y="4209345"/>
            <a:ext cx="4089255" cy="3723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理科</a:t>
            </a:r>
          </a:p>
        </p:txBody>
      </p:sp>
      <p:sp>
        <p:nvSpPr>
          <p:cNvPr id="18" name="正方形/長方形 17">
            <a:extLst>
              <a:ext uri="{FF2B5EF4-FFF2-40B4-BE49-F238E27FC236}">
                <a16:creationId xmlns="" xmlns:a16="http://schemas.microsoft.com/office/drawing/2014/main" id="{3BC14782-6D8E-4CDA-969B-45367C79D8B6}"/>
              </a:ext>
            </a:extLst>
          </p:cNvPr>
          <p:cNvSpPr/>
          <p:nvPr/>
        </p:nvSpPr>
        <p:spPr>
          <a:xfrm>
            <a:off x="476455" y="5444005"/>
            <a:ext cx="4089255" cy="3723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理科</a:t>
            </a:r>
            <a:r>
              <a:rPr kumimoji="1" lang="en-US" altLang="ja-JP" dirty="0"/>
              <a:t>A</a:t>
            </a:r>
            <a:r>
              <a:rPr kumimoji="1" lang="ja-JP" altLang="en-US" dirty="0"/>
              <a:t>：</a:t>
            </a:r>
            <a:r>
              <a:rPr kumimoji="1" lang="ja-JP" altLang="en-US" sz="1600" dirty="0"/>
              <a:t>主として知識</a:t>
            </a:r>
            <a:endParaRPr kumimoji="1" lang="ja-JP" altLang="en-US" dirty="0"/>
          </a:p>
        </p:txBody>
      </p:sp>
      <p:sp>
        <p:nvSpPr>
          <p:cNvPr id="19" name="正方形/長方形 18">
            <a:extLst>
              <a:ext uri="{FF2B5EF4-FFF2-40B4-BE49-F238E27FC236}">
                <a16:creationId xmlns="" xmlns:a16="http://schemas.microsoft.com/office/drawing/2014/main" id="{904B0D97-C67D-46C6-BAFA-63274FEAEFB3}"/>
              </a:ext>
            </a:extLst>
          </p:cNvPr>
          <p:cNvSpPr/>
          <p:nvPr/>
        </p:nvSpPr>
        <p:spPr>
          <a:xfrm>
            <a:off x="4761492" y="5436539"/>
            <a:ext cx="4089255" cy="37239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r>
              <a:rPr kumimoji="1" lang="ja-JP" altLang="en-US" dirty="0"/>
              <a:t>理科</a:t>
            </a:r>
            <a:r>
              <a:rPr kumimoji="1" lang="en-US" altLang="ja-JP" dirty="0"/>
              <a:t>B</a:t>
            </a:r>
            <a:r>
              <a:rPr kumimoji="1" lang="ja-JP" altLang="en-US" dirty="0"/>
              <a:t>：</a:t>
            </a:r>
            <a:r>
              <a:rPr kumimoji="1" lang="ja-JP" altLang="en-US" sz="1600" dirty="0"/>
              <a:t>主として活用</a:t>
            </a:r>
            <a:endParaRPr kumimoji="1" lang="ja-JP" altLang="en-US" dirty="0"/>
          </a:p>
        </p:txBody>
      </p:sp>
      <p:sp>
        <p:nvSpPr>
          <p:cNvPr id="22" name="コンテンツ プレースホルダー 4">
            <a:extLst>
              <a:ext uri="{FF2B5EF4-FFF2-40B4-BE49-F238E27FC236}">
                <a16:creationId xmlns="" xmlns:a16="http://schemas.microsoft.com/office/drawing/2014/main" id="{A84199BE-5C38-4C44-8252-3A97B9D5E96D}"/>
              </a:ext>
            </a:extLst>
          </p:cNvPr>
          <p:cNvSpPr txBox="1">
            <a:spLocks/>
          </p:cNvSpPr>
          <p:nvPr/>
        </p:nvSpPr>
        <p:spPr>
          <a:xfrm>
            <a:off x="556195" y="1262850"/>
            <a:ext cx="5095462" cy="372391"/>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nSpc>
                <a:spcPct val="90000"/>
              </a:lnSpc>
              <a:buNone/>
            </a:pPr>
            <a:endParaRPr lang="en-US" altLang="ja-JP" sz="1400" dirty="0">
              <a:latin typeface="HGｺﾞｼｯｸE 本文"/>
            </a:endParaRPr>
          </a:p>
        </p:txBody>
      </p:sp>
      <p:sp>
        <p:nvSpPr>
          <p:cNvPr id="23" name="コンテンツ プレースホルダー 4">
            <a:extLst>
              <a:ext uri="{FF2B5EF4-FFF2-40B4-BE49-F238E27FC236}">
                <a16:creationId xmlns="" xmlns:a16="http://schemas.microsoft.com/office/drawing/2014/main" id="{4C551429-5360-4A5B-B77A-F77BD5A5E53D}"/>
              </a:ext>
            </a:extLst>
          </p:cNvPr>
          <p:cNvSpPr txBox="1">
            <a:spLocks/>
          </p:cNvSpPr>
          <p:nvPr/>
        </p:nvSpPr>
        <p:spPr>
          <a:xfrm>
            <a:off x="467695" y="1017913"/>
            <a:ext cx="8228630" cy="617328"/>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9pPr>
          </a:lstStyle>
          <a:p>
            <a:pPr>
              <a:lnSpc>
                <a:spcPct val="90000"/>
              </a:lnSpc>
            </a:pPr>
            <a:r>
              <a:rPr lang="ja-JP" altLang="en-US" dirty="0"/>
              <a:t>教科ごとの学力調査結果</a:t>
            </a:r>
            <a:endParaRPr lang="en-US" altLang="ja-JP" dirty="0"/>
          </a:p>
          <a:p>
            <a:pPr marL="324000" lvl="1" indent="0">
              <a:lnSpc>
                <a:spcPct val="90000"/>
              </a:lnSpc>
              <a:buNone/>
            </a:pPr>
            <a:r>
              <a:rPr lang="en-US" altLang="ja-JP" sz="1300" dirty="0">
                <a:latin typeface="HGｺﾞｼｯｸE 本文"/>
              </a:rPr>
              <a:t>※</a:t>
            </a:r>
            <a:r>
              <a:rPr lang="ja-JP" altLang="en-US" sz="1300" dirty="0">
                <a:latin typeface="HGｺﾞｼｯｸE 本文"/>
              </a:rPr>
              <a:t>へき地とは、離島や山間地など都市地域から離れた地域</a:t>
            </a:r>
            <a:r>
              <a:rPr lang="ja-JP" altLang="en-US" sz="1300" dirty="0"/>
              <a:t>	</a:t>
            </a:r>
          </a:p>
        </p:txBody>
      </p:sp>
      <p:sp>
        <p:nvSpPr>
          <p:cNvPr id="20" name="正方形/長方形 19">
            <a:extLst>
              <a:ext uri="{FF2B5EF4-FFF2-40B4-BE49-F238E27FC236}">
                <a16:creationId xmlns="" xmlns:a16="http://schemas.microsoft.com/office/drawing/2014/main" id="{6D31F3DC-0D89-4858-98F4-83CB2B209D28}"/>
              </a:ext>
            </a:extLst>
          </p:cNvPr>
          <p:cNvSpPr/>
          <p:nvPr/>
        </p:nvSpPr>
        <p:spPr>
          <a:xfrm>
            <a:off x="476455" y="2371762"/>
            <a:ext cx="4030231" cy="133740"/>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 xmlns:a16="http://schemas.microsoft.com/office/drawing/2014/main" id="{4675F92F-094A-4128-86E4-DB2980924D64}"/>
              </a:ext>
            </a:extLst>
          </p:cNvPr>
          <p:cNvSpPr/>
          <p:nvPr/>
        </p:nvSpPr>
        <p:spPr>
          <a:xfrm>
            <a:off x="4783740" y="2361292"/>
            <a:ext cx="4103686" cy="170437"/>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 xmlns:a16="http://schemas.microsoft.com/office/drawing/2014/main" id="{D2CB6693-059F-4A15-8768-31B618959DF4}"/>
              </a:ext>
            </a:extLst>
          </p:cNvPr>
          <p:cNvSpPr/>
          <p:nvPr/>
        </p:nvSpPr>
        <p:spPr>
          <a:xfrm>
            <a:off x="457812" y="3607865"/>
            <a:ext cx="4103686" cy="170437"/>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 xmlns:a16="http://schemas.microsoft.com/office/drawing/2014/main" id="{2A72BBCA-FF5A-44DF-BD95-80B135BFB3BF}"/>
              </a:ext>
            </a:extLst>
          </p:cNvPr>
          <p:cNvSpPr/>
          <p:nvPr/>
        </p:nvSpPr>
        <p:spPr>
          <a:xfrm>
            <a:off x="470661" y="4844404"/>
            <a:ext cx="4114069" cy="147916"/>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 xmlns:a16="http://schemas.microsoft.com/office/drawing/2014/main" id="{938BF73A-616B-4502-8452-EF3451C962D3}"/>
              </a:ext>
            </a:extLst>
          </p:cNvPr>
          <p:cNvSpPr/>
          <p:nvPr/>
        </p:nvSpPr>
        <p:spPr>
          <a:xfrm>
            <a:off x="460679" y="6083088"/>
            <a:ext cx="4103686" cy="170437"/>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 xmlns:a16="http://schemas.microsoft.com/office/drawing/2014/main" id="{EBB4DA56-A73D-4B9E-9E6E-66D8FCBCD6D3}"/>
              </a:ext>
            </a:extLst>
          </p:cNvPr>
          <p:cNvSpPr/>
          <p:nvPr/>
        </p:nvSpPr>
        <p:spPr>
          <a:xfrm>
            <a:off x="4761492" y="6096172"/>
            <a:ext cx="4103686" cy="170437"/>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 xmlns:a16="http://schemas.microsoft.com/office/drawing/2014/main" id="{46990F34-C146-42A8-9D5B-C479DE4E73CE}"/>
              </a:ext>
            </a:extLst>
          </p:cNvPr>
          <p:cNvSpPr/>
          <p:nvPr/>
        </p:nvSpPr>
        <p:spPr>
          <a:xfrm>
            <a:off x="4766509" y="3606518"/>
            <a:ext cx="4103686" cy="170437"/>
          </a:xfrm>
          <a:prstGeom prst="rect">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2">
            <a:extLst>
              <a:ext uri="{FF2B5EF4-FFF2-40B4-BE49-F238E27FC236}">
                <a16:creationId xmlns="" xmlns:a16="http://schemas.microsoft.com/office/drawing/2014/main" id="{72246A04-FE09-444B-9872-B9FA548E3FAE}"/>
              </a:ext>
            </a:extLst>
          </p:cNvPr>
          <p:cNvSpPr>
            <a:spLocks noGrp="1"/>
          </p:cNvSpPr>
          <p:nvPr>
            <p:ph type="title"/>
          </p:nvPr>
        </p:nvSpPr>
        <p:spPr/>
        <p:txBody>
          <a:bodyPr/>
          <a:lstStyle/>
          <a:p>
            <a:r>
              <a:rPr lang="ja-JP" altLang="en-US" dirty="0"/>
              <a:t>全国とへき地の比較　～学力～</a:t>
            </a:r>
          </a:p>
        </p:txBody>
      </p:sp>
      <p:sp>
        <p:nvSpPr>
          <p:cNvPr id="2" name="スライド番号プレースホルダー 1">
            <a:extLst>
              <a:ext uri="{FF2B5EF4-FFF2-40B4-BE49-F238E27FC236}">
                <a16:creationId xmlns="" xmlns:a16="http://schemas.microsoft.com/office/drawing/2014/main" id="{5B15D2AA-1D0D-4F34-A6B7-478E8A29B9A5}"/>
              </a:ext>
            </a:extLst>
          </p:cNvPr>
          <p:cNvSpPr>
            <a:spLocks noGrp="1"/>
          </p:cNvSpPr>
          <p:nvPr>
            <p:ph type="sldNum" sz="quarter" idx="12"/>
          </p:nvPr>
        </p:nvSpPr>
        <p:spPr/>
        <p:txBody>
          <a:bodyPr/>
          <a:lstStyle/>
          <a:p>
            <a:fld id="{F043F8D2-B5D0-4526-8998-72377A40B353}" type="slidenum">
              <a:rPr kumimoji="1" lang="ja-JP" altLang="en-US" smtClean="0"/>
              <a:pPr/>
              <a:t>6</a:t>
            </a:fld>
            <a:endParaRPr kumimoji="1" lang="ja-JP" altLang="en-US"/>
          </a:p>
        </p:txBody>
      </p:sp>
    </p:spTree>
    <p:extLst>
      <p:ext uri="{BB962C8B-B14F-4D97-AF65-F5344CB8AC3E}">
        <p14:creationId xmlns:p14="http://schemas.microsoft.com/office/powerpoint/2010/main" val="356594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9">
            <a:extLst>
              <a:ext uri="{FF2B5EF4-FFF2-40B4-BE49-F238E27FC236}">
                <a16:creationId xmlns="" xmlns:a16="http://schemas.microsoft.com/office/drawing/2014/main" id="{1220A307-7C48-4885-9B3D-545E43BA9A21}"/>
              </a:ext>
            </a:extLst>
          </p:cNvPr>
          <p:cNvGraphicFramePr>
            <a:graphicFrameLocks noGrp="1"/>
          </p:cNvGraphicFramePr>
          <p:nvPr>
            <p:ph idx="1"/>
            <p:extLst>
              <p:ext uri="{D42A27DB-BD31-4B8C-83A1-F6EECF244321}">
                <p14:modId xmlns:p14="http://schemas.microsoft.com/office/powerpoint/2010/main" val="2092272331"/>
              </p:ext>
            </p:extLst>
          </p:nvPr>
        </p:nvGraphicFramePr>
        <p:xfrm>
          <a:off x="466631" y="2019711"/>
          <a:ext cx="8224881" cy="4176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タイトル 1">
            <a:extLst>
              <a:ext uri="{FF2B5EF4-FFF2-40B4-BE49-F238E27FC236}">
                <a16:creationId xmlns="" xmlns:a16="http://schemas.microsoft.com/office/drawing/2014/main" id="{5D09BEFF-6525-4370-B360-B04984707E93}"/>
              </a:ext>
            </a:extLst>
          </p:cNvPr>
          <p:cNvSpPr>
            <a:spLocks noGrp="1"/>
          </p:cNvSpPr>
          <p:nvPr>
            <p:ph type="title"/>
          </p:nvPr>
        </p:nvSpPr>
        <p:spPr bwMode="white">
          <a:xfrm>
            <a:off x="1621970" y="687474"/>
            <a:ext cx="6948973" cy="1083329"/>
          </a:xfrm>
        </p:spPr>
        <p:txBody>
          <a:bodyPr/>
          <a:lstStyle/>
          <a:p>
            <a:r>
              <a:rPr kumimoji="1" lang="ja-JP" altLang="en-US" dirty="0"/>
              <a:t>教員の意見①</a:t>
            </a:r>
          </a:p>
        </p:txBody>
      </p:sp>
      <p:pic>
        <p:nvPicPr>
          <p:cNvPr id="9" name="図 8" descr="おもちゃ, 人形, 持つ, 暗い が含まれている画像&#10;&#10;自動的に生成された説明">
            <a:extLst>
              <a:ext uri="{FF2B5EF4-FFF2-40B4-BE49-F238E27FC236}">
                <a16:creationId xmlns="" xmlns:a16="http://schemas.microsoft.com/office/drawing/2014/main" id="{F8AC4BB6-6834-4485-B5C2-EBF6CE521F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9708" b="55715"/>
          <a:stretch/>
        </p:blipFill>
        <p:spPr>
          <a:xfrm>
            <a:off x="444323" y="763676"/>
            <a:ext cx="1286504" cy="1083330"/>
          </a:xfrm>
          <a:prstGeom prst="rect">
            <a:avLst/>
          </a:prstGeom>
        </p:spPr>
      </p:pic>
      <p:sp>
        <p:nvSpPr>
          <p:cNvPr id="6" name="テキスト ボックス 5">
            <a:extLst>
              <a:ext uri="{FF2B5EF4-FFF2-40B4-BE49-F238E27FC236}">
                <a16:creationId xmlns="" xmlns:a16="http://schemas.microsoft.com/office/drawing/2014/main" id="{2F64F781-9DFB-4164-9F96-DCD857E24C15}"/>
              </a:ext>
            </a:extLst>
          </p:cNvPr>
          <p:cNvSpPr txBox="1"/>
          <p:nvPr/>
        </p:nvSpPr>
        <p:spPr>
          <a:xfrm>
            <a:off x="444324" y="6082544"/>
            <a:ext cx="8247190" cy="584775"/>
          </a:xfrm>
          <a:prstGeom prst="rect">
            <a:avLst/>
          </a:prstGeom>
          <a:noFill/>
        </p:spPr>
        <p:txBody>
          <a:bodyPr wrap="square" rtlCol="0">
            <a:spAutoFit/>
          </a:bodyPr>
          <a:lstStyle/>
          <a:p>
            <a:r>
              <a:rPr lang="ja-JP" altLang="en-US" sz="800" dirty="0">
                <a:solidFill>
                  <a:schemeClr val="tx2"/>
                </a:solidFill>
              </a:rPr>
              <a:t>参考：原田 純治</a:t>
            </a:r>
            <a:r>
              <a:rPr lang="en-US" altLang="ja-JP" sz="800" dirty="0">
                <a:solidFill>
                  <a:schemeClr val="tx2"/>
                </a:solidFill>
              </a:rPr>
              <a:t>,</a:t>
            </a:r>
            <a:r>
              <a:rPr lang="ja-JP" altLang="en-US" sz="800" dirty="0">
                <a:solidFill>
                  <a:schemeClr val="tx2"/>
                </a:solidFill>
              </a:rPr>
              <a:t>村田 義幸</a:t>
            </a:r>
            <a:r>
              <a:rPr lang="en-US" altLang="ja-JP" sz="800" dirty="0">
                <a:solidFill>
                  <a:schemeClr val="tx2"/>
                </a:solidFill>
              </a:rPr>
              <a:t>,</a:t>
            </a:r>
            <a:r>
              <a:rPr lang="ja-JP" altLang="en-US" sz="800" dirty="0">
                <a:solidFill>
                  <a:schemeClr val="tx2"/>
                </a:solidFill>
              </a:rPr>
              <a:t>進野 智子</a:t>
            </a:r>
            <a:r>
              <a:rPr lang="en-US" altLang="ja-JP" sz="800" dirty="0">
                <a:solidFill>
                  <a:schemeClr val="tx2"/>
                </a:solidFill>
              </a:rPr>
              <a:t>,</a:t>
            </a:r>
            <a:r>
              <a:rPr lang="ja-JP" altLang="en-US" sz="800" dirty="0">
                <a:solidFill>
                  <a:schemeClr val="tx2"/>
                </a:solidFill>
              </a:rPr>
              <a:t>赤崎 眞弓</a:t>
            </a:r>
            <a:r>
              <a:rPr lang="en-US" altLang="ja-JP" sz="800" dirty="0">
                <a:solidFill>
                  <a:schemeClr val="tx2"/>
                </a:solidFill>
              </a:rPr>
              <a:t>,</a:t>
            </a:r>
            <a:r>
              <a:rPr lang="ja-JP" altLang="en-US" sz="800" dirty="0">
                <a:solidFill>
                  <a:schemeClr val="tx2"/>
                </a:solidFill>
              </a:rPr>
              <a:t>福田 正弘</a:t>
            </a:r>
            <a:r>
              <a:rPr lang="en-US" altLang="ja-JP" sz="800" dirty="0">
                <a:solidFill>
                  <a:schemeClr val="tx2"/>
                </a:solidFill>
              </a:rPr>
              <a:t>,</a:t>
            </a:r>
            <a:r>
              <a:rPr lang="ja-JP" altLang="en-US" sz="800" dirty="0">
                <a:solidFill>
                  <a:schemeClr val="tx2"/>
                </a:solidFill>
              </a:rPr>
              <a:t>平岡 賢治</a:t>
            </a:r>
            <a:r>
              <a:rPr lang="en-US" altLang="ja-JP" sz="800" dirty="0">
                <a:solidFill>
                  <a:schemeClr val="tx2"/>
                </a:solidFill>
              </a:rPr>
              <a:t>,</a:t>
            </a:r>
            <a:r>
              <a:rPr lang="ja-JP" altLang="en-US" sz="800" dirty="0">
                <a:solidFill>
                  <a:schemeClr val="tx2"/>
                </a:solidFill>
              </a:rPr>
              <a:t>小島 道生：離島における教育の実情と課題　（</a:t>
            </a:r>
            <a:r>
              <a:rPr lang="en-US" altLang="ja-JP" sz="800" dirty="0">
                <a:solidFill>
                  <a:schemeClr val="tx2"/>
                </a:solidFill>
              </a:rPr>
              <a:t>2006</a:t>
            </a:r>
            <a:r>
              <a:rPr lang="ja-JP" altLang="en-US" sz="800" dirty="0">
                <a:solidFill>
                  <a:schemeClr val="tx2"/>
                </a:solidFill>
              </a:rPr>
              <a:t>年）</a:t>
            </a:r>
            <a:endParaRPr lang="en-US" altLang="ja-JP" sz="800" dirty="0">
              <a:solidFill>
                <a:schemeClr val="tx2"/>
              </a:solidFill>
            </a:endParaRPr>
          </a:p>
          <a:p>
            <a:r>
              <a:rPr lang="ja-JP" altLang="en-US" sz="800" dirty="0">
                <a:solidFill>
                  <a:schemeClr val="tx2"/>
                </a:solidFill>
              </a:rPr>
              <a:t>　　　</a:t>
            </a:r>
            <a:r>
              <a:rPr lang="en-US" altLang="ja-JP" sz="800" dirty="0">
                <a:solidFill>
                  <a:schemeClr val="tx2"/>
                </a:solidFill>
                <a:hlinkClick r:id="rId9"/>
              </a:rPr>
              <a:t>https://ir.kagoshima-u.ac.jp/?action=repository_action_common_download&amp;item_id=4453&amp;item_no=1&amp;attribute_id=16&amp;file_no=1</a:t>
            </a:r>
            <a:endParaRPr lang="en-US" altLang="ja-JP" sz="800" dirty="0">
              <a:solidFill>
                <a:schemeClr val="tx2"/>
              </a:solidFill>
            </a:endParaRPr>
          </a:p>
          <a:p>
            <a:r>
              <a:rPr lang="ja-JP" altLang="en-US" sz="800" dirty="0">
                <a:solidFill>
                  <a:schemeClr val="tx2"/>
                </a:solidFill>
              </a:rPr>
              <a:t>　       大津 和子：複式学級の意義及び授業指導法</a:t>
            </a:r>
            <a:r>
              <a:rPr lang="en-US" altLang="ja-JP" sz="800" dirty="0">
                <a:solidFill>
                  <a:schemeClr val="tx2"/>
                </a:solidFill>
              </a:rPr>
              <a:t>-ADEA</a:t>
            </a:r>
            <a:r>
              <a:rPr lang="ja-JP" altLang="en-US" sz="800" dirty="0">
                <a:solidFill>
                  <a:schemeClr val="tx2"/>
                </a:solidFill>
              </a:rPr>
              <a:t>のモジュールから</a:t>
            </a:r>
            <a:r>
              <a:rPr lang="en-US" altLang="ja-JP" sz="800" dirty="0">
                <a:solidFill>
                  <a:schemeClr val="tx2"/>
                </a:solidFill>
              </a:rPr>
              <a:t>- (2008</a:t>
            </a:r>
            <a:r>
              <a:rPr lang="ja-JP" altLang="en-US" sz="800" dirty="0">
                <a:solidFill>
                  <a:schemeClr val="tx2"/>
                </a:solidFill>
              </a:rPr>
              <a:t>年）  </a:t>
            </a:r>
            <a:endParaRPr lang="en-US" altLang="ja-JP" sz="800" dirty="0">
              <a:solidFill>
                <a:schemeClr val="tx2"/>
              </a:solidFill>
            </a:endParaRPr>
          </a:p>
          <a:p>
            <a:r>
              <a:rPr lang="en-US" altLang="ja-JP" sz="800" dirty="0">
                <a:solidFill>
                  <a:schemeClr val="tx2"/>
                </a:solidFill>
              </a:rPr>
              <a:t>          </a:t>
            </a:r>
            <a:r>
              <a:rPr lang="ja-JP" altLang="en-US" sz="800" dirty="0">
                <a:solidFill>
                  <a:schemeClr val="tx2"/>
                </a:solidFill>
              </a:rPr>
              <a:t> </a:t>
            </a:r>
            <a:r>
              <a:rPr lang="en-US" altLang="ja-JP" sz="800" dirty="0">
                <a:hlinkClick r:id="rId10"/>
              </a:rPr>
              <a:t>https://www.hokkyodai.ac.jp/files/00003300/00003370/07.pdf</a:t>
            </a:r>
            <a:endParaRPr lang="en-US" altLang="ja-JP" sz="800" dirty="0">
              <a:solidFill>
                <a:schemeClr val="tx2"/>
              </a:solidFill>
            </a:endParaRPr>
          </a:p>
        </p:txBody>
      </p:sp>
      <p:sp>
        <p:nvSpPr>
          <p:cNvPr id="2" name="スライド番号プレースホルダー 1">
            <a:extLst>
              <a:ext uri="{FF2B5EF4-FFF2-40B4-BE49-F238E27FC236}">
                <a16:creationId xmlns="" xmlns:a16="http://schemas.microsoft.com/office/drawing/2014/main" id="{6A2EA345-321F-43BC-880C-DF3FAE9FE66A}"/>
              </a:ext>
            </a:extLst>
          </p:cNvPr>
          <p:cNvSpPr>
            <a:spLocks noGrp="1"/>
          </p:cNvSpPr>
          <p:nvPr>
            <p:ph type="sldNum" sz="quarter" idx="12"/>
          </p:nvPr>
        </p:nvSpPr>
        <p:spPr/>
        <p:txBody>
          <a:bodyPr/>
          <a:lstStyle/>
          <a:p>
            <a:fld id="{F043F8D2-B5D0-4526-8998-72377A40B353}" type="slidenum">
              <a:rPr kumimoji="1" lang="ja-JP" altLang="en-US" smtClean="0"/>
              <a:pPr/>
              <a:t>7</a:t>
            </a:fld>
            <a:endParaRPr kumimoji="1" lang="ja-JP" altLang="en-US"/>
          </a:p>
        </p:txBody>
      </p:sp>
    </p:spTree>
    <p:extLst>
      <p:ext uri="{BB962C8B-B14F-4D97-AF65-F5344CB8AC3E}">
        <p14:creationId xmlns:p14="http://schemas.microsoft.com/office/powerpoint/2010/main" val="10190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9">
            <a:extLst>
              <a:ext uri="{FF2B5EF4-FFF2-40B4-BE49-F238E27FC236}">
                <a16:creationId xmlns="" xmlns:a16="http://schemas.microsoft.com/office/drawing/2014/main" id="{1220A307-7C48-4885-9B3D-545E43BA9A21}"/>
              </a:ext>
            </a:extLst>
          </p:cNvPr>
          <p:cNvGraphicFramePr>
            <a:graphicFrameLocks noGrp="1"/>
          </p:cNvGraphicFramePr>
          <p:nvPr>
            <p:ph idx="1"/>
            <p:extLst>
              <p:ext uri="{D42A27DB-BD31-4B8C-83A1-F6EECF244321}">
                <p14:modId xmlns:p14="http://schemas.microsoft.com/office/powerpoint/2010/main" val="749237540"/>
              </p:ext>
            </p:extLst>
          </p:nvPr>
        </p:nvGraphicFramePr>
        <p:xfrm>
          <a:off x="466632" y="2057419"/>
          <a:ext cx="8209056" cy="4074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タイトル 1">
            <a:extLst>
              <a:ext uri="{FF2B5EF4-FFF2-40B4-BE49-F238E27FC236}">
                <a16:creationId xmlns="" xmlns:a16="http://schemas.microsoft.com/office/drawing/2014/main" id="{5D09BEFF-6525-4370-B360-B04984707E93}"/>
              </a:ext>
            </a:extLst>
          </p:cNvPr>
          <p:cNvSpPr>
            <a:spLocks noGrp="1"/>
          </p:cNvSpPr>
          <p:nvPr>
            <p:ph type="title"/>
          </p:nvPr>
        </p:nvSpPr>
        <p:spPr bwMode="white">
          <a:xfrm>
            <a:off x="1621970" y="687474"/>
            <a:ext cx="6948973" cy="1083329"/>
          </a:xfrm>
        </p:spPr>
        <p:txBody>
          <a:bodyPr/>
          <a:lstStyle/>
          <a:p>
            <a:r>
              <a:rPr kumimoji="1" lang="ja-JP" altLang="en-US" dirty="0"/>
              <a:t>教員の意見②</a:t>
            </a:r>
          </a:p>
        </p:txBody>
      </p:sp>
      <p:pic>
        <p:nvPicPr>
          <p:cNvPr id="9" name="図 8" descr="おもちゃ, 人形, 持つ, 暗い が含まれている画像&#10;&#10;自動的に生成された説明">
            <a:extLst>
              <a:ext uri="{FF2B5EF4-FFF2-40B4-BE49-F238E27FC236}">
                <a16:creationId xmlns="" xmlns:a16="http://schemas.microsoft.com/office/drawing/2014/main" id="{F8AC4BB6-6834-4485-B5C2-EBF6CE521FB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19708" b="55715"/>
          <a:stretch/>
        </p:blipFill>
        <p:spPr>
          <a:xfrm>
            <a:off x="444323" y="763676"/>
            <a:ext cx="1286504" cy="1083330"/>
          </a:xfrm>
          <a:prstGeom prst="rect">
            <a:avLst/>
          </a:prstGeom>
        </p:spPr>
      </p:pic>
      <p:sp>
        <p:nvSpPr>
          <p:cNvPr id="7" name="テキスト ボックス 6">
            <a:extLst>
              <a:ext uri="{FF2B5EF4-FFF2-40B4-BE49-F238E27FC236}">
                <a16:creationId xmlns="" xmlns:a16="http://schemas.microsoft.com/office/drawing/2014/main" id="{56824548-A456-46F0-87DF-6BD4774CF1EB}"/>
              </a:ext>
            </a:extLst>
          </p:cNvPr>
          <p:cNvSpPr txBox="1"/>
          <p:nvPr/>
        </p:nvSpPr>
        <p:spPr>
          <a:xfrm>
            <a:off x="482457" y="6082546"/>
            <a:ext cx="8209056" cy="584775"/>
          </a:xfrm>
          <a:prstGeom prst="rect">
            <a:avLst/>
          </a:prstGeom>
          <a:noFill/>
        </p:spPr>
        <p:txBody>
          <a:bodyPr wrap="square" rtlCol="0">
            <a:spAutoFit/>
          </a:bodyPr>
          <a:lstStyle/>
          <a:p>
            <a:r>
              <a:rPr lang="ja-JP" altLang="en-US" sz="800" dirty="0">
                <a:solidFill>
                  <a:schemeClr val="tx2"/>
                </a:solidFill>
              </a:rPr>
              <a:t>参考：原田 純治</a:t>
            </a:r>
            <a:r>
              <a:rPr lang="en-US" altLang="ja-JP" sz="800" dirty="0">
                <a:solidFill>
                  <a:schemeClr val="tx2"/>
                </a:solidFill>
              </a:rPr>
              <a:t>,</a:t>
            </a:r>
            <a:r>
              <a:rPr lang="ja-JP" altLang="en-US" sz="800" dirty="0">
                <a:solidFill>
                  <a:schemeClr val="tx2"/>
                </a:solidFill>
              </a:rPr>
              <a:t>村田 義幸</a:t>
            </a:r>
            <a:r>
              <a:rPr lang="en-US" altLang="ja-JP" sz="800" dirty="0">
                <a:solidFill>
                  <a:schemeClr val="tx2"/>
                </a:solidFill>
              </a:rPr>
              <a:t>,</a:t>
            </a:r>
            <a:r>
              <a:rPr lang="ja-JP" altLang="en-US" sz="800" dirty="0">
                <a:solidFill>
                  <a:schemeClr val="tx2"/>
                </a:solidFill>
              </a:rPr>
              <a:t>進野 智子</a:t>
            </a:r>
            <a:r>
              <a:rPr lang="en-US" altLang="ja-JP" sz="800" dirty="0">
                <a:solidFill>
                  <a:schemeClr val="tx2"/>
                </a:solidFill>
              </a:rPr>
              <a:t>,</a:t>
            </a:r>
            <a:r>
              <a:rPr lang="ja-JP" altLang="en-US" sz="800" dirty="0">
                <a:solidFill>
                  <a:schemeClr val="tx2"/>
                </a:solidFill>
              </a:rPr>
              <a:t>赤崎 眞弓</a:t>
            </a:r>
            <a:r>
              <a:rPr lang="en-US" altLang="ja-JP" sz="800" dirty="0">
                <a:solidFill>
                  <a:schemeClr val="tx2"/>
                </a:solidFill>
              </a:rPr>
              <a:t>,</a:t>
            </a:r>
            <a:r>
              <a:rPr lang="ja-JP" altLang="en-US" sz="800" dirty="0">
                <a:solidFill>
                  <a:schemeClr val="tx2"/>
                </a:solidFill>
              </a:rPr>
              <a:t>福田 正弘</a:t>
            </a:r>
            <a:r>
              <a:rPr lang="en-US" altLang="ja-JP" sz="800" dirty="0">
                <a:solidFill>
                  <a:schemeClr val="tx2"/>
                </a:solidFill>
              </a:rPr>
              <a:t>,</a:t>
            </a:r>
            <a:r>
              <a:rPr lang="ja-JP" altLang="en-US" sz="800" dirty="0">
                <a:solidFill>
                  <a:schemeClr val="tx2"/>
                </a:solidFill>
              </a:rPr>
              <a:t>平岡 賢治</a:t>
            </a:r>
            <a:r>
              <a:rPr lang="en-US" altLang="ja-JP" sz="800" dirty="0">
                <a:solidFill>
                  <a:schemeClr val="tx2"/>
                </a:solidFill>
              </a:rPr>
              <a:t>,</a:t>
            </a:r>
            <a:r>
              <a:rPr lang="ja-JP" altLang="en-US" sz="800" dirty="0">
                <a:solidFill>
                  <a:schemeClr val="tx2"/>
                </a:solidFill>
              </a:rPr>
              <a:t>小島 道生：離島における教育の実情と課題　（</a:t>
            </a:r>
            <a:r>
              <a:rPr lang="en-US" altLang="ja-JP" sz="800" dirty="0">
                <a:solidFill>
                  <a:schemeClr val="tx2"/>
                </a:solidFill>
              </a:rPr>
              <a:t>2006</a:t>
            </a:r>
            <a:r>
              <a:rPr lang="ja-JP" altLang="en-US" sz="800" dirty="0">
                <a:solidFill>
                  <a:schemeClr val="tx2"/>
                </a:solidFill>
              </a:rPr>
              <a:t>年）</a:t>
            </a:r>
            <a:endParaRPr lang="en-US" altLang="ja-JP" sz="800" dirty="0">
              <a:solidFill>
                <a:schemeClr val="tx2"/>
              </a:solidFill>
            </a:endParaRPr>
          </a:p>
          <a:p>
            <a:r>
              <a:rPr lang="ja-JP" altLang="en-US" sz="800" dirty="0">
                <a:solidFill>
                  <a:schemeClr val="tx2"/>
                </a:solidFill>
              </a:rPr>
              <a:t>　　　</a:t>
            </a:r>
            <a:r>
              <a:rPr lang="en-US" altLang="ja-JP" sz="800" dirty="0">
                <a:solidFill>
                  <a:schemeClr val="tx2"/>
                </a:solidFill>
                <a:hlinkClick r:id="rId9"/>
              </a:rPr>
              <a:t>https://ir.kagoshima-u.ac.jp/?action=repository_action_common_download&amp;item_id=4453&amp;item_no=1&amp;attribute_id=16&amp;file_no=1</a:t>
            </a:r>
            <a:endParaRPr lang="en-US" altLang="ja-JP" sz="800" dirty="0">
              <a:solidFill>
                <a:schemeClr val="tx2"/>
              </a:solidFill>
            </a:endParaRPr>
          </a:p>
          <a:p>
            <a:r>
              <a:rPr lang="ja-JP" altLang="en-US" sz="800" dirty="0">
                <a:solidFill>
                  <a:schemeClr val="tx2"/>
                </a:solidFill>
              </a:rPr>
              <a:t>　       阿部二郎</a:t>
            </a:r>
            <a:r>
              <a:rPr lang="en-US" altLang="ja-JP" sz="800" dirty="0">
                <a:solidFill>
                  <a:schemeClr val="tx2"/>
                </a:solidFill>
              </a:rPr>
              <a:t>,</a:t>
            </a:r>
            <a:r>
              <a:rPr lang="ja-JP" altLang="en-US" sz="800" dirty="0">
                <a:solidFill>
                  <a:schemeClr val="tx2"/>
                </a:solidFill>
              </a:rPr>
              <a:t>佐藤廣賢</a:t>
            </a:r>
            <a:r>
              <a:rPr lang="en-US" altLang="ja-JP" sz="800" dirty="0">
                <a:solidFill>
                  <a:schemeClr val="tx2"/>
                </a:solidFill>
              </a:rPr>
              <a:t>,</a:t>
            </a:r>
            <a:r>
              <a:rPr lang="ja-JP" altLang="en-US" sz="800" dirty="0">
                <a:solidFill>
                  <a:schemeClr val="tx2"/>
                </a:solidFill>
              </a:rPr>
              <a:t>松本啓資 </a:t>
            </a:r>
            <a:r>
              <a:rPr lang="en-US" altLang="ja-JP" sz="800" dirty="0">
                <a:solidFill>
                  <a:schemeClr val="tx2"/>
                </a:solidFill>
              </a:rPr>
              <a:t>:</a:t>
            </a:r>
            <a:r>
              <a:rPr lang="ja-JP" altLang="en-US" sz="800" dirty="0">
                <a:solidFill>
                  <a:schemeClr val="tx2"/>
                </a:solidFill>
              </a:rPr>
              <a:t>へき地指定学校における技術科教育実践の実態調査研究</a:t>
            </a:r>
            <a:r>
              <a:rPr lang="en-US" altLang="ja-JP" sz="800" dirty="0">
                <a:solidFill>
                  <a:schemeClr val="tx2"/>
                </a:solidFill>
              </a:rPr>
              <a:t>(2002</a:t>
            </a:r>
            <a:r>
              <a:rPr lang="ja-JP" altLang="en-US" sz="800" dirty="0">
                <a:solidFill>
                  <a:schemeClr val="tx2"/>
                </a:solidFill>
              </a:rPr>
              <a:t>年</a:t>
            </a:r>
            <a:r>
              <a:rPr lang="en-US" altLang="ja-JP" sz="800" dirty="0">
                <a:solidFill>
                  <a:schemeClr val="tx2"/>
                </a:solidFill>
              </a:rPr>
              <a:t>)</a:t>
            </a:r>
            <a:r>
              <a:rPr lang="ja-JP" altLang="en-US" sz="800" dirty="0">
                <a:solidFill>
                  <a:schemeClr val="tx2"/>
                </a:solidFill>
              </a:rPr>
              <a:t>  </a:t>
            </a:r>
            <a:endParaRPr lang="en-US" altLang="ja-JP" sz="800" dirty="0">
              <a:solidFill>
                <a:schemeClr val="tx2"/>
              </a:solidFill>
            </a:endParaRPr>
          </a:p>
          <a:p>
            <a:r>
              <a:rPr lang="en-US" altLang="ja-JP" sz="800" dirty="0">
                <a:solidFill>
                  <a:schemeClr val="tx2"/>
                </a:solidFill>
              </a:rPr>
              <a:t>          </a:t>
            </a:r>
            <a:r>
              <a:rPr lang="ja-JP" altLang="en-US" sz="800" dirty="0">
                <a:solidFill>
                  <a:schemeClr val="tx2"/>
                </a:solidFill>
              </a:rPr>
              <a:t> </a:t>
            </a:r>
            <a:r>
              <a:rPr lang="en-US" altLang="ja-JP" sz="800" dirty="0">
                <a:hlinkClick r:id="rId10"/>
              </a:rPr>
              <a:t>https://www.hokkyodai.ac.jp/files/00003300/00003364/p109-128.pdf</a:t>
            </a:r>
            <a:endParaRPr kumimoji="1" lang="ja-JP" altLang="en-US" sz="800" dirty="0"/>
          </a:p>
        </p:txBody>
      </p:sp>
      <p:sp>
        <p:nvSpPr>
          <p:cNvPr id="2" name="スライド番号プレースホルダー 1">
            <a:extLst>
              <a:ext uri="{FF2B5EF4-FFF2-40B4-BE49-F238E27FC236}">
                <a16:creationId xmlns="" xmlns:a16="http://schemas.microsoft.com/office/drawing/2014/main" id="{E1A8911B-2A89-437B-A969-09096BB99310}"/>
              </a:ext>
            </a:extLst>
          </p:cNvPr>
          <p:cNvSpPr>
            <a:spLocks noGrp="1"/>
          </p:cNvSpPr>
          <p:nvPr>
            <p:ph type="sldNum" sz="quarter" idx="12"/>
          </p:nvPr>
        </p:nvSpPr>
        <p:spPr/>
        <p:txBody>
          <a:bodyPr/>
          <a:lstStyle/>
          <a:p>
            <a:fld id="{F043F8D2-B5D0-4526-8998-72377A40B353}" type="slidenum">
              <a:rPr kumimoji="1" lang="ja-JP" altLang="en-US" smtClean="0"/>
              <a:pPr/>
              <a:t>8</a:t>
            </a:fld>
            <a:endParaRPr kumimoji="1" lang="ja-JP" altLang="en-US"/>
          </a:p>
        </p:txBody>
      </p:sp>
    </p:spTree>
    <p:extLst>
      <p:ext uri="{BB962C8B-B14F-4D97-AF65-F5344CB8AC3E}">
        <p14:creationId xmlns:p14="http://schemas.microsoft.com/office/powerpoint/2010/main" val="284842016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1170</TotalTime>
  <Words>3806</Words>
  <Application>Microsoft Office PowerPoint</Application>
  <PresentationFormat>画面に合わせる (4:3)</PresentationFormat>
  <Paragraphs>411</Paragraphs>
  <Slides>27</Slides>
  <Notes>27</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27</vt:i4>
      </vt:variant>
    </vt:vector>
  </HeadingPairs>
  <TitlesOfParts>
    <vt:vector size="41" baseType="lpstr">
      <vt:lpstr>Gill Sans MT</vt:lpstr>
      <vt:lpstr>HGｺﾞｼｯｸE</vt:lpstr>
      <vt:lpstr>HGｺﾞｼｯｸE 見出し</vt:lpstr>
      <vt:lpstr>HGｺﾞｼｯｸE 本文</vt:lpstr>
      <vt:lpstr>ＭＳ Ｐゴシック</vt:lpstr>
      <vt:lpstr>メイリオ</vt:lpstr>
      <vt:lpstr>游ゴシック</vt:lpstr>
      <vt:lpstr>Arial</vt:lpstr>
      <vt:lpstr>Calibri</vt:lpstr>
      <vt:lpstr>Calibri Light</vt:lpstr>
      <vt:lpstr>Wingdings 2</vt:lpstr>
      <vt:lpstr>HDOfficeLightV0</vt:lpstr>
      <vt:lpstr>1_HDOfficeLightV0</vt:lpstr>
      <vt:lpstr>配当</vt:lpstr>
      <vt:lpstr>専門学校ITカレッジ沖縄事業 ITエンジニアのための最新IT研修会 ～ケースで学ぶ最新ITの戦略的活用～</vt:lpstr>
      <vt:lpstr>学習をはじめるにあたって</vt:lpstr>
      <vt:lpstr>本講座の目的</vt:lpstr>
      <vt:lpstr>本日の流れ</vt:lpstr>
      <vt:lpstr>九州の離島の少年の不安</vt:lpstr>
      <vt:lpstr>　　カイト君の島の教育環境</vt:lpstr>
      <vt:lpstr>全国とへき地の比較　～学力～</vt:lpstr>
      <vt:lpstr>教員の意見①</vt:lpstr>
      <vt:lpstr>教員の意見②</vt:lpstr>
      <vt:lpstr>教員の意見③</vt:lpstr>
      <vt:lpstr>全国とへき地の比較　～学級数～</vt:lpstr>
      <vt:lpstr>全国とへき地の比較　～ＩＣＴ活用（教員）～</vt:lpstr>
      <vt:lpstr>全国とへき地の比較　～ＩＣＴ活用（児童）～</vt:lpstr>
      <vt:lpstr>保護者の不安や意見</vt:lpstr>
      <vt:lpstr>全国とへき地の比較　～授業時間以外の学習時間～</vt:lpstr>
      <vt:lpstr>全国とへき地の比較　～放課後の過ごし方～</vt:lpstr>
      <vt:lpstr>離島のその他の状況</vt:lpstr>
      <vt:lpstr>離島の人口推移と高齢化</vt:lpstr>
      <vt:lpstr>離島の児童/生徒数の推移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専門学校ITカレッジ沖縄事業</dc:title>
  <dc:creator>offlas</dc:creator>
  <cp:lastModifiedBy>谷田部 賢一</cp:lastModifiedBy>
  <cp:revision>149</cp:revision>
  <cp:lastPrinted>2020-02-14T07:54:43Z</cp:lastPrinted>
  <dcterms:created xsi:type="dcterms:W3CDTF">2020-01-14T05:58:37Z</dcterms:created>
  <dcterms:modified xsi:type="dcterms:W3CDTF">2020-02-16T08:01:51Z</dcterms:modified>
</cp:coreProperties>
</file>