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1"/>
  </p:notesMasterIdLst>
  <p:handoutMasterIdLst>
    <p:handoutMasterId r:id="rId32"/>
  </p:handoutMasterIdLst>
  <p:sldIdLst>
    <p:sldId id="256" r:id="rId2"/>
    <p:sldId id="298" r:id="rId3"/>
    <p:sldId id="257" r:id="rId4"/>
    <p:sldId id="259" r:id="rId5"/>
    <p:sldId id="260" r:id="rId6"/>
    <p:sldId id="258" r:id="rId7"/>
    <p:sldId id="261" r:id="rId8"/>
    <p:sldId id="288" r:id="rId9"/>
    <p:sldId id="289" r:id="rId10"/>
    <p:sldId id="262" r:id="rId11"/>
    <p:sldId id="263" r:id="rId12"/>
    <p:sldId id="264" r:id="rId13"/>
    <p:sldId id="265" r:id="rId14"/>
    <p:sldId id="266" r:id="rId15"/>
    <p:sldId id="290" r:id="rId16"/>
    <p:sldId id="291" r:id="rId17"/>
    <p:sldId id="267" r:id="rId18"/>
    <p:sldId id="268" r:id="rId19"/>
    <p:sldId id="269" r:id="rId20"/>
    <p:sldId id="270" r:id="rId21"/>
    <p:sldId id="271" r:id="rId22"/>
    <p:sldId id="292" r:id="rId23"/>
    <p:sldId id="293" r:id="rId24"/>
    <p:sldId id="272" r:id="rId25"/>
    <p:sldId id="276" r:id="rId26"/>
    <p:sldId id="273" r:id="rId27"/>
    <p:sldId id="274" r:id="rId28"/>
    <p:sldId id="275" r:id="rId29"/>
    <p:sldId id="294" r:id="rId30"/>
  </p:sldIdLst>
  <p:sldSz cx="9144000" cy="6858000" type="screen4x3"/>
  <p:notesSz cx="6735763" cy="98694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0" autoAdjust="0"/>
    <p:restoredTop sz="78194" autoAdjust="0"/>
  </p:normalViewPr>
  <p:slideViewPr>
    <p:cSldViewPr snapToGrid="0">
      <p:cViewPr varScale="1">
        <p:scale>
          <a:sx n="54" d="100"/>
          <a:sy n="54" d="100"/>
        </p:scale>
        <p:origin x="1464" y="56"/>
      </p:cViewPr>
      <p:guideLst/>
    </p:cSldViewPr>
  </p:slideViewPr>
  <p:outlineViewPr>
    <p:cViewPr>
      <p:scale>
        <a:sx n="33" d="100"/>
        <a:sy n="33" d="100"/>
      </p:scale>
      <p:origin x="0" y="-68814"/>
    </p:cViewPr>
  </p:outlineViewPr>
  <p:notesTextViewPr>
    <p:cViewPr>
      <p:scale>
        <a:sx n="1" d="1"/>
        <a:sy n="1" d="1"/>
      </p:scale>
      <p:origin x="0" y="0"/>
    </p:cViewPr>
  </p:notesTextViewPr>
  <p:sorterViewPr>
    <p:cViewPr>
      <p:scale>
        <a:sx n="100" d="100"/>
        <a:sy n="100" d="100"/>
      </p:scale>
      <p:origin x="0" y="-3456"/>
    </p:cViewPr>
  </p:sorterViewPr>
  <p:notesViewPr>
    <p:cSldViewPr snapToGrid="0">
      <p:cViewPr varScale="1">
        <p:scale>
          <a:sx n="49" d="100"/>
          <a:sy n="49" d="100"/>
        </p:scale>
        <p:origin x="2748" y="5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 xmlns:a16="http://schemas.microsoft.com/office/drawing/2014/main" id="{F746DFEC-D9FF-48EF-A9D3-B93853F2C57C}"/>
              </a:ext>
            </a:extLst>
          </p:cNvPr>
          <p:cNvSpPr>
            <a:spLocks noGrp="1"/>
          </p:cNvSpPr>
          <p:nvPr>
            <p:ph type="hdr" sz="quarter"/>
          </p:nvPr>
        </p:nvSpPr>
        <p:spPr>
          <a:xfrm>
            <a:off x="7" y="4"/>
            <a:ext cx="2918831" cy="4951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 xmlns:a16="http://schemas.microsoft.com/office/drawing/2014/main" id="{50F55D74-637B-491A-A22E-0902FD3B4D0B}"/>
              </a:ext>
            </a:extLst>
          </p:cNvPr>
          <p:cNvSpPr>
            <a:spLocks noGrp="1"/>
          </p:cNvSpPr>
          <p:nvPr>
            <p:ph type="dt" sz="quarter" idx="1"/>
          </p:nvPr>
        </p:nvSpPr>
        <p:spPr>
          <a:xfrm>
            <a:off x="3815380" y="4"/>
            <a:ext cx="2918831" cy="495188"/>
          </a:xfrm>
          <a:prstGeom prst="rect">
            <a:avLst/>
          </a:prstGeom>
        </p:spPr>
        <p:txBody>
          <a:bodyPr vert="horz" lIns="91440" tIns="45720" rIns="91440" bIns="45720" rtlCol="0"/>
          <a:lstStyle>
            <a:lvl1pPr algn="r">
              <a:defRPr sz="1200"/>
            </a:lvl1pPr>
          </a:lstStyle>
          <a:p>
            <a:fld id="{5723880E-8CC0-406A-BAD4-44B715EEFA55}" type="datetimeFigureOut">
              <a:rPr kumimoji="1" lang="ja-JP" altLang="en-US" smtClean="0"/>
              <a:t>2020/2/11</a:t>
            </a:fld>
            <a:endParaRPr kumimoji="1" lang="ja-JP" altLang="en-US"/>
          </a:p>
        </p:txBody>
      </p:sp>
      <p:sp>
        <p:nvSpPr>
          <p:cNvPr id="4" name="フッター プレースホルダー 3">
            <a:extLst>
              <a:ext uri="{FF2B5EF4-FFF2-40B4-BE49-F238E27FC236}">
                <a16:creationId xmlns="" xmlns:a16="http://schemas.microsoft.com/office/drawing/2014/main" id="{BAB170AD-181E-4B75-8754-4C0617CDEB63}"/>
              </a:ext>
            </a:extLst>
          </p:cNvPr>
          <p:cNvSpPr>
            <a:spLocks noGrp="1"/>
          </p:cNvSpPr>
          <p:nvPr>
            <p:ph type="ftr" sz="quarter" idx="2"/>
          </p:nvPr>
        </p:nvSpPr>
        <p:spPr>
          <a:xfrm>
            <a:off x="7" y="9374305"/>
            <a:ext cx="2918831" cy="495187"/>
          </a:xfrm>
          <a:prstGeom prst="rect">
            <a:avLst/>
          </a:prstGeom>
        </p:spPr>
        <p:txBody>
          <a:bodyPr vert="horz" lIns="91440" tIns="45720" rIns="91440" bIns="45720" rtlCol="0" anchor="b"/>
          <a:lstStyle>
            <a:lvl1pPr algn="l">
              <a:defRPr sz="1200"/>
            </a:lvl1pPr>
          </a:lstStyle>
          <a:p>
            <a:r>
              <a:rPr kumimoji="1" lang="en-US" altLang="ja-JP"/>
              <a:t>IT</a:t>
            </a:r>
            <a:r>
              <a:rPr kumimoji="1" lang="ja-JP" altLang="en-US"/>
              <a:t>ストラテジ分野ケース教材</a:t>
            </a:r>
          </a:p>
        </p:txBody>
      </p:sp>
      <p:sp>
        <p:nvSpPr>
          <p:cNvPr id="5" name="スライド番号プレースホルダー 4">
            <a:extLst>
              <a:ext uri="{FF2B5EF4-FFF2-40B4-BE49-F238E27FC236}">
                <a16:creationId xmlns="" xmlns:a16="http://schemas.microsoft.com/office/drawing/2014/main" id="{9D02F5CC-28C9-443E-ADF5-7BEDB45052E3}"/>
              </a:ext>
            </a:extLst>
          </p:cNvPr>
          <p:cNvSpPr>
            <a:spLocks noGrp="1"/>
          </p:cNvSpPr>
          <p:nvPr>
            <p:ph type="sldNum" sz="quarter" idx="3"/>
          </p:nvPr>
        </p:nvSpPr>
        <p:spPr>
          <a:xfrm>
            <a:off x="3815380" y="9374305"/>
            <a:ext cx="2918831" cy="495187"/>
          </a:xfrm>
          <a:prstGeom prst="rect">
            <a:avLst/>
          </a:prstGeom>
        </p:spPr>
        <p:txBody>
          <a:bodyPr vert="horz" lIns="91440" tIns="45720" rIns="91440" bIns="45720" rtlCol="0" anchor="b"/>
          <a:lstStyle>
            <a:lvl1pPr algn="r">
              <a:defRPr sz="1200"/>
            </a:lvl1pPr>
          </a:lstStyle>
          <a:p>
            <a:fld id="{F1980279-BF28-448F-A330-EB754BC983C8}" type="slidenum">
              <a:rPr kumimoji="1" lang="ja-JP" altLang="en-US" smtClean="0"/>
              <a:t>‹#›</a:t>
            </a:fld>
            <a:endParaRPr kumimoji="1" lang="ja-JP" altLang="en-US"/>
          </a:p>
        </p:txBody>
      </p:sp>
    </p:spTree>
    <p:extLst>
      <p:ext uri="{BB962C8B-B14F-4D97-AF65-F5344CB8AC3E}">
        <p14:creationId xmlns:p14="http://schemas.microsoft.com/office/powerpoint/2010/main" val="367126003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スライド イメージ プレースホルダー 3"/>
          <p:cNvSpPr>
            <a:spLocks noGrp="1" noRot="1" noChangeAspect="1"/>
          </p:cNvSpPr>
          <p:nvPr>
            <p:ph type="sldImg" idx="2"/>
          </p:nvPr>
        </p:nvSpPr>
        <p:spPr>
          <a:xfrm>
            <a:off x="284163" y="241300"/>
            <a:ext cx="6215062" cy="4662488"/>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285012" y="5058764"/>
            <a:ext cx="6212605" cy="4489673"/>
          </a:xfrm>
          <a:prstGeom prst="rect">
            <a:avLst/>
          </a:prstGeom>
        </p:spPr>
        <p:txBody>
          <a:bodyPr vert="horz" lIns="91440" tIns="45720" rIns="91440" bIns="45720"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7" y="9548437"/>
            <a:ext cx="2918831" cy="321055"/>
          </a:xfrm>
          <a:prstGeom prst="rect">
            <a:avLst/>
          </a:prstGeom>
        </p:spPr>
        <p:txBody>
          <a:bodyPr vert="horz" lIns="91440" tIns="45720" rIns="91440" bIns="45720" rtlCol="0" anchor="b"/>
          <a:lstStyle>
            <a:lvl1pPr algn="l">
              <a:defRPr sz="1200"/>
            </a:lvl1pPr>
          </a:lstStyle>
          <a:p>
            <a:r>
              <a:rPr kumimoji="1" lang="en-US" altLang="ja-JP"/>
              <a:t>IT</a:t>
            </a:r>
            <a:r>
              <a:rPr kumimoji="1" lang="ja-JP" altLang="en-US"/>
              <a:t>ストラテジ分野ケース教材</a:t>
            </a:r>
          </a:p>
        </p:txBody>
      </p:sp>
      <p:sp>
        <p:nvSpPr>
          <p:cNvPr id="7" name="スライド番号プレースホルダー 6"/>
          <p:cNvSpPr>
            <a:spLocks noGrp="1"/>
          </p:cNvSpPr>
          <p:nvPr>
            <p:ph type="sldNum" sz="quarter" idx="5"/>
          </p:nvPr>
        </p:nvSpPr>
        <p:spPr>
          <a:xfrm>
            <a:off x="3815380" y="9548437"/>
            <a:ext cx="2918831" cy="321055"/>
          </a:xfrm>
          <a:prstGeom prst="rect">
            <a:avLst/>
          </a:prstGeom>
        </p:spPr>
        <p:txBody>
          <a:bodyPr vert="horz" lIns="91440" tIns="45720" rIns="91440" bIns="45720" rtlCol="0" anchor="b"/>
          <a:lstStyle>
            <a:lvl1pPr algn="r">
              <a:defRPr sz="1200"/>
            </a:lvl1pPr>
          </a:lstStyle>
          <a:p>
            <a:fld id="{5755E063-12FE-4BBB-99B8-55459362152C}" type="slidenum">
              <a:rPr kumimoji="1" lang="ja-JP" altLang="en-US" smtClean="0"/>
              <a:t>‹#›</a:t>
            </a:fld>
            <a:endParaRPr kumimoji="1" lang="ja-JP" altLang="en-US"/>
          </a:p>
        </p:txBody>
      </p:sp>
    </p:spTree>
    <p:extLst>
      <p:ext uri="{BB962C8B-B14F-4D97-AF65-F5344CB8AC3E}">
        <p14:creationId xmlns:p14="http://schemas.microsoft.com/office/powerpoint/2010/main" val="358666172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kumimoji="1" sz="1200" kern="1200" baseline="0">
        <a:solidFill>
          <a:schemeClr val="tx1"/>
        </a:solidFill>
        <a:latin typeface="ＭＳ ゴシック" panose="020B0609070205080204" pitchFamily="49" charset="-128"/>
        <a:ea typeface="ＭＳ ゴシック" panose="020B0609070205080204" pitchFamily="49" charset="-128"/>
        <a:cs typeface="+mn-cs"/>
      </a:defRPr>
    </a:lvl1pPr>
    <a:lvl2pPr marL="180000" algn="l" defTabSz="914400" rtl="0" eaLnBrk="1" latinLnBrk="0" hangingPunct="1">
      <a:defRPr kumimoji="1" sz="1200" kern="1200" baseline="0">
        <a:solidFill>
          <a:schemeClr val="tx1"/>
        </a:solidFill>
        <a:latin typeface="ＭＳ ゴシック" panose="020B0609070205080204" pitchFamily="49" charset="-128"/>
        <a:ea typeface="ＭＳ ゴシック" panose="020B0609070205080204" pitchFamily="49" charset="-128"/>
        <a:cs typeface="+mn-cs"/>
      </a:defRPr>
    </a:lvl2pPr>
    <a:lvl3pPr marL="360000" algn="l" defTabSz="914400" rtl="0" eaLnBrk="1" latinLnBrk="0" hangingPunct="1">
      <a:defRPr kumimoji="1" sz="1200" kern="1200" baseline="0">
        <a:solidFill>
          <a:schemeClr val="tx1"/>
        </a:solidFill>
        <a:latin typeface="ＭＳ ゴシック" panose="020B0609070205080204" pitchFamily="49" charset="-128"/>
        <a:ea typeface="ＭＳ ゴシック" panose="020B0609070205080204" pitchFamily="49" charset="-128"/>
        <a:cs typeface="+mn-cs"/>
      </a:defRPr>
    </a:lvl3pPr>
    <a:lvl4pPr marL="540000" algn="l" defTabSz="914400" rtl="0" eaLnBrk="1" latinLnBrk="0" hangingPunct="1">
      <a:defRPr kumimoji="1" sz="1200" kern="1200" baseline="0">
        <a:solidFill>
          <a:schemeClr val="tx1"/>
        </a:solidFill>
        <a:latin typeface="ＭＳ ゴシック" panose="020B0609070205080204" pitchFamily="49" charset="-128"/>
        <a:ea typeface="ＭＳ ゴシック" panose="020B0609070205080204" pitchFamily="49" charset="-128"/>
        <a:cs typeface="+mn-cs"/>
      </a:defRPr>
    </a:lvl4pPr>
    <a:lvl5pPr marL="720000" algn="l" defTabSz="914400" rtl="0" eaLnBrk="1" latinLnBrk="0" hangingPunct="1">
      <a:defRPr kumimoji="1" sz="1200" kern="1200" baseline="0">
        <a:solidFill>
          <a:schemeClr val="tx1"/>
        </a:solidFill>
        <a:latin typeface="ＭＳ ゴシック" panose="020B0609070205080204" pitchFamily="49" charset="-128"/>
        <a:ea typeface="ＭＳ ゴシック" panose="020B0609070205080204" pitchFamily="49"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84163" y="241300"/>
            <a:ext cx="6215062" cy="4662488"/>
          </a:xfrm>
        </p:spPr>
      </p:sp>
      <p:sp>
        <p:nvSpPr>
          <p:cNvPr id="3" name="ノート プレースホルダー 2"/>
          <p:cNvSpPr>
            <a:spLocks noGrp="1"/>
          </p:cNvSpPr>
          <p:nvPr>
            <p:ph type="body" idx="1"/>
          </p:nvPr>
        </p:nvSpPr>
        <p:spPr/>
        <p:txBody>
          <a:bodyPr/>
          <a:lstStyle/>
          <a:p>
            <a:endParaRPr lang="en-US" altLang="ja-JP" dirty="0"/>
          </a:p>
        </p:txBody>
      </p:sp>
      <p:sp>
        <p:nvSpPr>
          <p:cNvPr id="4" name="フッター プレースホルダー 3"/>
          <p:cNvSpPr>
            <a:spLocks noGrp="1"/>
          </p:cNvSpPr>
          <p:nvPr>
            <p:ph type="ftr" sz="quarter" idx="4"/>
          </p:nvPr>
        </p:nvSpPr>
        <p:spPr/>
        <p:txBody>
          <a:bodyPr/>
          <a:lstStyle/>
          <a:p>
            <a:r>
              <a:rPr kumimoji="1" lang="en-US" altLang="ja-JP"/>
              <a:t>IT</a:t>
            </a:r>
            <a:r>
              <a:rPr kumimoji="1" lang="ja-JP" altLang="en-US"/>
              <a:t>ストラテジ分野ケース教材</a:t>
            </a:r>
          </a:p>
        </p:txBody>
      </p:sp>
      <p:sp>
        <p:nvSpPr>
          <p:cNvPr id="5" name="スライド番号プレースホルダー 4"/>
          <p:cNvSpPr>
            <a:spLocks noGrp="1"/>
          </p:cNvSpPr>
          <p:nvPr>
            <p:ph type="sldNum" sz="quarter" idx="5"/>
          </p:nvPr>
        </p:nvSpPr>
        <p:spPr/>
        <p:txBody>
          <a:bodyPr/>
          <a:lstStyle/>
          <a:p>
            <a:fld id="{5755E063-12FE-4BBB-99B8-55459362152C}" type="slidenum">
              <a:rPr kumimoji="1" lang="ja-JP" altLang="en-US" smtClean="0"/>
              <a:t>1</a:t>
            </a:fld>
            <a:endParaRPr kumimoji="1" lang="ja-JP" altLang="en-US"/>
          </a:p>
        </p:txBody>
      </p:sp>
    </p:spTree>
    <p:extLst>
      <p:ext uri="{BB962C8B-B14F-4D97-AF65-F5344CB8AC3E}">
        <p14:creationId xmlns:p14="http://schemas.microsoft.com/office/powerpoint/2010/main" val="28436729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84163" y="241300"/>
            <a:ext cx="6215062" cy="4662488"/>
          </a:xfrm>
        </p:spPr>
      </p:sp>
      <p:sp>
        <p:nvSpPr>
          <p:cNvPr id="3" name="ノート プレースホルダー 2"/>
          <p:cNvSpPr>
            <a:spLocks noGrp="1"/>
          </p:cNvSpPr>
          <p:nvPr>
            <p:ph type="body" idx="1"/>
          </p:nvPr>
        </p:nvSpPr>
        <p:spPr/>
        <p:txBody>
          <a:bodyPr/>
          <a:lstStyle/>
          <a:p>
            <a:r>
              <a:rPr lang="en-US" altLang="ja-JP" dirty="0"/>
              <a:t>CAD(</a:t>
            </a:r>
            <a:r>
              <a:rPr lang="ja-JP" altLang="en-US" dirty="0"/>
              <a:t>キャド</a:t>
            </a:r>
            <a:r>
              <a:rPr lang="en-US" altLang="ja-JP" dirty="0"/>
              <a:t>)</a:t>
            </a:r>
            <a:endParaRPr kumimoji="1" lang="en-US" altLang="ja-JP" dirty="0"/>
          </a:p>
          <a:p>
            <a:pPr lvl="1"/>
            <a:r>
              <a:rPr lang="en-US" altLang="ja-JP" dirty="0"/>
              <a:t>CAD</a:t>
            </a:r>
            <a:r>
              <a:rPr lang="ja-JP" altLang="en-US" dirty="0" err="1"/>
              <a:t>には</a:t>
            </a:r>
            <a:r>
              <a:rPr lang="en-US" altLang="ja-JP" dirty="0"/>
              <a:t>2</a:t>
            </a:r>
            <a:r>
              <a:rPr lang="ja-JP" altLang="en-US" dirty="0"/>
              <a:t>次元図面を作成する</a:t>
            </a:r>
            <a:r>
              <a:rPr lang="en-US" altLang="ja-JP" dirty="0"/>
              <a:t>2D-CAD(</a:t>
            </a:r>
            <a:r>
              <a:rPr lang="ja-JP" altLang="en-US" dirty="0"/>
              <a:t>ツー・ディー・キャド</a:t>
            </a:r>
            <a:r>
              <a:rPr lang="en-US" altLang="ja-JP" dirty="0"/>
              <a:t>)</a:t>
            </a:r>
            <a:r>
              <a:rPr lang="ja-JP" altLang="en-US" dirty="0"/>
              <a:t>と</a:t>
            </a:r>
            <a:r>
              <a:rPr lang="en-US" altLang="ja-JP" dirty="0"/>
              <a:t>3</a:t>
            </a:r>
            <a:r>
              <a:rPr lang="ja-JP" altLang="en-US" dirty="0"/>
              <a:t>次元モデルを作成できる</a:t>
            </a:r>
            <a:r>
              <a:rPr lang="en-US" altLang="ja-JP" dirty="0"/>
              <a:t>3D-CAD(</a:t>
            </a:r>
            <a:r>
              <a:rPr lang="ja-JP" altLang="en-US" dirty="0"/>
              <a:t>スリー・ディー・キャド</a:t>
            </a:r>
            <a:r>
              <a:rPr lang="en-US" altLang="ja-JP" dirty="0"/>
              <a:t>)</a:t>
            </a:r>
            <a:r>
              <a:rPr lang="ja-JP" altLang="en-US" dirty="0"/>
              <a:t>があります。</a:t>
            </a:r>
            <a:endParaRPr lang="en-US" altLang="ja-JP" dirty="0"/>
          </a:p>
          <a:p>
            <a:pPr lvl="1"/>
            <a:r>
              <a:rPr lang="en-US" altLang="ja-JP" dirty="0"/>
              <a:t>2D</a:t>
            </a:r>
            <a:r>
              <a:rPr lang="ja-JP" altLang="en-US" dirty="0"/>
              <a:t>図面でもわかるサイコロのような簡単な形状であれば</a:t>
            </a:r>
            <a:r>
              <a:rPr lang="en-US" altLang="ja-JP" dirty="0"/>
              <a:t>2D-CAD</a:t>
            </a:r>
            <a:r>
              <a:rPr lang="ja-JP" altLang="en-US" dirty="0"/>
              <a:t>で作図したほうが早いのですが、複雑な形状になるほど</a:t>
            </a:r>
            <a:r>
              <a:rPr lang="en-US" altLang="ja-JP" dirty="0"/>
              <a:t>2</a:t>
            </a:r>
            <a:r>
              <a:rPr lang="ja-JP" altLang="en-US" dirty="0"/>
              <a:t>次元図面だけでは表すことが難しく、</a:t>
            </a:r>
            <a:r>
              <a:rPr lang="en-US" altLang="ja-JP" dirty="0"/>
              <a:t>3D</a:t>
            </a:r>
            <a:r>
              <a:rPr lang="ja-JP" altLang="en-US" dirty="0"/>
              <a:t>モデルのほうが分かりやすくなります。</a:t>
            </a:r>
            <a:endParaRPr lang="en-US" altLang="ja-JP" dirty="0"/>
          </a:p>
          <a:p>
            <a:endParaRPr lang="en-US" altLang="ja-JP" dirty="0"/>
          </a:p>
          <a:p>
            <a:r>
              <a:rPr lang="en-US" altLang="ja-JP" dirty="0"/>
              <a:t>CAM(</a:t>
            </a:r>
            <a:r>
              <a:rPr lang="ja-JP" altLang="en-US" dirty="0"/>
              <a:t>キャム</a:t>
            </a:r>
            <a:r>
              <a:rPr lang="en-US" altLang="ja-JP" dirty="0"/>
              <a:t>)</a:t>
            </a:r>
          </a:p>
          <a:p>
            <a:pPr lvl="1"/>
            <a:r>
              <a:rPr lang="en-US" altLang="ja-JP" dirty="0"/>
              <a:t>CAM</a:t>
            </a:r>
            <a:r>
              <a:rPr lang="ja-JP" altLang="en-US" dirty="0"/>
              <a:t>で作成したプログラムで、実際に動作する工作機械のことを「</a:t>
            </a:r>
            <a:r>
              <a:rPr lang="en-US" altLang="ja-JP" dirty="0"/>
              <a:t>NC(</a:t>
            </a:r>
            <a:r>
              <a:rPr lang="ja-JP" altLang="en-US" dirty="0"/>
              <a:t>エヌ・シー</a:t>
            </a:r>
            <a:r>
              <a:rPr lang="en-US" altLang="ja-JP" dirty="0"/>
              <a:t>)</a:t>
            </a:r>
            <a:r>
              <a:rPr lang="ja-JP" altLang="en-US" dirty="0"/>
              <a:t>工作機械」と呼びます。</a:t>
            </a:r>
            <a:r>
              <a:rPr lang="en-US" altLang="ja-JP" dirty="0"/>
              <a:t>1</a:t>
            </a:r>
            <a:r>
              <a:rPr lang="ja-JP" altLang="en-US" dirty="0"/>
              <a:t>万分の</a:t>
            </a:r>
            <a:r>
              <a:rPr lang="en-US" altLang="ja-JP" dirty="0"/>
              <a:t>1</a:t>
            </a:r>
            <a:r>
              <a:rPr lang="ja-JP" altLang="en-US" dirty="0"/>
              <a:t>ミリのオーダーに対応した高精度の機械も登場しており、電子機器などの精密加工に用いられています。</a:t>
            </a:r>
            <a:endParaRPr lang="en-US" altLang="ja-JP" dirty="0"/>
          </a:p>
          <a:p>
            <a:endParaRPr lang="en-US" altLang="ja-JP" dirty="0"/>
          </a:p>
          <a:p>
            <a:r>
              <a:rPr lang="en-US" altLang="ja-JP" dirty="0"/>
              <a:t>CIM(</a:t>
            </a:r>
            <a:r>
              <a:rPr lang="ja-JP" altLang="en-US" dirty="0"/>
              <a:t>シム</a:t>
            </a:r>
            <a:r>
              <a:rPr lang="en-US" altLang="ja-JP" dirty="0"/>
              <a:t>)</a:t>
            </a:r>
          </a:p>
          <a:p>
            <a:pPr lvl="1"/>
            <a:r>
              <a:rPr lang="en-US" altLang="ja-JP" dirty="0"/>
              <a:t>CIM</a:t>
            </a:r>
            <a:r>
              <a:rPr lang="ja-JP" altLang="en-US" dirty="0"/>
              <a:t>は、</a:t>
            </a:r>
            <a:r>
              <a:rPr lang="en-US" altLang="ja-JP" dirty="0"/>
              <a:t>CAD</a:t>
            </a:r>
            <a:r>
              <a:rPr lang="ja-JP" altLang="en-US" dirty="0"/>
              <a:t>や</a:t>
            </a:r>
            <a:r>
              <a:rPr lang="en-US" altLang="ja-JP" dirty="0"/>
              <a:t>CAM</a:t>
            </a:r>
            <a:r>
              <a:rPr lang="ja-JP" altLang="en-US" dirty="0"/>
              <a:t>のデータ、機械制御のデータを統合管理して部門間共有し、納期短縮や在庫削減をかなえる仕組みのことです。以前の</a:t>
            </a:r>
            <a:r>
              <a:rPr lang="en-US" altLang="ja-JP" dirty="0"/>
              <a:t>CIM</a:t>
            </a:r>
            <a:r>
              <a:rPr lang="ja-JP" altLang="en-US" dirty="0"/>
              <a:t>は製造と販売の情報共有が目的のシステムでしたが、近年は調達や流通といった部分にまで範囲が拡大し、間接部門全体の連携を目指したシステムとなってきています。</a:t>
            </a:r>
            <a:endParaRPr lang="en-US" altLang="ja-JP" dirty="0"/>
          </a:p>
        </p:txBody>
      </p:sp>
      <p:sp>
        <p:nvSpPr>
          <p:cNvPr id="4" name="フッター プレースホルダー 3"/>
          <p:cNvSpPr>
            <a:spLocks noGrp="1"/>
          </p:cNvSpPr>
          <p:nvPr>
            <p:ph type="ftr" sz="quarter" idx="4"/>
          </p:nvPr>
        </p:nvSpPr>
        <p:spPr/>
        <p:txBody>
          <a:bodyPr/>
          <a:lstStyle/>
          <a:p>
            <a:r>
              <a:rPr kumimoji="1" lang="en-US" altLang="ja-JP"/>
              <a:t>IT</a:t>
            </a:r>
            <a:r>
              <a:rPr kumimoji="1" lang="ja-JP" altLang="en-US"/>
              <a:t>ストラテジ分野ケース教材</a:t>
            </a:r>
          </a:p>
        </p:txBody>
      </p:sp>
      <p:sp>
        <p:nvSpPr>
          <p:cNvPr id="5" name="スライド番号プレースホルダー 4"/>
          <p:cNvSpPr>
            <a:spLocks noGrp="1"/>
          </p:cNvSpPr>
          <p:nvPr>
            <p:ph type="sldNum" sz="quarter" idx="5"/>
          </p:nvPr>
        </p:nvSpPr>
        <p:spPr/>
        <p:txBody>
          <a:bodyPr/>
          <a:lstStyle/>
          <a:p>
            <a:fld id="{5755E063-12FE-4BBB-99B8-55459362152C}" type="slidenum">
              <a:rPr kumimoji="1" lang="ja-JP" altLang="en-US" smtClean="0"/>
              <a:t>10</a:t>
            </a:fld>
            <a:endParaRPr kumimoji="1" lang="ja-JP" altLang="en-US"/>
          </a:p>
        </p:txBody>
      </p:sp>
    </p:spTree>
    <p:extLst>
      <p:ext uri="{BB962C8B-B14F-4D97-AF65-F5344CB8AC3E}">
        <p14:creationId xmlns:p14="http://schemas.microsoft.com/office/powerpoint/2010/main" val="1101394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84163" y="241300"/>
            <a:ext cx="6215062" cy="4662488"/>
          </a:xfrm>
        </p:spPr>
      </p:sp>
      <p:sp>
        <p:nvSpPr>
          <p:cNvPr id="3" name="ノート プレースホルダー 2"/>
          <p:cNvSpPr>
            <a:spLocks noGrp="1"/>
          </p:cNvSpPr>
          <p:nvPr>
            <p:ph type="body" idx="1"/>
          </p:nvPr>
        </p:nvSpPr>
        <p:spPr/>
        <p:txBody>
          <a:bodyPr/>
          <a:lstStyle/>
          <a:p>
            <a:r>
              <a:rPr kumimoji="1" lang="ja-JP" altLang="en-US" dirty="0"/>
              <a:t>コンカレントエンジニアリング</a:t>
            </a:r>
            <a:endParaRPr kumimoji="1" lang="en-US" altLang="ja-JP" dirty="0"/>
          </a:p>
          <a:p>
            <a:pPr lvl="1"/>
            <a:r>
              <a:rPr lang="ja-JP" altLang="en-US" dirty="0"/>
              <a:t>実現にあたっては、情報共有のインフラだけではなく、新業務プロセスの再設計、技術者の能力向上など多面的な活動が必要になります。</a:t>
            </a:r>
            <a:endParaRPr lang="en-US" altLang="ja-JP" dirty="0"/>
          </a:p>
          <a:p>
            <a:endParaRPr lang="en-US" altLang="ja-JP" dirty="0"/>
          </a:p>
          <a:p>
            <a:r>
              <a:rPr lang="en-US" altLang="ja-JP" dirty="0"/>
              <a:t>JIT(</a:t>
            </a:r>
            <a:r>
              <a:rPr lang="ja-JP" altLang="en-US" dirty="0"/>
              <a:t>ジット</a:t>
            </a:r>
            <a:r>
              <a:rPr lang="en-US" altLang="ja-JP" dirty="0"/>
              <a:t>)</a:t>
            </a:r>
          </a:p>
          <a:p>
            <a:pPr lvl="1"/>
            <a:r>
              <a:rPr lang="ja-JP" altLang="en-US" dirty="0"/>
              <a:t>トヨタ自動車が編み出した効率化の仕組みです。</a:t>
            </a:r>
            <a:endParaRPr lang="en-US" altLang="ja-JP" dirty="0"/>
          </a:p>
          <a:p>
            <a:pPr lvl="1"/>
            <a:r>
              <a:rPr lang="ja-JP" altLang="en-US" dirty="0"/>
              <a:t>「無駄がなくなる」、「生産性が高まる」、「短時間で大量生産できる」、「より少ないコストで生産できる」といったことが実現できます。</a:t>
            </a:r>
            <a:endParaRPr lang="en-US" altLang="ja-JP" dirty="0"/>
          </a:p>
          <a:p>
            <a:endParaRPr lang="en-US" altLang="ja-JP" dirty="0"/>
          </a:p>
          <a:p>
            <a:r>
              <a:rPr lang="en-US" altLang="ja-JP" dirty="0"/>
              <a:t>MRP(</a:t>
            </a:r>
            <a:r>
              <a:rPr lang="ja-JP" altLang="en-US" dirty="0"/>
              <a:t>エム・アール・ピー</a:t>
            </a:r>
            <a:r>
              <a:rPr lang="en-US" altLang="ja-JP" dirty="0"/>
              <a:t>)</a:t>
            </a:r>
          </a:p>
          <a:p>
            <a:pPr lvl="1"/>
            <a:r>
              <a:rPr lang="ja-JP" altLang="en-US" dirty="0"/>
              <a:t>製品の生産計画に合わせて、必要な部品や原材料の所要量を計算し、製品の生産日程に間に合うように、部品や原材料の生産計画や調達日程を作成します。</a:t>
            </a:r>
            <a:endParaRPr lang="en-US" altLang="ja-JP" dirty="0"/>
          </a:p>
          <a:p>
            <a:endParaRPr lang="en-US" altLang="ja-JP" dirty="0"/>
          </a:p>
          <a:p>
            <a:r>
              <a:rPr lang="en-US" altLang="ja-JP" dirty="0"/>
              <a:t>FMS(</a:t>
            </a:r>
            <a:r>
              <a:rPr lang="ja-JP" altLang="en-US" dirty="0"/>
              <a:t>エフ・エム・エス</a:t>
            </a:r>
            <a:r>
              <a:rPr lang="en-US" altLang="ja-JP" dirty="0"/>
              <a:t>)</a:t>
            </a:r>
          </a:p>
          <a:p>
            <a:pPr lvl="1"/>
            <a:r>
              <a:rPr lang="ja-JP" altLang="en-US" dirty="0"/>
              <a:t>加工や搬送、組み立てや検査など、製造・物流現場のあらゆる作業で活用されます。</a:t>
            </a:r>
            <a:endParaRPr lang="en-US" altLang="ja-JP" dirty="0"/>
          </a:p>
        </p:txBody>
      </p:sp>
      <p:sp>
        <p:nvSpPr>
          <p:cNvPr id="4" name="フッター プレースホルダー 3"/>
          <p:cNvSpPr>
            <a:spLocks noGrp="1"/>
          </p:cNvSpPr>
          <p:nvPr>
            <p:ph type="ftr" sz="quarter" idx="4"/>
          </p:nvPr>
        </p:nvSpPr>
        <p:spPr/>
        <p:txBody>
          <a:bodyPr/>
          <a:lstStyle/>
          <a:p>
            <a:r>
              <a:rPr kumimoji="1" lang="en-US" altLang="ja-JP"/>
              <a:t>IT</a:t>
            </a:r>
            <a:r>
              <a:rPr kumimoji="1" lang="ja-JP" altLang="en-US"/>
              <a:t>ストラテジ分野ケース教材</a:t>
            </a:r>
          </a:p>
        </p:txBody>
      </p:sp>
      <p:sp>
        <p:nvSpPr>
          <p:cNvPr id="5" name="スライド番号プレースホルダー 4"/>
          <p:cNvSpPr>
            <a:spLocks noGrp="1"/>
          </p:cNvSpPr>
          <p:nvPr>
            <p:ph type="sldNum" sz="quarter" idx="5"/>
          </p:nvPr>
        </p:nvSpPr>
        <p:spPr/>
        <p:txBody>
          <a:bodyPr/>
          <a:lstStyle/>
          <a:p>
            <a:fld id="{5755E063-12FE-4BBB-99B8-55459362152C}" type="slidenum">
              <a:rPr kumimoji="1" lang="ja-JP" altLang="en-US" smtClean="0"/>
              <a:t>11</a:t>
            </a:fld>
            <a:endParaRPr kumimoji="1" lang="ja-JP" altLang="en-US"/>
          </a:p>
        </p:txBody>
      </p:sp>
    </p:spTree>
    <p:extLst>
      <p:ext uri="{BB962C8B-B14F-4D97-AF65-F5344CB8AC3E}">
        <p14:creationId xmlns:p14="http://schemas.microsoft.com/office/powerpoint/2010/main" val="3184684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84163" y="241300"/>
            <a:ext cx="6215062" cy="4662488"/>
          </a:xfrm>
        </p:spPr>
      </p:sp>
      <p:sp>
        <p:nvSpPr>
          <p:cNvPr id="3" name="ノート プレースホルダー 2"/>
          <p:cNvSpPr>
            <a:spLocks noGrp="1"/>
          </p:cNvSpPr>
          <p:nvPr>
            <p:ph type="body" idx="1"/>
          </p:nvPr>
        </p:nvSpPr>
        <p:spPr/>
        <p:txBody>
          <a:bodyPr/>
          <a:lstStyle/>
          <a:p>
            <a:r>
              <a:rPr lang="ja-JP" altLang="en-US" dirty="0"/>
              <a:t>トヨタ自動車のクルマを造る生産方式は、「リーン生産方式」、「ジャスト・イン・タイム方式」ともいわれ、今や、世界中で知られ、研究されている「つくり方」です。「顧客から注文されたクルマを、より早く届けるために、最も短い時間で効率的に造る」ことを目的とし、長い年月の改善を積み重ねて確立された生産管理システムです。</a:t>
            </a:r>
            <a:endParaRPr lang="en-US" altLang="ja-JP" dirty="0"/>
          </a:p>
          <a:p>
            <a:endParaRPr lang="en-US" altLang="ja-JP" dirty="0"/>
          </a:p>
          <a:p>
            <a:r>
              <a:rPr lang="ja-JP" altLang="en-US" dirty="0"/>
              <a:t>トヨタ生産方式は、「異常が発生したら機械がただちに停止して、不良品を造らない」という考え方と、各工程が必要なものだけを、流れるように停滞なく生産する考え方の</a:t>
            </a:r>
            <a:r>
              <a:rPr lang="en-US" altLang="ja-JP" dirty="0"/>
              <a:t>2</a:t>
            </a:r>
            <a:r>
              <a:rPr lang="ja-JP" altLang="en-US" dirty="0" err="1"/>
              <a:t>つの</a:t>
            </a:r>
            <a:r>
              <a:rPr lang="ja-JP" altLang="en-US" dirty="0"/>
              <a:t>考え方を柱として確立されました。</a:t>
            </a:r>
            <a:endParaRPr lang="en-US" altLang="ja-JP" dirty="0"/>
          </a:p>
          <a:p>
            <a:r>
              <a:rPr lang="ja-JP" altLang="en-US" dirty="0"/>
              <a:t>トヨタでは一般的な「自動化」ではなく、「動く」という字にニンベンの付いた「働く」という字を用います。</a:t>
            </a:r>
            <a:endParaRPr lang="en-US" altLang="ja-JP" dirty="0"/>
          </a:p>
          <a:p>
            <a:endParaRPr lang="en-US" altLang="ja-JP" dirty="0"/>
          </a:p>
          <a:p>
            <a:r>
              <a:rPr lang="ja-JP" altLang="en-US" dirty="0"/>
              <a:t>トヨタの考える「自働化」、すなわち異常が発生したら機械が止まることの実現には、安全な仕事が確実にできるまで手作業でつくり込むことが大切です。まず人がとことんこだわって手作業でラインをつくり込み、改善の積み上げで作業を簡単にしていきます。</a:t>
            </a:r>
            <a:endParaRPr lang="en-US" altLang="ja-JP" dirty="0"/>
          </a:p>
          <a:p>
            <a:endParaRPr lang="en-US" altLang="ja-JP" dirty="0"/>
          </a:p>
          <a:p>
            <a:r>
              <a:rPr lang="ja-JP" altLang="en-US" dirty="0"/>
              <a:t>そして、最終的には人間の付加価値がなくなるレベル、つまり誰がやっても同じ作業になるようにしたうえで、それらの作業を「自働化」や「からくり」で実際の量産ラインに織り込んでいきます。これを繰り返すことで、機械は簡単な仕組みでかつ安くなり、またメンテナンスにかかる費用や時間も低減、さらには生産量の増減に対応できる「シンプル・スリム・フレキシブルなライン」が可能となるのです。</a:t>
            </a:r>
            <a:endParaRPr lang="en-US" altLang="ja-JP" dirty="0"/>
          </a:p>
        </p:txBody>
      </p:sp>
      <p:sp>
        <p:nvSpPr>
          <p:cNvPr id="4" name="フッター プレースホルダー 3"/>
          <p:cNvSpPr>
            <a:spLocks noGrp="1"/>
          </p:cNvSpPr>
          <p:nvPr>
            <p:ph type="ftr" sz="quarter" idx="4"/>
          </p:nvPr>
        </p:nvSpPr>
        <p:spPr/>
        <p:txBody>
          <a:bodyPr/>
          <a:lstStyle/>
          <a:p>
            <a:r>
              <a:rPr kumimoji="1" lang="en-US" altLang="ja-JP"/>
              <a:t>IT</a:t>
            </a:r>
            <a:r>
              <a:rPr kumimoji="1" lang="ja-JP" altLang="en-US"/>
              <a:t>ストラテジ分野ケース教材</a:t>
            </a:r>
          </a:p>
        </p:txBody>
      </p:sp>
      <p:sp>
        <p:nvSpPr>
          <p:cNvPr id="5" name="スライド番号プレースホルダー 4"/>
          <p:cNvSpPr>
            <a:spLocks noGrp="1"/>
          </p:cNvSpPr>
          <p:nvPr>
            <p:ph type="sldNum" sz="quarter" idx="5"/>
          </p:nvPr>
        </p:nvSpPr>
        <p:spPr/>
        <p:txBody>
          <a:bodyPr/>
          <a:lstStyle/>
          <a:p>
            <a:fld id="{5755E063-12FE-4BBB-99B8-55459362152C}" type="slidenum">
              <a:rPr kumimoji="1" lang="ja-JP" altLang="en-US" smtClean="0"/>
              <a:t>12</a:t>
            </a:fld>
            <a:endParaRPr kumimoji="1" lang="ja-JP" altLang="en-US"/>
          </a:p>
        </p:txBody>
      </p:sp>
    </p:spTree>
    <p:extLst>
      <p:ext uri="{BB962C8B-B14F-4D97-AF65-F5344CB8AC3E}">
        <p14:creationId xmlns:p14="http://schemas.microsoft.com/office/powerpoint/2010/main" val="2288332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84163" y="241300"/>
            <a:ext cx="6215062" cy="4662488"/>
          </a:xfrm>
        </p:spPr>
      </p:sp>
      <p:sp>
        <p:nvSpPr>
          <p:cNvPr id="3" name="ノート プレースホルダー 2"/>
          <p:cNvSpPr>
            <a:spLocks noGrp="1"/>
          </p:cNvSpPr>
          <p:nvPr>
            <p:ph type="body" idx="1"/>
          </p:nvPr>
        </p:nvSpPr>
        <p:spPr/>
        <p:txBody>
          <a:bodyPr/>
          <a:lstStyle/>
          <a:p>
            <a:r>
              <a:rPr lang="ja-JP" altLang="en-US" dirty="0"/>
              <a:t>必要なものを、必要なときに必要な量だけ造る「ジャスト・イン・タイム」を徹底し、生産現場の「ムダ・ムラ・ムリ」を徹底的になくし、良いものだけを効率良く造ります。</a:t>
            </a:r>
            <a:endParaRPr lang="en-US" altLang="ja-JP" dirty="0"/>
          </a:p>
          <a:p>
            <a:endParaRPr lang="en-US" altLang="ja-JP" dirty="0"/>
          </a:p>
          <a:p>
            <a:r>
              <a:rPr lang="ja-JP" altLang="en-US" dirty="0"/>
              <a:t>顧客から注文されたクルマを、より早く届けるために、次の内容により最も短い時間で効率的にクルマを造ります。</a:t>
            </a:r>
            <a:endParaRPr lang="en-US" altLang="ja-JP" dirty="0"/>
          </a:p>
          <a:p>
            <a:pPr marL="228600" indent="-228600">
              <a:buFont typeface="+mj-lt"/>
              <a:buAutoNum type="arabicPeriod"/>
            </a:pPr>
            <a:r>
              <a:rPr lang="ja-JP" altLang="en-US" dirty="0"/>
              <a:t>お客様からクルマの注文を受けたら、なるべく早く自動車生産ラインの先頭に生産指示を出す。</a:t>
            </a:r>
          </a:p>
          <a:p>
            <a:pPr marL="228600" indent="-228600">
              <a:buFont typeface="+mj-lt"/>
              <a:buAutoNum type="arabicPeriod"/>
            </a:pPr>
            <a:r>
              <a:rPr lang="ja-JP" altLang="en-US" dirty="0"/>
              <a:t>組立ラインは、どんな注文がきても造れるように、全ての種類の部品を少しずつ取りそろえておく。</a:t>
            </a:r>
          </a:p>
          <a:p>
            <a:pPr marL="228600" indent="-228600">
              <a:buFont typeface="+mj-lt"/>
              <a:buAutoNum type="arabicPeriod"/>
            </a:pPr>
            <a:r>
              <a:rPr lang="ja-JP" altLang="en-US" dirty="0"/>
              <a:t>組立ラインは、使用した部品を使用した分だけ、前工程である部品を造る工程に引き取りに行く。</a:t>
            </a:r>
          </a:p>
          <a:p>
            <a:pPr marL="228600" indent="-228600">
              <a:buFont typeface="+mj-lt"/>
              <a:buAutoNum type="arabicPeriod"/>
            </a:pPr>
            <a:r>
              <a:rPr lang="ja-JP" altLang="en-US" dirty="0"/>
              <a:t>前工程では、全ての種類の部品を少しずつ取りそろえておき、後工程に引取られた分だけ生産する。</a:t>
            </a:r>
            <a:endParaRPr lang="en-US" altLang="ja-JP" dirty="0"/>
          </a:p>
          <a:p>
            <a:endParaRPr lang="en-US" altLang="ja-JP" dirty="0"/>
          </a:p>
          <a:p>
            <a:r>
              <a:rPr lang="ja-JP" altLang="en-US" dirty="0"/>
              <a:t>「日々改善」、「よい品よい考え」の思想を実践することで、トヨタ生産方式は世界に名の知られる生産方式へと進化しました。そして、現在も全生産部門において、その進化に向けて日夜改善努力が続けられています。</a:t>
            </a:r>
            <a:endParaRPr lang="en-US" altLang="ja-JP" dirty="0"/>
          </a:p>
          <a:p>
            <a:endParaRPr lang="en-US" altLang="ja-JP" dirty="0"/>
          </a:p>
        </p:txBody>
      </p:sp>
      <p:sp>
        <p:nvSpPr>
          <p:cNvPr id="4" name="フッター プレースホルダー 3"/>
          <p:cNvSpPr>
            <a:spLocks noGrp="1"/>
          </p:cNvSpPr>
          <p:nvPr>
            <p:ph type="ftr" sz="quarter" idx="4"/>
          </p:nvPr>
        </p:nvSpPr>
        <p:spPr/>
        <p:txBody>
          <a:bodyPr/>
          <a:lstStyle/>
          <a:p>
            <a:r>
              <a:rPr kumimoji="1" lang="en-US" altLang="ja-JP"/>
              <a:t>IT</a:t>
            </a:r>
            <a:r>
              <a:rPr kumimoji="1" lang="ja-JP" altLang="en-US"/>
              <a:t>ストラテジ分野ケース教材</a:t>
            </a:r>
          </a:p>
        </p:txBody>
      </p:sp>
      <p:sp>
        <p:nvSpPr>
          <p:cNvPr id="5" name="スライド番号プレースホルダー 4"/>
          <p:cNvSpPr>
            <a:spLocks noGrp="1"/>
          </p:cNvSpPr>
          <p:nvPr>
            <p:ph type="sldNum" sz="quarter" idx="5"/>
          </p:nvPr>
        </p:nvSpPr>
        <p:spPr/>
        <p:txBody>
          <a:bodyPr/>
          <a:lstStyle/>
          <a:p>
            <a:fld id="{5755E063-12FE-4BBB-99B8-55459362152C}" type="slidenum">
              <a:rPr kumimoji="1" lang="ja-JP" altLang="en-US" smtClean="0"/>
              <a:t>13</a:t>
            </a:fld>
            <a:endParaRPr kumimoji="1" lang="ja-JP" altLang="en-US"/>
          </a:p>
        </p:txBody>
      </p:sp>
    </p:spTree>
    <p:extLst>
      <p:ext uri="{BB962C8B-B14F-4D97-AF65-F5344CB8AC3E}">
        <p14:creationId xmlns:p14="http://schemas.microsoft.com/office/powerpoint/2010/main" val="37952721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84163" y="241300"/>
            <a:ext cx="6215062" cy="4662488"/>
          </a:xfrm>
        </p:spPr>
      </p:sp>
      <p:sp>
        <p:nvSpPr>
          <p:cNvPr id="3" name="ノート プレースホルダー 2"/>
          <p:cNvSpPr>
            <a:spLocks noGrp="1"/>
          </p:cNvSpPr>
          <p:nvPr>
            <p:ph type="body" idx="1"/>
          </p:nvPr>
        </p:nvSpPr>
        <p:spPr/>
        <p:txBody>
          <a:bodyPr/>
          <a:lstStyle/>
          <a:p>
            <a:r>
              <a:rPr lang="ja-JP" altLang="en-US" dirty="0"/>
              <a:t>デンソーの扱うシステムの特徴として</a:t>
            </a:r>
            <a:endParaRPr lang="en-US" altLang="ja-JP" dirty="0"/>
          </a:p>
          <a:p>
            <a:pPr marL="351450" lvl="1" indent="-171450">
              <a:buFont typeface="Arial" panose="020B0604020202020204" pitchFamily="34" charset="0"/>
              <a:buChar char="•"/>
            </a:pPr>
            <a:r>
              <a:rPr lang="ja-JP" altLang="en-US" dirty="0"/>
              <a:t>センサで車両周囲の環境を検知して車両制御する</a:t>
            </a:r>
            <a:endParaRPr lang="en-US" altLang="ja-JP" dirty="0"/>
          </a:p>
          <a:p>
            <a:pPr marL="351450" lvl="1" indent="-171450">
              <a:buFont typeface="Arial" panose="020B0604020202020204" pitchFamily="34" charset="0"/>
              <a:buChar char="•"/>
            </a:pPr>
            <a:r>
              <a:rPr lang="ja-JP" altLang="en-US" dirty="0"/>
              <a:t>ユーザの実使用環境の影響を受けやすいシステム</a:t>
            </a:r>
            <a:endParaRPr lang="en-US" altLang="ja-JP" dirty="0"/>
          </a:p>
          <a:p>
            <a:r>
              <a:rPr lang="ja-JP" altLang="en-US" dirty="0"/>
              <a:t>といったものがあり、高度な製品を高品質で開発する必要がありました。</a:t>
            </a:r>
            <a:endParaRPr lang="en-US" altLang="ja-JP" dirty="0"/>
          </a:p>
          <a:p>
            <a:endParaRPr lang="en-US" altLang="ja-JP" dirty="0"/>
          </a:p>
          <a:p>
            <a:r>
              <a:rPr lang="ja-JP" altLang="en-US" dirty="0"/>
              <a:t>また、クライアントの要求の指向性として短納期化が進んでおり、高度な製品を高品質に短期間で開発することが困難であるという課題を抱えていました。</a:t>
            </a:r>
            <a:endParaRPr lang="en-US" altLang="ja-JP" dirty="0"/>
          </a:p>
          <a:p>
            <a:endParaRPr lang="en-US" altLang="ja-JP" dirty="0"/>
          </a:p>
          <a:p>
            <a:r>
              <a:rPr lang="ja-JP" altLang="en-US" dirty="0"/>
              <a:t>従来の製品開発プロセスは、必要とされる技術が異なることから、組織とフェーズを</a:t>
            </a:r>
            <a:r>
              <a:rPr lang="en-US" altLang="ja-JP" dirty="0"/>
              <a:t>2</a:t>
            </a:r>
            <a:r>
              <a:rPr lang="ja-JP" altLang="en-US" dirty="0" err="1"/>
              <a:t>つに</a:t>
            </a:r>
            <a:r>
              <a:rPr lang="ja-JP" altLang="en-US" dirty="0"/>
              <a:t>分けて、</a:t>
            </a:r>
            <a:endParaRPr lang="en-US" altLang="ja-JP" dirty="0"/>
          </a:p>
          <a:p>
            <a:pPr marL="351450" lvl="1" indent="-171450">
              <a:buFont typeface="Arial" panose="020B0604020202020204" pitchFamily="34" charset="0"/>
              <a:buChar char="•"/>
            </a:pPr>
            <a:r>
              <a:rPr lang="ja-JP" altLang="en-US" dirty="0"/>
              <a:t>研究開発部門による仕様開発フェーズ</a:t>
            </a:r>
            <a:endParaRPr lang="en-US" altLang="ja-JP" dirty="0"/>
          </a:p>
          <a:p>
            <a:pPr marL="351450" lvl="1" indent="-171450">
              <a:buFont typeface="Arial" panose="020B0604020202020204" pitchFamily="34" charset="0"/>
              <a:buChar char="•"/>
            </a:pPr>
            <a:r>
              <a:rPr lang="ja-JP" altLang="en-US" dirty="0"/>
              <a:t>製品開発部門による量産開発フェーズ</a:t>
            </a:r>
            <a:endParaRPr lang="en-US" altLang="ja-JP" dirty="0"/>
          </a:p>
          <a:p>
            <a:r>
              <a:rPr lang="ja-JP" altLang="en-US" dirty="0"/>
              <a:t>の</a:t>
            </a:r>
            <a:r>
              <a:rPr lang="en-US" altLang="ja-JP" dirty="0"/>
              <a:t>2</a:t>
            </a:r>
            <a:r>
              <a:rPr lang="ja-JP" altLang="en-US" dirty="0" err="1"/>
              <a:t>つの</a:t>
            </a:r>
            <a:r>
              <a:rPr lang="ja-JP" altLang="en-US" dirty="0"/>
              <a:t>フェーズを、順に処理する方式で開発を行ってきました。</a:t>
            </a:r>
            <a:endParaRPr lang="en-US" altLang="ja-JP" dirty="0"/>
          </a:p>
          <a:p>
            <a:endParaRPr lang="en-US" altLang="ja-JP" dirty="0"/>
          </a:p>
          <a:p>
            <a:r>
              <a:rPr lang="ja-JP" altLang="en-US" dirty="0"/>
              <a:t>従来型の、</a:t>
            </a:r>
            <a:r>
              <a:rPr lang="en-US" altLang="ja-JP" dirty="0"/>
              <a:t>2</a:t>
            </a:r>
            <a:r>
              <a:rPr lang="ja-JP" altLang="en-US" dirty="0"/>
              <a:t>フェーズでの開発方法では、クライアントの要求する短納期の実現が困難であることから、コンカレントエンジニアリングを導入しました。</a:t>
            </a:r>
            <a:endParaRPr lang="en-US" altLang="ja-JP" dirty="0"/>
          </a:p>
          <a:p>
            <a:endParaRPr lang="en-US" altLang="ja-JP" dirty="0"/>
          </a:p>
          <a:p>
            <a:r>
              <a:rPr lang="ja-JP" altLang="en-US" dirty="0"/>
              <a:t>車両試作納入にコンカレントエンジニアリングを導入した結果、約</a:t>
            </a:r>
            <a:r>
              <a:rPr lang="en-US" altLang="ja-JP" dirty="0"/>
              <a:t>5</a:t>
            </a:r>
            <a:r>
              <a:rPr lang="ja-JP" altLang="en-US" dirty="0"/>
              <a:t>カ月、</a:t>
            </a:r>
            <a:r>
              <a:rPr lang="en-US" altLang="ja-JP" dirty="0"/>
              <a:t>41.7%</a:t>
            </a:r>
            <a:r>
              <a:rPr lang="ja-JP" altLang="en-US" dirty="0"/>
              <a:t>の開発期間短縮に成功しました。</a:t>
            </a:r>
            <a:endParaRPr lang="en-US" altLang="ja-JP" dirty="0"/>
          </a:p>
        </p:txBody>
      </p:sp>
      <p:sp>
        <p:nvSpPr>
          <p:cNvPr id="4" name="フッター プレースホルダー 3"/>
          <p:cNvSpPr>
            <a:spLocks noGrp="1"/>
          </p:cNvSpPr>
          <p:nvPr>
            <p:ph type="ftr" sz="quarter" idx="4"/>
          </p:nvPr>
        </p:nvSpPr>
        <p:spPr/>
        <p:txBody>
          <a:bodyPr/>
          <a:lstStyle/>
          <a:p>
            <a:r>
              <a:rPr kumimoji="1" lang="en-US" altLang="ja-JP"/>
              <a:t>IT</a:t>
            </a:r>
            <a:r>
              <a:rPr kumimoji="1" lang="ja-JP" altLang="en-US"/>
              <a:t>ストラテジ分野ケース教材</a:t>
            </a:r>
          </a:p>
        </p:txBody>
      </p:sp>
      <p:sp>
        <p:nvSpPr>
          <p:cNvPr id="5" name="スライド番号プレースホルダー 4"/>
          <p:cNvSpPr>
            <a:spLocks noGrp="1"/>
          </p:cNvSpPr>
          <p:nvPr>
            <p:ph type="sldNum" sz="quarter" idx="5"/>
          </p:nvPr>
        </p:nvSpPr>
        <p:spPr/>
        <p:txBody>
          <a:bodyPr/>
          <a:lstStyle/>
          <a:p>
            <a:fld id="{5755E063-12FE-4BBB-99B8-55459362152C}" type="slidenum">
              <a:rPr kumimoji="1" lang="ja-JP" altLang="en-US" smtClean="0"/>
              <a:t>14</a:t>
            </a:fld>
            <a:endParaRPr kumimoji="1" lang="ja-JP" altLang="en-US"/>
          </a:p>
        </p:txBody>
      </p:sp>
    </p:spTree>
    <p:extLst>
      <p:ext uri="{BB962C8B-B14F-4D97-AF65-F5344CB8AC3E}">
        <p14:creationId xmlns:p14="http://schemas.microsoft.com/office/powerpoint/2010/main" val="5714657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エンジニアリング</a:t>
            </a:r>
            <a:r>
              <a:rPr kumimoji="1" lang="ja-JP" altLang="en-US" dirty="0"/>
              <a:t>システムの説明で参照したサイトを一覧で示します。</a:t>
            </a:r>
          </a:p>
        </p:txBody>
      </p:sp>
      <p:sp>
        <p:nvSpPr>
          <p:cNvPr id="4" name="フッター プレースホルダー 3"/>
          <p:cNvSpPr>
            <a:spLocks noGrp="1"/>
          </p:cNvSpPr>
          <p:nvPr>
            <p:ph type="ftr" sz="quarter" idx="4"/>
          </p:nvPr>
        </p:nvSpPr>
        <p:spPr/>
        <p:txBody>
          <a:bodyPr/>
          <a:lstStyle/>
          <a:p>
            <a:r>
              <a:rPr kumimoji="1" lang="en-US" altLang="ja-JP"/>
              <a:t>IT</a:t>
            </a:r>
            <a:r>
              <a:rPr kumimoji="1" lang="ja-JP" altLang="en-US"/>
              <a:t>ストラテジ分野ケース教材</a:t>
            </a:r>
          </a:p>
        </p:txBody>
      </p:sp>
      <p:sp>
        <p:nvSpPr>
          <p:cNvPr id="5" name="スライド番号プレースホルダー 4"/>
          <p:cNvSpPr>
            <a:spLocks noGrp="1"/>
          </p:cNvSpPr>
          <p:nvPr>
            <p:ph type="sldNum" sz="quarter" idx="5"/>
          </p:nvPr>
        </p:nvSpPr>
        <p:spPr/>
        <p:txBody>
          <a:bodyPr/>
          <a:lstStyle/>
          <a:p>
            <a:fld id="{5755E063-12FE-4BBB-99B8-55459362152C}" type="slidenum">
              <a:rPr kumimoji="1" lang="ja-JP" altLang="en-US" smtClean="0"/>
              <a:t>15</a:t>
            </a:fld>
            <a:endParaRPr kumimoji="1" lang="ja-JP" altLang="en-US"/>
          </a:p>
        </p:txBody>
      </p:sp>
    </p:spTree>
    <p:extLst>
      <p:ext uri="{BB962C8B-B14F-4D97-AF65-F5344CB8AC3E}">
        <p14:creationId xmlns:p14="http://schemas.microsoft.com/office/powerpoint/2010/main" val="4286208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エンジニアリング</a:t>
            </a:r>
            <a:r>
              <a:rPr kumimoji="1" lang="ja-JP" altLang="en-US" dirty="0"/>
              <a:t>システムの説明で参照したサイト一覧の続きです。</a:t>
            </a:r>
          </a:p>
        </p:txBody>
      </p:sp>
      <p:sp>
        <p:nvSpPr>
          <p:cNvPr id="4" name="フッター プレースホルダー 3"/>
          <p:cNvSpPr>
            <a:spLocks noGrp="1"/>
          </p:cNvSpPr>
          <p:nvPr>
            <p:ph type="ftr" sz="quarter" idx="4"/>
          </p:nvPr>
        </p:nvSpPr>
        <p:spPr/>
        <p:txBody>
          <a:bodyPr/>
          <a:lstStyle/>
          <a:p>
            <a:r>
              <a:rPr kumimoji="1" lang="en-US" altLang="ja-JP"/>
              <a:t>IT</a:t>
            </a:r>
            <a:r>
              <a:rPr kumimoji="1" lang="ja-JP" altLang="en-US"/>
              <a:t>ストラテジ分野ケース教材</a:t>
            </a:r>
          </a:p>
        </p:txBody>
      </p:sp>
      <p:sp>
        <p:nvSpPr>
          <p:cNvPr id="5" name="スライド番号プレースホルダー 4"/>
          <p:cNvSpPr>
            <a:spLocks noGrp="1"/>
          </p:cNvSpPr>
          <p:nvPr>
            <p:ph type="sldNum" sz="quarter" idx="5"/>
          </p:nvPr>
        </p:nvSpPr>
        <p:spPr/>
        <p:txBody>
          <a:bodyPr/>
          <a:lstStyle/>
          <a:p>
            <a:fld id="{5755E063-12FE-4BBB-99B8-55459362152C}" type="slidenum">
              <a:rPr kumimoji="1" lang="ja-JP" altLang="en-US" smtClean="0"/>
              <a:t>16</a:t>
            </a:fld>
            <a:endParaRPr kumimoji="1" lang="ja-JP" altLang="en-US"/>
          </a:p>
        </p:txBody>
      </p:sp>
    </p:spTree>
    <p:extLst>
      <p:ext uri="{BB962C8B-B14F-4D97-AF65-F5344CB8AC3E}">
        <p14:creationId xmlns:p14="http://schemas.microsoft.com/office/powerpoint/2010/main" val="41007000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84163" y="241300"/>
            <a:ext cx="6215062" cy="4662488"/>
          </a:xfrm>
        </p:spPr>
      </p:sp>
      <p:sp>
        <p:nvSpPr>
          <p:cNvPr id="3" name="ノート プレースホルダー 2"/>
          <p:cNvSpPr>
            <a:spLocks noGrp="1"/>
          </p:cNvSpPr>
          <p:nvPr>
            <p:ph type="body" idx="1"/>
          </p:nvPr>
        </p:nvSpPr>
        <p:spPr/>
        <p:txBody>
          <a:bodyPr/>
          <a:lstStyle/>
          <a:p>
            <a:r>
              <a:rPr lang="en-US" altLang="ja-JP" dirty="0"/>
              <a:t>e(</a:t>
            </a:r>
            <a:r>
              <a:rPr lang="ja-JP" altLang="en-US" dirty="0"/>
              <a:t>イー</a:t>
            </a:r>
            <a:r>
              <a:rPr lang="en-US" altLang="ja-JP" dirty="0"/>
              <a:t>)</a:t>
            </a:r>
            <a:r>
              <a:rPr lang="ja-JP" altLang="en-US" dirty="0"/>
              <a:t>ビジネスは、誰でも少ない投資で簡単に事業に参入できるというメリットがある反面、セキュリティやコンプライアンスにリスクがあることを十分に意識する必要があります。</a:t>
            </a:r>
            <a:endParaRPr lang="en-US" altLang="ja-JP" dirty="0"/>
          </a:p>
          <a:p>
            <a:endParaRPr lang="en-US" altLang="ja-JP" dirty="0"/>
          </a:p>
          <a:p>
            <a:r>
              <a:rPr lang="ja-JP" altLang="en-US" dirty="0"/>
              <a:t>事業に参入する以上、「知らなかった」では済まないことも多く、</a:t>
            </a:r>
            <a:r>
              <a:rPr lang="en-US" altLang="ja-JP" dirty="0"/>
              <a:t>SNS(</a:t>
            </a:r>
            <a:r>
              <a:rPr lang="ja-JP" altLang="en-US" dirty="0"/>
              <a:t>エス・エヌ・エス</a:t>
            </a:r>
            <a:r>
              <a:rPr lang="en-US" altLang="ja-JP" dirty="0"/>
              <a:t>)</a:t>
            </a:r>
            <a:r>
              <a:rPr lang="ja-JP" altLang="en-US" dirty="0"/>
              <a:t>等での悪い噂が広まることで事業にとっての致命傷となることもあります。</a:t>
            </a:r>
            <a:endParaRPr lang="en-US" altLang="ja-JP" dirty="0"/>
          </a:p>
          <a:p>
            <a:endParaRPr lang="en-US" altLang="ja-JP" dirty="0"/>
          </a:p>
          <a:p>
            <a:r>
              <a:rPr lang="ja-JP" altLang="en-US" dirty="0"/>
              <a:t>常にアンテナを広げて情報をキャッチアップすることが大切です。</a:t>
            </a:r>
            <a:endParaRPr lang="en-US" altLang="ja-JP" dirty="0"/>
          </a:p>
          <a:p>
            <a:endParaRPr lang="en-US" altLang="ja-JP" dirty="0"/>
          </a:p>
          <a:p>
            <a:endParaRPr lang="en-US" altLang="ja-JP" dirty="0"/>
          </a:p>
        </p:txBody>
      </p:sp>
      <p:sp>
        <p:nvSpPr>
          <p:cNvPr id="4" name="フッター プレースホルダー 3"/>
          <p:cNvSpPr>
            <a:spLocks noGrp="1"/>
          </p:cNvSpPr>
          <p:nvPr>
            <p:ph type="ftr" sz="quarter" idx="4"/>
          </p:nvPr>
        </p:nvSpPr>
        <p:spPr/>
        <p:txBody>
          <a:bodyPr/>
          <a:lstStyle/>
          <a:p>
            <a:r>
              <a:rPr kumimoji="1" lang="en-US" altLang="ja-JP"/>
              <a:t>IT</a:t>
            </a:r>
            <a:r>
              <a:rPr kumimoji="1" lang="ja-JP" altLang="en-US"/>
              <a:t>ストラテジ分野ケース教材</a:t>
            </a:r>
          </a:p>
        </p:txBody>
      </p:sp>
      <p:sp>
        <p:nvSpPr>
          <p:cNvPr id="5" name="スライド番号プレースホルダー 4"/>
          <p:cNvSpPr>
            <a:spLocks noGrp="1"/>
          </p:cNvSpPr>
          <p:nvPr>
            <p:ph type="sldNum" sz="quarter" idx="5"/>
          </p:nvPr>
        </p:nvSpPr>
        <p:spPr/>
        <p:txBody>
          <a:bodyPr/>
          <a:lstStyle/>
          <a:p>
            <a:fld id="{5755E063-12FE-4BBB-99B8-55459362152C}" type="slidenum">
              <a:rPr kumimoji="1" lang="ja-JP" altLang="en-US" smtClean="0"/>
              <a:t>17</a:t>
            </a:fld>
            <a:endParaRPr kumimoji="1" lang="ja-JP" altLang="en-US"/>
          </a:p>
        </p:txBody>
      </p:sp>
    </p:spTree>
    <p:extLst>
      <p:ext uri="{BB962C8B-B14F-4D97-AF65-F5344CB8AC3E}">
        <p14:creationId xmlns:p14="http://schemas.microsoft.com/office/powerpoint/2010/main" val="42107442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84163" y="241300"/>
            <a:ext cx="6215062" cy="4662488"/>
          </a:xfrm>
        </p:spPr>
      </p:sp>
      <p:sp>
        <p:nvSpPr>
          <p:cNvPr id="3" name="ノート プレースホルダー 2"/>
          <p:cNvSpPr>
            <a:spLocks noGrp="1"/>
          </p:cNvSpPr>
          <p:nvPr>
            <p:ph type="body" idx="1"/>
          </p:nvPr>
        </p:nvSpPr>
        <p:spPr/>
        <p:txBody>
          <a:bodyPr/>
          <a:lstStyle/>
          <a:p>
            <a:r>
              <a:rPr lang="en-US" altLang="ja-JP" dirty="0"/>
              <a:t>EC(</a:t>
            </a:r>
            <a:r>
              <a:rPr lang="ja-JP" altLang="en-US" dirty="0"/>
              <a:t>イー・シー</a:t>
            </a:r>
            <a:r>
              <a:rPr lang="en-US" altLang="ja-JP" dirty="0"/>
              <a:t>)</a:t>
            </a:r>
            <a:r>
              <a:rPr lang="ja-JP" altLang="en-US" dirty="0"/>
              <a:t>形態</a:t>
            </a:r>
            <a:endParaRPr lang="en-US" altLang="ja-JP" dirty="0"/>
          </a:p>
          <a:p>
            <a:pPr lvl="1"/>
            <a:r>
              <a:rPr lang="ja-JP" altLang="en-US" dirty="0"/>
              <a:t>新しい</a:t>
            </a:r>
            <a:r>
              <a:rPr lang="en-US" altLang="ja-JP" dirty="0"/>
              <a:t>EC</a:t>
            </a:r>
            <a:r>
              <a:rPr lang="ja-JP" altLang="en-US" dirty="0"/>
              <a:t>形態として、次のようなものがあります。</a:t>
            </a:r>
            <a:endParaRPr lang="en-US" altLang="ja-JP" dirty="0"/>
          </a:p>
          <a:p>
            <a:pPr lvl="2"/>
            <a:r>
              <a:rPr lang="en-US" altLang="ja-JP" dirty="0" err="1"/>
              <a:t>OtoO</a:t>
            </a:r>
            <a:r>
              <a:rPr lang="en-US" altLang="ja-JP" dirty="0"/>
              <a:t>(</a:t>
            </a:r>
            <a:r>
              <a:rPr lang="ja-JP" altLang="en-US" dirty="0"/>
              <a:t>オー・ツー・オー</a:t>
            </a:r>
            <a:r>
              <a:rPr lang="en-US" altLang="ja-JP" dirty="0"/>
              <a:t>)</a:t>
            </a:r>
            <a:r>
              <a:rPr lang="ja-JP" altLang="en-US" dirty="0"/>
              <a:t>：</a:t>
            </a:r>
            <a:r>
              <a:rPr lang="en-US" altLang="ja-JP" dirty="0"/>
              <a:t>Online to Offline</a:t>
            </a:r>
            <a:r>
              <a:rPr lang="ja-JP" altLang="en-US" dirty="0"/>
              <a:t>：インターネット上と実世界のやり取り</a:t>
            </a:r>
            <a:endParaRPr lang="en-US" altLang="ja-JP" dirty="0"/>
          </a:p>
          <a:p>
            <a:pPr lvl="3"/>
            <a:r>
              <a:rPr lang="en-US" altLang="ja-JP" dirty="0"/>
              <a:t>SNS(</a:t>
            </a:r>
            <a:r>
              <a:rPr lang="ja-JP" altLang="en-US" dirty="0"/>
              <a:t>エス・エヌ・エス</a:t>
            </a:r>
            <a:r>
              <a:rPr lang="en-US" altLang="ja-JP" dirty="0"/>
              <a:t>)</a:t>
            </a:r>
            <a:r>
              <a:rPr lang="ja-JP" altLang="en-US" dirty="0"/>
              <a:t>で接点を持った顧客が実店舗に来店したり、携帯サイトで発行される割引クーポンなどにより実店舗での購入を誘導するような例が挙げられます。</a:t>
            </a:r>
            <a:endParaRPr lang="en-US" altLang="ja-JP" dirty="0"/>
          </a:p>
          <a:p>
            <a:pPr lvl="2"/>
            <a:r>
              <a:rPr lang="en-US" altLang="ja-JP" dirty="0" err="1"/>
              <a:t>DtoC</a:t>
            </a:r>
            <a:r>
              <a:rPr lang="en-US" altLang="ja-JP" dirty="0"/>
              <a:t>(</a:t>
            </a:r>
            <a:r>
              <a:rPr lang="ja-JP" altLang="en-US" dirty="0"/>
              <a:t>ディー・ツー・シー</a:t>
            </a:r>
            <a:r>
              <a:rPr lang="en-US" altLang="ja-JP" dirty="0"/>
              <a:t>)</a:t>
            </a:r>
            <a:r>
              <a:rPr lang="ja-JP" altLang="en-US" dirty="0"/>
              <a:t>：</a:t>
            </a:r>
            <a:r>
              <a:rPr lang="en-US" altLang="ja-JP" dirty="0"/>
              <a:t>Direct to Consumer</a:t>
            </a:r>
            <a:r>
              <a:rPr lang="ja-JP" altLang="en-US" dirty="0"/>
              <a:t>：製造メーカーと消費者のやり取り</a:t>
            </a:r>
            <a:endParaRPr lang="en-US" altLang="ja-JP" dirty="0"/>
          </a:p>
          <a:p>
            <a:pPr lvl="3"/>
            <a:r>
              <a:rPr lang="ja-JP" altLang="en-US" dirty="0"/>
              <a:t>卸売業者や小売店を通さず、製造メーカーと消費者が直接取引を行う形態です。</a:t>
            </a:r>
            <a:endParaRPr lang="en-US" altLang="ja-JP" dirty="0"/>
          </a:p>
          <a:p>
            <a:pPr lvl="3"/>
            <a:r>
              <a:rPr lang="ja-JP" altLang="en-US" dirty="0"/>
              <a:t>製造メーカーが収益率を増大できるだけでなく、消費者の動向を製造メーカーが直接把握できるメリットがあります。</a:t>
            </a:r>
            <a:endParaRPr lang="en-US" altLang="ja-JP" dirty="0"/>
          </a:p>
          <a:p>
            <a:pPr lvl="2"/>
            <a:r>
              <a:rPr lang="en-US" altLang="ja-JP" dirty="0" err="1"/>
              <a:t>MtoM</a:t>
            </a:r>
            <a:r>
              <a:rPr lang="en-US" altLang="ja-JP" dirty="0"/>
              <a:t>(</a:t>
            </a:r>
            <a:r>
              <a:rPr lang="ja-JP" altLang="en-US" dirty="0"/>
              <a:t>エム・ツー・エム</a:t>
            </a:r>
            <a:r>
              <a:rPr lang="en-US" altLang="ja-JP" dirty="0"/>
              <a:t>)</a:t>
            </a:r>
            <a:r>
              <a:rPr lang="ja-JP" altLang="en-US" dirty="0"/>
              <a:t>：</a:t>
            </a:r>
            <a:r>
              <a:rPr lang="en-US" altLang="ja-JP" dirty="0"/>
              <a:t>Machine to Machine</a:t>
            </a:r>
            <a:r>
              <a:rPr lang="ja-JP" altLang="en-US" dirty="0"/>
              <a:t>：機械と機械のやり取り</a:t>
            </a:r>
            <a:endParaRPr lang="en-US" altLang="ja-JP" dirty="0"/>
          </a:p>
          <a:p>
            <a:pPr lvl="3"/>
            <a:r>
              <a:rPr lang="ja-JP" altLang="en-US" dirty="0"/>
              <a:t>人間を介することなく、機械と機械がやり取りを行うことです。</a:t>
            </a:r>
            <a:endParaRPr lang="en-US" altLang="ja-JP" dirty="0"/>
          </a:p>
          <a:p>
            <a:pPr lvl="3"/>
            <a:r>
              <a:rPr lang="ja-JP" altLang="en-US" dirty="0"/>
              <a:t>渋滞情報システムである</a:t>
            </a:r>
            <a:r>
              <a:rPr lang="en-US" altLang="ja-JP" dirty="0"/>
              <a:t>VICS(</a:t>
            </a:r>
            <a:r>
              <a:rPr lang="ja-JP" altLang="en-US" dirty="0"/>
              <a:t>ヴィックス</a:t>
            </a:r>
            <a:r>
              <a:rPr lang="en-US" altLang="ja-JP" dirty="0"/>
              <a:t>)</a:t>
            </a:r>
            <a:r>
              <a:rPr lang="ja-JP" altLang="en-US" dirty="0"/>
              <a:t>とカーナビが直接やりとりすることで、渋滞を加味した到着時間予測や、渋滞を回避するルートの提案を行うなどの使い方があります。</a:t>
            </a:r>
            <a:endParaRPr lang="en-US" altLang="ja-JP" dirty="0"/>
          </a:p>
        </p:txBody>
      </p:sp>
      <p:sp>
        <p:nvSpPr>
          <p:cNvPr id="4" name="フッター プレースホルダー 3"/>
          <p:cNvSpPr>
            <a:spLocks noGrp="1"/>
          </p:cNvSpPr>
          <p:nvPr>
            <p:ph type="ftr" sz="quarter" idx="4"/>
          </p:nvPr>
        </p:nvSpPr>
        <p:spPr/>
        <p:txBody>
          <a:bodyPr/>
          <a:lstStyle/>
          <a:p>
            <a:r>
              <a:rPr kumimoji="1" lang="en-US" altLang="ja-JP"/>
              <a:t>IT</a:t>
            </a:r>
            <a:r>
              <a:rPr kumimoji="1" lang="ja-JP" altLang="en-US"/>
              <a:t>ストラテジ分野ケース教材</a:t>
            </a:r>
          </a:p>
        </p:txBody>
      </p:sp>
      <p:sp>
        <p:nvSpPr>
          <p:cNvPr id="5" name="スライド番号プレースホルダー 4"/>
          <p:cNvSpPr>
            <a:spLocks noGrp="1"/>
          </p:cNvSpPr>
          <p:nvPr>
            <p:ph type="sldNum" sz="quarter" idx="5"/>
          </p:nvPr>
        </p:nvSpPr>
        <p:spPr/>
        <p:txBody>
          <a:bodyPr/>
          <a:lstStyle/>
          <a:p>
            <a:fld id="{5755E063-12FE-4BBB-99B8-55459362152C}" type="slidenum">
              <a:rPr kumimoji="1" lang="ja-JP" altLang="en-US" smtClean="0"/>
              <a:t>18</a:t>
            </a:fld>
            <a:endParaRPr kumimoji="1" lang="ja-JP" altLang="en-US"/>
          </a:p>
        </p:txBody>
      </p:sp>
    </p:spTree>
    <p:extLst>
      <p:ext uri="{BB962C8B-B14F-4D97-AF65-F5344CB8AC3E}">
        <p14:creationId xmlns:p14="http://schemas.microsoft.com/office/powerpoint/2010/main" val="18405416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84163" y="241300"/>
            <a:ext cx="6215062" cy="4662488"/>
          </a:xfrm>
        </p:spPr>
      </p:sp>
      <p:sp>
        <p:nvSpPr>
          <p:cNvPr id="3" name="ノート プレースホルダー 2"/>
          <p:cNvSpPr>
            <a:spLocks noGrp="1"/>
          </p:cNvSpPr>
          <p:nvPr>
            <p:ph type="body" idx="1"/>
          </p:nvPr>
        </p:nvSpPr>
        <p:spPr/>
        <p:txBody>
          <a:bodyPr/>
          <a:lstStyle/>
          <a:p>
            <a:r>
              <a:rPr kumimoji="1" lang="ja-JP" altLang="en-US" dirty="0"/>
              <a:t>ロングテールに該当する商品を判断するために、パレート図を使った</a:t>
            </a:r>
            <a:r>
              <a:rPr lang="en-US" altLang="ja-JP" dirty="0"/>
              <a:t>ABC(</a:t>
            </a:r>
            <a:r>
              <a:rPr lang="ja-JP" altLang="en-US" dirty="0"/>
              <a:t>エー・ビー・シー</a:t>
            </a:r>
            <a:r>
              <a:rPr lang="en-US" altLang="ja-JP" dirty="0"/>
              <a:t>)</a:t>
            </a:r>
            <a:r>
              <a:rPr kumimoji="1" lang="ja-JP" altLang="en-US" dirty="0"/>
              <a:t>分析を行います。</a:t>
            </a:r>
            <a:endParaRPr kumimoji="1" lang="en-US" altLang="ja-JP" dirty="0"/>
          </a:p>
          <a:p>
            <a:endParaRPr lang="en-US" altLang="ja-JP" dirty="0"/>
          </a:p>
          <a:p>
            <a:r>
              <a:rPr kumimoji="1" lang="ja-JP" altLang="en-US" dirty="0"/>
              <a:t>パレート図</a:t>
            </a:r>
            <a:endParaRPr kumimoji="1" lang="en-US" altLang="ja-JP" dirty="0"/>
          </a:p>
          <a:p>
            <a:pPr lvl="1"/>
            <a:r>
              <a:rPr lang="ja-JP" altLang="en-US" dirty="0"/>
              <a:t>売上や件数などの項目別に集計したデータを数値の大きい順に並べた棒グラフと、数値の累積比率を表す折れ線グラフを合わせた複合グラフです。</a:t>
            </a:r>
            <a:endParaRPr lang="en-US" altLang="ja-JP" dirty="0"/>
          </a:p>
          <a:p>
            <a:pPr lvl="1"/>
            <a:r>
              <a:rPr lang="ja-JP" altLang="en-US" dirty="0"/>
              <a:t>商品別の売上金額を示すパレート図を作成することで、売上が上位のヒット商品やロングテールの商品を識別できます。</a:t>
            </a:r>
            <a:endParaRPr lang="en-US" altLang="ja-JP" dirty="0"/>
          </a:p>
          <a:p>
            <a:endParaRPr lang="en-US" altLang="ja-JP" dirty="0"/>
          </a:p>
          <a:p>
            <a:r>
              <a:rPr lang="en-US" altLang="ja-JP" dirty="0"/>
              <a:t>ABC</a:t>
            </a:r>
            <a:r>
              <a:rPr lang="ja-JP" altLang="en-US" dirty="0"/>
              <a:t>分析</a:t>
            </a:r>
            <a:endParaRPr lang="en-US" altLang="ja-JP" dirty="0"/>
          </a:p>
          <a:p>
            <a:pPr lvl="1"/>
            <a:r>
              <a:rPr lang="en-US" altLang="ja-JP" dirty="0"/>
              <a:t>ABC</a:t>
            </a:r>
            <a:r>
              <a:rPr lang="ja-JP" altLang="en-US" dirty="0"/>
              <a:t>分析とは、商品を売上高などの重要度によって分類する方法で、重点分析などと呼ばれることもあります。</a:t>
            </a:r>
            <a:endParaRPr lang="en-US" altLang="ja-JP" dirty="0"/>
          </a:p>
          <a:p>
            <a:pPr lvl="1"/>
            <a:r>
              <a:rPr lang="ja-JP" altLang="en-US" dirty="0"/>
              <a:t>売上高の順に取扱商品を並べ、累積売上高割合が</a:t>
            </a:r>
            <a:r>
              <a:rPr lang="en-US" altLang="ja-JP" dirty="0"/>
              <a:t>70%</a:t>
            </a:r>
            <a:r>
              <a:rPr lang="ja-JP" altLang="en-US" dirty="0"/>
              <a:t>を占める商品グループを</a:t>
            </a:r>
            <a:r>
              <a:rPr lang="en-US" altLang="ja-JP" dirty="0"/>
              <a:t>A</a:t>
            </a:r>
            <a:r>
              <a:rPr lang="ja-JP" altLang="en-US" dirty="0" err="1"/>
              <a:t>、</a:t>
            </a:r>
            <a:r>
              <a:rPr lang="en-US" altLang="ja-JP" dirty="0"/>
              <a:t>70%</a:t>
            </a:r>
            <a:r>
              <a:rPr lang="ja-JP" altLang="en-US" dirty="0"/>
              <a:t>～</a:t>
            </a:r>
            <a:r>
              <a:rPr lang="en-US" altLang="ja-JP" dirty="0"/>
              <a:t>90%</a:t>
            </a:r>
            <a:r>
              <a:rPr lang="ja-JP" altLang="en-US" dirty="0"/>
              <a:t>の商品グループを</a:t>
            </a:r>
            <a:r>
              <a:rPr lang="en-US" altLang="ja-JP" dirty="0"/>
              <a:t>B</a:t>
            </a:r>
            <a:r>
              <a:rPr lang="ja-JP" altLang="en-US" dirty="0" err="1"/>
              <a:t>、</a:t>
            </a:r>
            <a:r>
              <a:rPr lang="en-US" altLang="ja-JP" dirty="0"/>
              <a:t>90%</a:t>
            </a:r>
            <a:r>
              <a:rPr lang="ja-JP" altLang="en-US" dirty="0"/>
              <a:t>～</a:t>
            </a:r>
            <a:r>
              <a:rPr lang="en-US" altLang="ja-JP" dirty="0"/>
              <a:t>100%</a:t>
            </a:r>
            <a:r>
              <a:rPr lang="ja-JP" altLang="en-US" dirty="0"/>
              <a:t>の商品グループを</a:t>
            </a:r>
            <a:r>
              <a:rPr lang="en-US" altLang="ja-JP" dirty="0"/>
              <a:t>C</a:t>
            </a:r>
            <a:r>
              <a:rPr lang="ja-JP" altLang="en-US" dirty="0"/>
              <a:t>といったグループ分けを行い、グループ</a:t>
            </a:r>
            <a:r>
              <a:rPr lang="en-US" altLang="ja-JP" dirty="0"/>
              <a:t>A</a:t>
            </a:r>
            <a:r>
              <a:rPr lang="ja-JP" altLang="en-US" dirty="0"/>
              <a:t>を重点管理が必要な商品として扱います。</a:t>
            </a:r>
            <a:endParaRPr lang="en-US" altLang="ja-JP" dirty="0"/>
          </a:p>
        </p:txBody>
      </p:sp>
      <p:sp>
        <p:nvSpPr>
          <p:cNvPr id="4" name="フッター プレースホルダー 3"/>
          <p:cNvSpPr>
            <a:spLocks noGrp="1"/>
          </p:cNvSpPr>
          <p:nvPr>
            <p:ph type="ftr" sz="quarter" idx="4"/>
          </p:nvPr>
        </p:nvSpPr>
        <p:spPr/>
        <p:txBody>
          <a:bodyPr/>
          <a:lstStyle/>
          <a:p>
            <a:r>
              <a:rPr kumimoji="1" lang="en-US" altLang="ja-JP"/>
              <a:t>IT</a:t>
            </a:r>
            <a:r>
              <a:rPr kumimoji="1" lang="ja-JP" altLang="en-US"/>
              <a:t>ストラテジ分野ケース教材</a:t>
            </a:r>
          </a:p>
        </p:txBody>
      </p:sp>
      <p:sp>
        <p:nvSpPr>
          <p:cNvPr id="5" name="スライド番号プレースホルダー 4"/>
          <p:cNvSpPr>
            <a:spLocks noGrp="1"/>
          </p:cNvSpPr>
          <p:nvPr>
            <p:ph type="sldNum" sz="quarter" idx="5"/>
          </p:nvPr>
        </p:nvSpPr>
        <p:spPr/>
        <p:txBody>
          <a:bodyPr/>
          <a:lstStyle/>
          <a:p>
            <a:fld id="{5755E063-12FE-4BBB-99B8-55459362152C}" type="slidenum">
              <a:rPr kumimoji="1" lang="ja-JP" altLang="en-US" smtClean="0"/>
              <a:t>19</a:t>
            </a:fld>
            <a:endParaRPr kumimoji="1" lang="ja-JP" altLang="en-US"/>
          </a:p>
        </p:txBody>
      </p:sp>
    </p:spTree>
    <p:extLst>
      <p:ext uri="{BB962C8B-B14F-4D97-AF65-F5344CB8AC3E}">
        <p14:creationId xmlns:p14="http://schemas.microsoft.com/office/powerpoint/2010/main" val="1476013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この教材では、ビジネスシステム、エンジニアリングシステム、ｅビジネス、</a:t>
            </a:r>
            <a:r>
              <a:rPr kumimoji="1" lang="en-US" altLang="ja-JP" dirty="0" smtClean="0"/>
              <a:t>IoT</a:t>
            </a:r>
            <a:r>
              <a:rPr kumimoji="1" lang="ja-JP" altLang="en-US" smtClean="0"/>
              <a:t>システム、組込みシステムについて、学習します。</a:t>
            </a:r>
            <a:endParaRPr kumimoji="1" lang="ja-JP" altLang="en-US" dirty="0"/>
          </a:p>
        </p:txBody>
      </p:sp>
      <p:sp>
        <p:nvSpPr>
          <p:cNvPr id="4" name="フッター プレースホルダー 3"/>
          <p:cNvSpPr>
            <a:spLocks noGrp="1"/>
          </p:cNvSpPr>
          <p:nvPr>
            <p:ph type="ftr" sz="quarter" idx="4"/>
          </p:nvPr>
        </p:nvSpPr>
        <p:spPr/>
        <p:txBody>
          <a:bodyPr/>
          <a:lstStyle/>
          <a:p>
            <a:r>
              <a:rPr kumimoji="1" lang="en-US" altLang="ja-JP"/>
              <a:t>IT</a:t>
            </a:r>
            <a:r>
              <a:rPr kumimoji="1" lang="ja-JP" altLang="en-US"/>
              <a:t>ストラテジ分野ケース教材</a:t>
            </a:r>
          </a:p>
        </p:txBody>
      </p:sp>
      <p:sp>
        <p:nvSpPr>
          <p:cNvPr id="5" name="スライド番号プレースホルダー 4"/>
          <p:cNvSpPr>
            <a:spLocks noGrp="1"/>
          </p:cNvSpPr>
          <p:nvPr>
            <p:ph type="sldNum" sz="quarter" idx="5"/>
          </p:nvPr>
        </p:nvSpPr>
        <p:spPr/>
        <p:txBody>
          <a:bodyPr/>
          <a:lstStyle/>
          <a:p>
            <a:fld id="{5755E063-12FE-4BBB-99B8-55459362152C}" type="slidenum">
              <a:rPr kumimoji="1" lang="ja-JP" altLang="en-US" smtClean="0"/>
              <a:t>2</a:t>
            </a:fld>
            <a:endParaRPr kumimoji="1" lang="ja-JP" altLang="en-US"/>
          </a:p>
        </p:txBody>
      </p:sp>
    </p:spTree>
    <p:extLst>
      <p:ext uri="{BB962C8B-B14F-4D97-AF65-F5344CB8AC3E}">
        <p14:creationId xmlns:p14="http://schemas.microsoft.com/office/powerpoint/2010/main" val="4645486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84163" y="241300"/>
            <a:ext cx="6215062" cy="4662488"/>
          </a:xfrm>
        </p:spPr>
      </p:sp>
      <p:sp>
        <p:nvSpPr>
          <p:cNvPr id="3" name="ノート プレースホルダー 2"/>
          <p:cNvSpPr>
            <a:spLocks noGrp="1"/>
          </p:cNvSpPr>
          <p:nvPr>
            <p:ph type="body" idx="1"/>
          </p:nvPr>
        </p:nvSpPr>
        <p:spPr/>
        <p:txBody>
          <a:bodyPr/>
          <a:lstStyle/>
          <a:p>
            <a:r>
              <a:rPr lang="ja-JP" altLang="en-US" dirty="0"/>
              <a:t>ロングテールで成功した事例として有名なものに、</a:t>
            </a:r>
            <a:r>
              <a:rPr lang="en-US" altLang="ja-JP" dirty="0"/>
              <a:t>Amazon(</a:t>
            </a:r>
            <a:r>
              <a:rPr lang="ja-JP" altLang="en-US" dirty="0"/>
              <a:t>アマゾン</a:t>
            </a:r>
            <a:r>
              <a:rPr lang="en-US" altLang="ja-JP" dirty="0"/>
              <a:t>)</a:t>
            </a:r>
            <a:r>
              <a:rPr lang="ja-JP" altLang="en-US" dirty="0"/>
              <a:t>が挙げられます。</a:t>
            </a:r>
            <a:endParaRPr lang="en-US" altLang="ja-JP" dirty="0"/>
          </a:p>
          <a:p>
            <a:endParaRPr lang="en-US" altLang="ja-JP" dirty="0"/>
          </a:p>
          <a:p>
            <a:r>
              <a:rPr lang="ja-JP" altLang="en-US" dirty="0"/>
              <a:t>書店は、売り場の大きさによって保有できる在庫量の限界が決まるため、実店舗では売れ筋商品以外のロングテール商品は取り扱わず、専門書などは在庫がない場合が多く、取り寄せにも時間がかかるケースが大半です。</a:t>
            </a:r>
            <a:endParaRPr lang="en-US" altLang="ja-JP" dirty="0"/>
          </a:p>
          <a:p>
            <a:endParaRPr lang="en-US" altLang="ja-JP" dirty="0"/>
          </a:p>
          <a:p>
            <a:r>
              <a:rPr lang="en-US" altLang="ja-JP" dirty="0"/>
              <a:t>Amazon</a:t>
            </a:r>
            <a:r>
              <a:rPr lang="ja-JP" altLang="en-US" dirty="0"/>
              <a:t>は、地価の安い地方都市に巨大な倉庫を設置し、売れ筋商品以外のロングテールの書籍も大量に扱うことでユーザを増やしました。</a:t>
            </a:r>
            <a:endParaRPr lang="en-US" altLang="ja-JP" dirty="0"/>
          </a:p>
          <a:p>
            <a:endParaRPr lang="en-US" altLang="ja-JP" dirty="0"/>
          </a:p>
          <a:p>
            <a:r>
              <a:rPr lang="en-US" altLang="ja-JP" dirty="0"/>
              <a:t>Netflix(</a:t>
            </a:r>
            <a:r>
              <a:rPr lang="ja-JP" altLang="en-US" dirty="0"/>
              <a:t>ネットフリックス</a:t>
            </a:r>
            <a:r>
              <a:rPr lang="en-US" altLang="ja-JP" dirty="0"/>
              <a:t>)</a:t>
            </a:r>
            <a:r>
              <a:rPr lang="ja-JP" altLang="en-US" dirty="0"/>
              <a:t>が扱う映画やテレビ番組のようなデジタルコンテンツは、在庫を保管するための倉庫が必要なく、サーバの容量を増やせばいくらでもコンテンツを増やすことができます。</a:t>
            </a:r>
            <a:endParaRPr lang="en-US" altLang="ja-JP" dirty="0"/>
          </a:p>
          <a:p>
            <a:endParaRPr lang="en-US" altLang="ja-JP" dirty="0"/>
          </a:p>
          <a:p>
            <a:r>
              <a:rPr lang="ja-JP" altLang="en-US" dirty="0"/>
              <a:t>形のないデジタルコンテンツは、ロングテール戦略にマッチする商品のひとつです。</a:t>
            </a:r>
            <a:endParaRPr lang="en-US" altLang="ja-JP" dirty="0"/>
          </a:p>
        </p:txBody>
      </p:sp>
      <p:sp>
        <p:nvSpPr>
          <p:cNvPr id="4" name="フッター プレースホルダー 3"/>
          <p:cNvSpPr>
            <a:spLocks noGrp="1"/>
          </p:cNvSpPr>
          <p:nvPr>
            <p:ph type="ftr" sz="quarter" idx="4"/>
          </p:nvPr>
        </p:nvSpPr>
        <p:spPr/>
        <p:txBody>
          <a:bodyPr/>
          <a:lstStyle/>
          <a:p>
            <a:r>
              <a:rPr kumimoji="1" lang="en-US" altLang="ja-JP"/>
              <a:t>IT</a:t>
            </a:r>
            <a:r>
              <a:rPr kumimoji="1" lang="ja-JP" altLang="en-US"/>
              <a:t>ストラテジ分野ケース教材</a:t>
            </a:r>
          </a:p>
        </p:txBody>
      </p:sp>
      <p:sp>
        <p:nvSpPr>
          <p:cNvPr id="5" name="スライド番号プレースホルダー 4"/>
          <p:cNvSpPr>
            <a:spLocks noGrp="1"/>
          </p:cNvSpPr>
          <p:nvPr>
            <p:ph type="sldNum" sz="quarter" idx="5"/>
          </p:nvPr>
        </p:nvSpPr>
        <p:spPr/>
        <p:txBody>
          <a:bodyPr/>
          <a:lstStyle/>
          <a:p>
            <a:fld id="{5755E063-12FE-4BBB-99B8-55459362152C}" type="slidenum">
              <a:rPr kumimoji="1" lang="ja-JP" altLang="en-US" smtClean="0"/>
              <a:t>20</a:t>
            </a:fld>
            <a:endParaRPr kumimoji="1" lang="ja-JP" altLang="en-US"/>
          </a:p>
        </p:txBody>
      </p:sp>
    </p:spTree>
    <p:extLst>
      <p:ext uri="{BB962C8B-B14F-4D97-AF65-F5344CB8AC3E}">
        <p14:creationId xmlns:p14="http://schemas.microsoft.com/office/powerpoint/2010/main" val="31743601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84163" y="241300"/>
            <a:ext cx="6215062" cy="4662488"/>
          </a:xfrm>
        </p:spPr>
      </p:sp>
      <p:sp>
        <p:nvSpPr>
          <p:cNvPr id="3" name="ノート プレースホルダー 2"/>
          <p:cNvSpPr>
            <a:spLocks noGrp="1"/>
          </p:cNvSpPr>
          <p:nvPr>
            <p:ph type="body" idx="1"/>
          </p:nvPr>
        </p:nvSpPr>
        <p:spPr/>
        <p:txBody>
          <a:bodyPr/>
          <a:lstStyle/>
          <a:p>
            <a:r>
              <a:rPr lang="ja-JP" altLang="en-US" dirty="0"/>
              <a:t>エスクローサービスとは、物品などを売買する際に取引の安全性を保証する仲介サービスです。</a:t>
            </a:r>
            <a:endParaRPr lang="en-US" altLang="ja-JP" dirty="0"/>
          </a:p>
          <a:p>
            <a:endParaRPr lang="en-US" altLang="ja-JP" dirty="0"/>
          </a:p>
          <a:p>
            <a:r>
              <a:rPr lang="ja-JP" altLang="en-US" dirty="0"/>
              <a:t>売買の当事者以外の第三者が決済を仲介して、代金を一時的に預かります。</a:t>
            </a:r>
            <a:endParaRPr lang="en-US" altLang="ja-JP" dirty="0"/>
          </a:p>
          <a:p>
            <a:r>
              <a:rPr lang="ja-JP" altLang="en-US" dirty="0"/>
              <a:t>インターネットオークションなどで、売り手となる出品者と買い手となる落札者との間の代金支払いや商品受け渡しを仲介するサービスを指します。</a:t>
            </a:r>
            <a:endParaRPr lang="en-US" altLang="ja-JP" dirty="0"/>
          </a:p>
          <a:p>
            <a:endParaRPr lang="en-US" altLang="ja-JP" dirty="0"/>
          </a:p>
          <a:p>
            <a:r>
              <a:rPr lang="ja-JP" altLang="en-US" dirty="0"/>
              <a:t>インターネットオークションを運営する企業は、エスクローサービス会社と契約し、別途手数料が必要なオプションサービスとして提供しています。</a:t>
            </a:r>
            <a:endParaRPr lang="en-US" altLang="ja-JP" dirty="0"/>
          </a:p>
          <a:p>
            <a:r>
              <a:rPr lang="ja-JP" altLang="en-US" dirty="0"/>
              <a:t>たとえばヤフーの「</a:t>
            </a:r>
            <a:r>
              <a:rPr lang="en-US" altLang="ja-JP" dirty="0"/>
              <a:t>Yahoo(</a:t>
            </a:r>
            <a:r>
              <a:rPr lang="ja-JP" altLang="en-US" dirty="0"/>
              <a:t>ヤフー</a:t>
            </a:r>
            <a:r>
              <a:rPr lang="en-US" altLang="ja-JP" dirty="0"/>
              <a:t>)</a:t>
            </a:r>
            <a:r>
              <a:rPr lang="ja-JP" altLang="en-US" dirty="0"/>
              <a:t>！オークション」では、デジタルチェックの「オークションチェック」と、イオンクレジットサービスの「イオンレジオークション」を利用できます。</a:t>
            </a:r>
            <a:endParaRPr lang="en-US" altLang="ja-JP" dirty="0"/>
          </a:p>
          <a:p>
            <a:endParaRPr lang="en-US" altLang="ja-JP" dirty="0"/>
          </a:p>
          <a:p>
            <a:r>
              <a:rPr lang="en-US" altLang="ja-JP" dirty="0"/>
              <a:t>Yahoo!</a:t>
            </a:r>
            <a:r>
              <a:rPr lang="ja-JP" altLang="en-US" dirty="0"/>
              <a:t>かんたん決済では、落札者が支払った代金をまず</a:t>
            </a:r>
            <a:r>
              <a:rPr lang="en-US" altLang="ja-JP" dirty="0"/>
              <a:t>Yahoo! JAPAN</a:t>
            </a:r>
            <a:r>
              <a:rPr lang="ja-JP" altLang="en-US" dirty="0"/>
              <a:t>が受け取ります。</a:t>
            </a:r>
            <a:endParaRPr lang="en-US" altLang="ja-JP" dirty="0"/>
          </a:p>
          <a:p>
            <a:r>
              <a:rPr lang="ja-JP" altLang="en-US" dirty="0"/>
              <a:t>その後、出品者が商品を発送し、落札者が受け取り連絡を行うと、出品者へ代金が支払われます。</a:t>
            </a:r>
            <a:endParaRPr lang="en-US" altLang="ja-JP" dirty="0"/>
          </a:p>
        </p:txBody>
      </p:sp>
      <p:sp>
        <p:nvSpPr>
          <p:cNvPr id="4" name="フッター プレースホルダー 3"/>
          <p:cNvSpPr>
            <a:spLocks noGrp="1"/>
          </p:cNvSpPr>
          <p:nvPr>
            <p:ph type="ftr" sz="quarter" idx="4"/>
          </p:nvPr>
        </p:nvSpPr>
        <p:spPr/>
        <p:txBody>
          <a:bodyPr/>
          <a:lstStyle/>
          <a:p>
            <a:r>
              <a:rPr kumimoji="1" lang="en-US" altLang="ja-JP"/>
              <a:t>IT</a:t>
            </a:r>
            <a:r>
              <a:rPr kumimoji="1" lang="ja-JP" altLang="en-US"/>
              <a:t>ストラテジ分野ケース教材</a:t>
            </a:r>
          </a:p>
        </p:txBody>
      </p:sp>
      <p:sp>
        <p:nvSpPr>
          <p:cNvPr id="5" name="スライド番号プレースホルダー 4"/>
          <p:cNvSpPr>
            <a:spLocks noGrp="1"/>
          </p:cNvSpPr>
          <p:nvPr>
            <p:ph type="sldNum" sz="quarter" idx="5"/>
          </p:nvPr>
        </p:nvSpPr>
        <p:spPr/>
        <p:txBody>
          <a:bodyPr/>
          <a:lstStyle/>
          <a:p>
            <a:fld id="{5755E063-12FE-4BBB-99B8-55459362152C}" type="slidenum">
              <a:rPr kumimoji="1" lang="ja-JP" altLang="en-US" smtClean="0"/>
              <a:t>21</a:t>
            </a:fld>
            <a:endParaRPr kumimoji="1" lang="ja-JP" altLang="en-US"/>
          </a:p>
        </p:txBody>
      </p:sp>
    </p:spTree>
    <p:extLst>
      <p:ext uri="{BB962C8B-B14F-4D97-AF65-F5344CB8AC3E}">
        <p14:creationId xmlns:p14="http://schemas.microsoft.com/office/powerpoint/2010/main" val="30833307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e(</a:t>
            </a:r>
            <a:r>
              <a:rPr lang="ja-JP" altLang="en-US" dirty="0"/>
              <a:t>イー</a:t>
            </a:r>
            <a:r>
              <a:rPr lang="en-US" altLang="ja-JP" dirty="0"/>
              <a:t>)</a:t>
            </a:r>
            <a:r>
              <a:rPr kumimoji="1" lang="ja-JP" altLang="en-US" dirty="0"/>
              <a:t>ビジネスの説明で参照したサイトを一覧で示します。</a:t>
            </a:r>
          </a:p>
        </p:txBody>
      </p:sp>
      <p:sp>
        <p:nvSpPr>
          <p:cNvPr id="4" name="フッター プレースホルダー 3"/>
          <p:cNvSpPr>
            <a:spLocks noGrp="1"/>
          </p:cNvSpPr>
          <p:nvPr>
            <p:ph type="ftr" sz="quarter" idx="4"/>
          </p:nvPr>
        </p:nvSpPr>
        <p:spPr/>
        <p:txBody>
          <a:bodyPr/>
          <a:lstStyle/>
          <a:p>
            <a:r>
              <a:rPr kumimoji="1" lang="en-US" altLang="ja-JP"/>
              <a:t>IT</a:t>
            </a:r>
            <a:r>
              <a:rPr kumimoji="1" lang="ja-JP" altLang="en-US"/>
              <a:t>ストラテジ分野ケース教材</a:t>
            </a:r>
          </a:p>
        </p:txBody>
      </p:sp>
      <p:sp>
        <p:nvSpPr>
          <p:cNvPr id="5" name="スライド番号プレースホルダー 4"/>
          <p:cNvSpPr>
            <a:spLocks noGrp="1"/>
          </p:cNvSpPr>
          <p:nvPr>
            <p:ph type="sldNum" sz="quarter" idx="5"/>
          </p:nvPr>
        </p:nvSpPr>
        <p:spPr/>
        <p:txBody>
          <a:bodyPr/>
          <a:lstStyle/>
          <a:p>
            <a:fld id="{5755E063-12FE-4BBB-99B8-55459362152C}" type="slidenum">
              <a:rPr kumimoji="1" lang="ja-JP" altLang="en-US" smtClean="0"/>
              <a:t>22</a:t>
            </a:fld>
            <a:endParaRPr kumimoji="1" lang="ja-JP" altLang="en-US"/>
          </a:p>
        </p:txBody>
      </p:sp>
    </p:spTree>
    <p:extLst>
      <p:ext uri="{BB962C8B-B14F-4D97-AF65-F5344CB8AC3E}">
        <p14:creationId xmlns:p14="http://schemas.microsoft.com/office/powerpoint/2010/main" val="10572913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e(</a:t>
            </a:r>
            <a:r>
              <a:rPr kumimoji="1" lang="ja-JP" altLang="en-US" dirty="0"/>
              <a:t>イー</a:t>
            </a:r>
            <a:r>
              <a:rPr kumimoji="1" lang="en-US" altLang="ja-JP" dirty="0"/>
              <a:t>)</a:t>
            </a:r>
            <a:r>
              <a:rPr kumimoji="1" lang="ja-JP" altLang="en-US" dirty="0"/>
              <a:t>ビジネスの説明で参照したサイト一覧の続きです。</a:t>
            </a:r>
          </a:p>
        </p:txBody>
      </p:sp>
      <p:sp>
        <p:nvSpPr>
          <p:cNvPr id="4" name="フッター プレースホルダー 3"/>
          <p:cNvSpPr>
            <a:spLocks noGrp="1"/>
          </p:cNvSpPr>
          <p:nvPr>
            <p:ph type="ftr" sz="quarter" idx="4"/>
          </p:nvPr>
        </p:nvSpPr>
        <p:spPr/>
        <p:txBody>
          <a:bodyPr/>
          <a:lstStyle/>
          <a:p>
            <a:r>
              <a:rPr kumimoji="1" lang="en-US" altLang="ja-JP"/>
              <a:t>IT</a:t>
            </a:r>
            <a:r>
              <a:rPr kumimoji="1" lang="ja-JP" altLang="en-US"/>
              <a:t>ストラテジ分野ケース教材</a:t>
            </a:r>
          </a:p>
        </p:txBody>
      </p:sp>
      <p:sp>
        <p:nvSpPr>
          <p:cNvPr id="5" name="スライド番号プレースホルダー 4"/>
          <p:cNvSpPr>
            <a:spLocks noGrp="1"/>
          </p:cNvSpPr>
          <p:nvPr>
            <p:ph type="sldNum" sz="quarter" idx="5"/>
          </p:nvPr>
        </p:nvSpPr>
        <p:spPr/>
        <p:txBody>
          <a:bodyPr/>
          <a:lstStyle/>
          <a:p>
            <a:fld id="{5755E063-12FE-4BBB-99B8-55459362152C}" type="slidenum">
              <a:rPr kumimoji="1" lang="ja-JP" altLang="en-US" smtClean="0"/>
              <a:t>23</a:t>
            </a:fld>
            <a:endParaRPr kumimoji="1" lang="ja-JP" altLang="en-US"/>
          </a:p>
        </p:txBody>
      </p:sp>
    </p:spTree>
    <p:extLst>
      <p:ext uri="{BB962C8B-B14F-4D97-AF65-F5344CB8AC3E}">
        <p14:creationId xmlns:p14="http://schemas.microsoft.com/office/powerpoint/2010/main" val="34032771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84163" y="241300"/>
            <a:ext cx="6215062" cy="4662488"/>
          </a:xfrm>
        </p:spPr>
      </p:sp>
      <p:sp>
        <p:nvSpPr>
          <p:cNvPr id="3" name="ノート プレースホルダー 2"/>
          <p:cNvSpPr>
            <a:spLocks noGrp="1"/>
          </p:cNvSpPr>
          <p:nvPr>
            <p:ph type="body" idx="1"/>
          </p:nvPr>
        </p:nvSpPr>
        <p:spPr/>
        <p:txBody>
          <a:bodyPr/>
          <a:lstStyle/>
          <a:p>
            <a:r>
              <a:rPr lang="en-US" altLang="ja-JP" dirty="0"/>
              <a:t>IoT(</a:t>
            </a:r>
            <a:r>
              <a:rPr lang="ja-JP" altLang="en-US" dirty="0"/>
              <a:t>アイ・オー・ティー</a:t>
            </a:r>
            <a:r>
              <a:rPr lang="en-US" altLang="ja-JP" dirty="0"/>
              <a:t>)</a:t>
            </a:r>
            <a:r>
              <a:rPr lang="ja-JP" altLang="en-US" dirty="0"/>
              <a:t>システムを利用することで、モノに取り付けられたセンサーから人手を介さずにデータをインターネット経由で受け渡しができるようになります。</a:t>
            </a:r>
            <a:endParaRPr lang="en-US" altLang="ja-JP" dirty="0"/>
          </a:p>
          <a:p>
            <a:endParaRPr lang="en-US" altLang="ja-JP" dirty="0"/>
          </a:p>
          <a:p>
            <a:r>
              <a:rPr lang="ja-JP" altLang="en-US" dirty="0"/>
              <a:t>そして、センサーと通信機能を持ったモノ達は、自ら情報を発信し始めます。</a:t>
            </a:r>
            <a:endParaRPr lang="en-US" altLang="ja-JP" dirty="0"/>
          </a:p>
          <a:p>
            <a:r>
              <a:rPr lang="ja-JP" altLang="en-US" dirty="0"/>
              <a:t>例えば、ドアが「今、開いているよ。」、工場内の機械が「調子が悪いよ。」、植物が「水が欲しいよ。」、猫の首輪が「今トイレにいるよ。」等の情報です。</a:t>
            </a:r>
            <a:endParaRPr lang="en-US" altLang="ja-JP" dirty="0"/>
          </a:p>
          <a:p>
            <a:r>
              <a:rPr lang="ja-JP" altLang="en-US" dirty="0"/>
              <a:t>そして、これらの情報をインターネットを介して離れた場所で得ることができるようになります。</a:t>
            </a:r>
            <a:endParaRPr lang="en-US" altLang="ja-JP" dirty="0"/>
          </a:p>
          <a:p>
            <a:endParaRPr lang="en-US" altLang="ja-JP" dirty="0"/>
          </a:p>
          <a:p>
            <a:r>
              <a:rPr lang="ja-JP" altLang="en-US" dirty="0"/>
              <a:t>ドアの開閉状態を知ることにより、見守りや介護に役立てることができます。</a:t>
            </a:r>
            <a:endParaRPr lang="en-US" altLang="ja-JP" dirty="0"/>
          </a:p>
          <a:p>
            <a:r>
              <a:rPr lang="ja-JP" altLang="en-US" dirty="0"/>
              <a:t>機械の状態を知ることで故障を未然に防いだり、不具合に敏速に対応したりすることができます。</a:t>
            </a:r>
            <a:endParaRPr lang="en-US" altLang="ja-JP" dirty="0"/>
          </a:p>
          <a:p>
            <a:endParaRPr lang="en-US" altLang="ja-JP" dirty="0"/>
          </a:p>
          <a:p>
            <a:r>
              <a:rPr lang="ja-JP" altLang="en-US" dirty="0"/>
              <a:t>また、センサーで情報を得るだけでなく、インターネットを介しモノをコントロールすることにより、安全で快適な生活が実現できます。</a:t>
            </a:r>
            <a:endParaRPr lang="en-US" altLang="ja-JP" dirty="0"/>
          </a:p>
          <a:p>
            <a:endParaRPr lang="en-US" altLang="ja-JP" dirty="0"/>
          </a:p>
          <a:p>
            <a:r>
              <a:rPr lang="en-US" altLang="ja-JP" dirty="0"/>
              <a:t>IoT</a:t>
            </a:r>
            <a:r>
              <a:rPr lang="ja-JP" altLang="en-US" dirty="0"/>
              <a:t>によりモノをインターネットに接続することで、計測データ、センサーデータ、制御データの交換をすることができ、様々な課題解決が期待されています。</a:t>
            </a:r>
            <a:endParaRPr lang="en-US" altLang="ja-JP" dirty="0"/>
          </a:p>
        </p:txBody>
      </p:sp>
      <p:sp>
        <p:nvSpPr>
          <p:cNvPr id="4" name="フッター プレースホルダー 3"/>
          <p:cNvSpPr>
            <a:spLocks noGrp="1"/>
          </p:cNvSpPr>
          <p:nvPr>
            <p:ph type="ftr" sz="quarter" idx="4"/>
          </p:nvPr>
        </p:nvSpPr>
        <p:spPr/>
        <p:txBody>
          <a:bodyPr/>
          <a:lstStyle/>
          <a:p>
            <a:r>
              <a:rPr kumimoji="1" lang="en-US" altLang="ja-JP"/>
              <a:t>IT</a:t>
            </a:r>
            <a:r>
              <a:rPr kumimoji="1" lang="ja-JP" altLang="en-US"/>
              <a:t>ストラテジ分野ケース教材</a:t>
            </a:r>
          </a:p>
        </p:txBody>
      </p:sp>
      <p:sp>
        <p:nvSpPr>
          <p:cNvPr id="5" name="スライド番号プレースホルダー 4"/>
          <p:cNvSpPr>
            <a:spLocks noGrp="1"/>
          </p:cNvSpPr>
          <p:nvPr>
            <p:ph type="sldNum" sz="quarter" idx="5"/>
          </p:nvPr>
        </p:nvSpPr>
        <p:spPr/>
        <p:txBody>
          <a:bodyPr/>
          <a:lstStyle/>
          <a:p>
            <a:fld id="{5755E063-12FE-4BBB-99B8-55459362152C}" type="slidenum">
              <a:rPr kumimoji="1" lang="ja-JP" altLang="en-US" smtClean="0"/>
              <a:t>24</a:t>
            </a:fld>
            <a:endParaRPr kumimoji="1" lang="ja-JP" altLang="en-US"/>
          </a:p>
        </p:txBody>
      </p:sp>
    </p:spTree>
    <p:extLst>
      <p:ext uri="{BB962C8B-B14F-4D97-AF65-F5344CB8AC3E}">
        <p14:creationId xmlns:p14="http://schemas.microsoft.com/office/powerpoint/2010/main" val="13469818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84163" y="241300"/>
            <a:ext cx="6215062" cy="4662488"/>
          </a:xfrm>
        </p:spPr>
      </p:sp>
      <p:sp>
        <p:nvSpPr>
          <p:cNvPr id="3" name="ノート プレースホルダー 2"/>
          <p:cNvSpPr>
            <a:spLocks noGrp="1"/>
          </p:cNvSpPr>
          <p:nvPr>
            <p:ph type="body" idx="1"/>
          </p:nvPr>
        </p:nvSpPr>
        <p:spPr/>
        <p:txBody>
          <a:bodyPr/>
          <a:lstStyle/>
          <a:p>
            <a:r>
              <a:rPr lang="ja-JP" altLang="en-US" dirty="0"/>
              <a:t>組込みシステムは、組込む機器が持つ</a:t>
            </a:r>
            <a:r>
              <a:rPr lang="en-US" altLang="ja-JP" dirty="0"/>
              <a:t>CPU(</a:t>
            </a:r>
            <a:r>
              <a:rPr lang="ja-JP" altLang="en-US" dirty="0"/>
              <a:t>シー・ピー・ユー</a:t>
            </a:r>
            <a:r>
              <a:rPr lang="en-US" altLang="ja-JP" dirty="0"/>
              <a:t>)</a:t>
            </a:r>
            <a:r>
              <a:rPr lang="ja-JP" altLang="en-US" dirty="0"/>
              <a:t>やメモリなどの必要最低限のリソースで、安定して高速に動作することが求められます。</a:t>
            </a:r>
            <a:endParaRPr lang="en-US" altLang="ja-JP" dirty="0"/>
          </a:p>
          <a:p>
            <a:endParaRPr lang="en-US" altLang="ja-JP" dirty="0"/>
          </a:p>
          <a:p>
            <a:r>
              <a:rPr lang="ja-JP" altLang="en-US" dirty="0"/>
              <a:t>組込みシステムは、ファームウェアと呼ばれるハードウェア内の</a:t>
            </a:r>
            <a:r>
              <a:rPr lang="en-US" altLang="ja-JP" dirty="0"/>
              <a:t>ROM(</a:t>
            </a:r>
            <a:r>
              <a:rPr lang="ja-JP" altLang="en-US" dirty="0"/>
              <a:t>ロム</a:t>
            </a:r>
            <a:r>
              <a:rPr lang="en-US" altLang="ja-JP" dirty="0"/>
              <a:t>)</a:t>
            </a:r>
            <a:r>
              <a:rPr lang="ja-JP" altLang="en-US" dirty="0"/>
              <a:t>に記録されます。</a:t>
            </a:r>
            <a:endParaRPr lang="en-US" altLang="ja-JP" dirty="0"/>
          </a:p>
          <a:p>
            <a:endParaRPr lang="en-US" altLang="ja-JP" dirty="0"/>
          </a:p>
          <a:p>
            <a:r>
              <a:rPr lang="ja-JP" altLang="en-US" dirty="0"/>
              <a:t>組込みシステムの例を挙げると、</a:t>
            </a:r>
            <a:endParaRPr lang="en-US" altLang="ja-JP" dirty="0"/>
          </a:p>
          <a:p>
            <a:pPr lvl="1"/>
            <a:r>
              <a:rPr lang="ja-JP" altLang="en-US" dirty="0"/>
              <a:t>身近なところでは、スマートフォン・タブレット端末等の通信機器、エアコン・電子レンジ・洗濯機等の家電機器、テレビ・ビデオデッキ・チューナー等の</a:t>
            </a:r>
            <a:r>
              <a:rPr lang="en-US" altLang="ja-JP" dirty="0"/>
              <a:t>AV(</a:t>
            </a:r>
            <a:r>
              <a:rPr lang="ja-JP" altLang="en-US" dirty="0"/>
              <a:t>エー・ヴイ</a:t>
            </a:r>
            <a:r>
              <a:rPr lang="en-US" altLang="ja-JP" dirty="0"/>
              <a:t>)</a:t>
            </a:r>
            <a:r>
              <a:rPr lang="ja-JP" altLang="en-US" dirty="0"/>
              <a:t>機器、プリンタ・複合機等の</a:t>
            </a:r>
            <a:r>
              <a:rPr lang="en-US" altLang="ja-JP" dirty="0"/>
              <a:t>OA(</a:t>
            </a:r>
            <a:r>
              <a:rPr lang="ja-JP" altLang="en-US" dirty="0"/>
              <a:t>オー・エー</a:t>
            </a:r>
            <a:r>
              <a:rPr lang="en-US" altLang="ja-JP" dirty="0"/>
              <a:t>)</a:t>
            </a:r>
            <a:r>
              <a:rPr lang="ja-JP" altLang="en-US" dirty="0"/>
              <a:t>機器、ゲーム機等の娯楽機器</a:t>
            </a:r>
            <a:endParaRPr lang="en-US" altLang="ja-JP" dirty="0"/>
          </a:p>
          <a:p>
            <a:pPr lvl="1"/>
            <a:r>
              <a:rPr lang="ja-JP" altLang="en-US" dirty="0"/>
              <a:t>等があります。</a:t>
            </a:r>
            <a:endParaRPr lang="en-US" altLang="ja-JP" dirty="0"/>
          </a:p>
          <a:p>
            <a:pPr lvl="1"/>
            <a:endParaRPr lang="en-US" altLang="ja-JP" dirty="0"/>
          </a:p>
          <a:p>
            <a:pPr lvl="1"/>
            <a:r>
              <a:rPr lang="ja-JP" altLang="en-US" dirty="0"/>
              <a:t>外に目を向けると、普段何気なく利用する、自動販売機、自動券売機、自動改札機、</a:t>
            </a:r>
            <a:r>
              <a:rPr lang="zh-TW" altLang="en-US" dirty="0"/>
              <a:t>自動車</a:t>
            </a:r>
            <a:r>
              <a:rPr lang="ja-JP" altLang="en-US" dirty="0"/>
              <a:t>・</a:t>
            </a:r>
            <a:r>
              <a:rPr lang="zh-TW" altLang="en-US" dirty="0"/>
              <a:t>飛行機等</a:t>
            </a:r>
            <a:r>
              <a:rPr lang="ja-JP" altLang="en-US" dirty="0"/>
              <a:t>の移動手段、エレベータ、レントゲン、</a:t>
            </a:r>
            <a:r>
              <a:rPr lang="en-US" altLang="ja-JP" dirty="0"/>
              <a:t>MR(</a:t>
            </a:r>
            <a:r>
              <a:rPr lang="ja-JP" altLang="en-US" dirty="0"/>
              <a:t>エム・アール</a:t>
            </a:r>
            <a:r>
              <a:rPr lang="en-US" altLang="ja-JP" dirty="0"/>
              <a:t>)</a:t>
            </a:r>
            <a:r>
              <a:rPr lang="ja-JP" altLang="en-US" dirty="0"/>
              <a:t>等の医療機器、電力メータ等の測定機器</a:t>
            </a:r>
            <a:endParaRPr lang="en-US" altLang="ja-JP" dirty="0"/>
          </a:p>
          <a:p>
            <a:pPr lvl="1"/>
            <a:r>
              <a:rPr lang="ja-JP" altLang="en-US" dirty="0"/>
              <a:t>等があります。</a:t>
            </a:r>
            <a:endParaRPr lang="en-US" altLang="ja-JP" dirty="0"/>
          </a:p>
          <a:p>
            <a:pPr lvl="1"/>
            <a:endParaRPr lang="en-US" altLang="ja-JP" dirty="0"/>
          </a:p>
          <a:p>
            <a:pPr lvl="1"/>
            <a:r>
              <a:rPr lang="ja-JP" altLang="en-US" dirty="0"/>
              <a:t>ロボットと呼ばれるものは、製造業の工業用ロボットだけではなく、介護ロボット等など、非常に幅広い分野で利用されています。</a:t>
            </a:r>
            <a:endParaRPr lang="en-US" altLang="ja-JP" dirty="0"/>
          </a:p>
          <a:p>
            <a:endParaRPr lang="en-US" altLang="ja-JP" dirty="0"/>
          </a:p>
          <a:p>
            <a:r>
              <a:rPr lang="ja-JP" altLang="en-US" dirty="0"/>
              <a:t>前述の</a:t>
            </a:r>
            <a:r>
              <a:rPr lang="en-US" altLang="ja-JP" dirty="0"/>
              <a:t>IoT(</a:t>
            </a:r>
            <a:r>
              <a:rPr lang="ja-JP" altLang="en-US" dirty="0"/>
              <a:t>アイ・オー・ティー</a:t>
            </a:r>
            <a:r>
              <a:rPr lang="en-US" altLang="ja-JP" dirty="0"/>
              <a:t>)</a:t>
            </a:r>
            <a:r>
              <a:rPr lang="ja-JP" altLang="en-US" dirty="0"/>
              <a:t>も、組込みシステムの一種と捉えることができます。</a:t>
            </a:r>
            <a:endParaRPr lang="en-US" altLang="ja-JP" dirty="0"/>
          </a:p>
        </p:txBody>
      </p:sp>
      <p:sp>
        <p:nvSpPr>
          <p:cNvPr id="4" name="フッター プレースホルダー 3"/>
          <p:cNvSpPr>
            <a:spLocks noGrp="1"/>
          </p:cNvSpPr>
          <p:nvPr>
            <p:ph type="ftr" sz="quarter" idx="4"/>
          </p:nvPr>
        </p:nvSpPr>
        <p:spPr/>
        <p:txBody>
          <a:bodyPr/>
          <a:lstStyle/>
          <a:p>
            <a:r>
              <a:rPr kumimoji="1" lang="en-US" altLang="ja-JP"/>
              <a:t>IT</a:t>
            </a:r>
            <a:r>
              <a:rPr kumimoji="1" lang="ja-JP" altLang="en-US"/>
              <a:t>ストラテジ分野ケース教材</a:t>
            </a:r>
          </a:p>
        </p:txBody>
      </p:sp>
      <p:sp>
        <p:nvSpPr>
          <p:cNvPr id="5" name="スライド番号プレースホルダー 4"/>
          <p:cNvSpPr>
            <a:spLocks noGrp="1"/>
          </p:cNvSpPr>
          <p:nvPr>
            <p:ph type="sldNum" sz="quarter" idx="5"/>
          </p:nvPr>
        </p:nvSpPr>
        <p:spPr/>
        <p:txBody>
          <a:bodyPr/>
          <a:lstStyle/>
          <a:p>
            <a:fld id="{5755E063-12FE-4BBB-99B8-55459362152C}" type="slidenum">
              <a:rPr kumimoji="1" lang="ja-JP" altLang="en-US" smtClean="0"/>
              <a:t>25</a:t>
            </a:fld>
            <a:endParaRPr kumimoji="1" lang="ja-JP" altLang="en-US"/>
          </a:p>
        </p:txBody>
      </p:sp>
    </p:spTree>
    <p:extLst>
      <p:ext uri="{BB962C8B-B14F-4D97-AF65-F5344CB8AC3E}">
        <p14:creationId xmlns:p14="http://schemas.microsoft.com/office/powerpoint/2010/main" val="14879684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84163" y="241300"/>
            <a:ext cx="6215062" cy="4662488"/>
          </a:xfrm>
        </p:spPr>
      </p:sp>
      <p:sp>
        <p:nvSpPr>
          <p:cNvPr id="3" name="ノート プレースホルダー 2"/>
          <p:cNvSpPr>
            <a:spLocks noGrp="1"/>
          </p:cNvSpPr>
          <p:nvPr>
            <p:ph type="body" idx="1"/>
          </p:nvPr>
        </p:nvSpPr>
        <p:spPr/>
        <p:txBody>
          <a:bodyPr/>
          <a:lstStyle/>
          <a:p>
            <a:r>
              <a:rPr lang="ja-JP" altLang="en-US" dirty="0"/>
              <a:t>兵庫県豊岡市の無農薬栽培「コウノトリ育む農法」では、こまめな水管理を行うため、水田の見回りにかかる労力が、大規模農家による作付け面積の拡大を阻んできました。</a:t>
            </a:r>
            <a:endParaRPr lang="en-US" altLang="ja-JP" dirty="0"/>
          </a:p>
          <a:p>
            <a:endParaRPr lang="en-US" altLang="ja-JP" dirty="0"/>
          </a:p>
          <a:p>
            <a:r>
              <a:rPr lang="ja-JP" altLang="en-US" dirty="0"/>
              <a:t>豊岡市の大規模農家の耕作地は、区画が小さいうえ、数地区にまたがっていることが多く、水管理作業が非効率でした。また、その非効率な作業が労働時間の約</a:t>
            </a:r>
            <a:r>
              <a:rPr lang="en-US" altLang="ja-JP" dirty="0"/>
              <a:t>50</a:t>
            </a:r>
            <a:r>
              <a:rPr lang="ja-JP" altLang="en-US" dirty="0"/>
              <a:t>％に相当していました。</a:t>
            </a:r>
            <a:endParaRPr lang="en-US" altLang="ja-JP" dirty="0"/>
          </a:p>
          <a:p>
            <a:r>
              <a:rPr lang="ja-JP" altLang="en-US" dirty="0"/>
              <a:t>そのため、作付け面積の拡大には、水管理の効率化が不可欠でした。</a:t>
            </a:r>
            <a:endParaRPr lang="en-US" altLang="ja-JP" dirty="0"/>
          </a:p>
          <a:p>
            <a:endParaRPr lang="en-US" altLang="ja-JP" dirty="0"/>
          </a:p>
          <a:p>
            <a:r>
              <a:rPr lang="en-US" altLang="ja-JP" dirty="0"/>
              <a:t>IoT(</a:t>
            </a:r>
            <a:r>
              <a:rPr lang="ja-JP" altLang="en-US" dirty="0"/>
              <a:t>アイ・オー・ティー</a:t>
            </a:r>
            <a:r>
              <a:rPr lang="en-US" altLang="ja-JP" dirty="0"/>
              <a:t>)</a:t>
            </a:r>
            <a:r>
              <a:rPr lang="ja-JP" altLang="en-US" dirty="0"/>
              <a:t>を活用することで、水田に設置した水位センサーから</a:t>
            </a:r>
            <a:r>
              <a:rPr lang="en-US" altLang="ja-JP" dirty="0"/>
              <a:t>1</a:t>
            </a:r>
            <a:r>
              <a:rPr lang="ja-JP" altLang="en-US" dirty="0"/>
              <a:t>時間ごとに送られる水位・水温・地温の各データを蓄積することは、ノウハウの継承にも役立ちます。</a:t>
            </a:r>
            <a:endParaRPr lang="en-US" altLang="ja-JP" dirty="0"/>
          </a:p>
          <a:p>
            <a:endParaRPr lang="en-US" altLang="ja-JP" dirty="0"/>
          </a:p>
          <a:p>
            <a:r>
              <a:rPr lang="ja-JP" altLang="en-US" dirty="0"/>
              <a:t>各データの異常値をメールで知らせることも可能になりました。異常値はセンサーごとに設定変更が可能で、水田ごとの特性に合わせて設定することができます。</a:t>
            </a:r>
            <a:endParaRPr lang="en-US" altLang="ja-JP" dirty="0"/>
          </a:p>
          <a:p>
            <a:endParaRPr lang="en-US" altLang="ja-JP" dirty="0"/>
          </a:p>
          <a:p>
            <a:r>
              <a:rPr lang="ja-JP" altLang="en-US" dirty="0"/>
              <a:t>豊岡市では「スマート農業プロジェクト」を、水管理の省力化だけでなく、稲の生育のムラを解消し、収量の向上および品質の安定化につなげられるよう検討を続けています。</a:t>
            </a:r>
            <a:endParaRPr lang="en-US" altLang="ja-JP" dirty="0"/>
          </a:p>
          <a:p>
            <a:endParaRPr lang="en-US" altLang="ja-JP" dirty="0"/>
          </a:p>
          <a:p>
            <a:r>
              <a:rPr lang="en-US" altLang="ja-JP" dirty="0"/>
              <a:t>IoT</a:t>
            </a:r>
            <a:r>
              <a:rPr lang="ja-JP" altLang="en-US" dirty="0"/>
              <a:t>技術を活用した実証実験を進める中で、若い人たちの農業への関心が高まることも期待しています。</a:t>
            </a:r>
            <a:endParaRPr lang="en-US" altLang="ja-JP" dirty="0"/>
          </a:p>
        </p:txBody>
      </p:sp>
      <p:sp>
        <p:nvSpPr>
          <p:cNvPr id="4" name="フッター プレースホルダー 3"/>
          <p:cNvSpPr>
            <a:spLocks noGrp="1"/>
          </p:cNvSpPr>
          <p:nvPr>
            <p:ph type="ftr" sz="quarter" idx="4"/>
          </p:nvPr>
        </p:nvSpPr>
        <p:spPr/>
        <p:txBody>
          <a:bodyPr/>
          <a:lstStyle/>
          <a:p>
            <a:r>
              <a:rPr kumimoji="1" lang="en-US" altLang="ja-JP"/>
              <a:t>IT</a:t>
            </a:r>
            <a:r>
              <a:rPr kumimoji="1" lang="ja-JP" altLang="en-US"/>
              <a:t>ストラテジ分野ケース教材</a:t>
            </a:r>
          </a:p>
        </p:txBody>
      </p:sp>
      <p:sp>
        <p:nvSpPr>
          <p:cNvPr id="5" name="スライド番号プレースホルダー 4"/>
          <p:cNvSpPr>
            <a:spLocks noGrp="1"/>
          </p:cNvSpPr>
          <p:nvPr>
            <p:ph type="sldNum" sz="quarter" idx="5"/>
          </p:nvPr>
        </p:nvSpPr>
        <p:spPr/>
        <p:txBody>
          <a:bodyPr/>
          <a:lstStyle/>
          <a:p>
            <a:fld id="{5755E063-12FE-4BBB-99B8-55459362152C}" type="slidenum">
              <a:rPr kumimoji="1" lang="ja-JP" altLang="en-US" smtClean="0"/>
              <a:t>26</a:t>
            </a:fld>
            <a:endParaRPr kumimoji="1" lang="ja-JP" altLang="en-US"/>
          </a:p>
        </p:txBody>
      </p:sp>
    </p:spTree>
    <p:extLst>
      <p:ext uri="{BB962C8B-B14F-4D97-AF65-F5344CB8AC3E}">
        <p14:creationId xmlns:p14="http://schemas.microsoft.com/office/powerpoint/2010/main" val="2757885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84163" y="241300"/>
            <a:ext cx="6215062" cy="4662488"/>
          </a:xfrm>
        </p:spPr>
      </p:sp>
      <p:sp>
        <p:nvSpPr>
          <p:cNvPr id="3" name="ノート プレースホルダー 2"/>
          <p:cNvSpPr>
            <a:spLocks noGrp="1"/>
          </p:cNvSpPr>
          <p:nvPr>
            <p:ph type="body" idx="1"/>
          </p:nvPr>
        </p:nvSpPr>
        <p:spPr/>
        <p:txBody>
          <a:bodyPr/>
          <a:lstStyle/>
          <a:p>
            <a:r>
              <a:rPr lang="ja-JP" altLang="en-US" dirty="0"/>
              <a:t>沖縄県で発生する海難事故の海上での捜索は、ヘリコプターの確保が基本ですが、導入・維持コストが大きく所有数には限りがあります。</a:t>
            </a:r>
            <a:endParaRPr lang="en-US" altLang="ja-JP" dirty="0"/>
          </a:p>
          <a:p>
            <a:r>
              <a:rPr lang="ja-JP" altLang="en-US" dirty="0"/>
              <a:t>このため、ヘリコプターより導入コストが低く、維持メンテナンスが容易なドローンの活用が期待されています。</a:t>
            </a:r>
            <a:endParaRPr lang="en-US" altLang="ja-JP" dirty="0"/>
          </a:p>
          <a:p>
            <a:endParaRPr lang="en-US" altLang="ja-JP" dirty="0"/>
          </a:p>
          <a:p>
            <a:r>
              <a:rPr lang="ja-JP" altLang="en-US" dirty="0"/>
              <a:t>従来から捜索にドローンを活用するアイデアはあったのですが、海上での捜索や災害現場でのドローン運用の経験がなく、機体や操縦者の確保が困難でした。</a:t>
            </a:r>
          </a:p>
          <a:p>
            <a:endParaRPr lang="ja-JP" altLang="en-US" dirty="0"/>
          </a:p>
          <a:p>
            <a:r>
              <a:rPr lang="ja-JP" altLang="en-US" dirty="0"/>
              <a:t>沖縄県はドローン運用の経験がないため、ドローン活用の豊富な経験を持つ</a:t>
            </a:r>
            <a:r>
              <a:rPr lang="en-US" altLang="ja-JP" dirty="0"/>
              <a:t>KDDI(</a:t>
            </a:r>
            <a:r>
              <a:rPr lang="ja-JP" altLang="en-US" dirty="0"/>
              <a:t>ケー・ディー・ディー・アイ</a:t>
            </a:r>
            <a:r>
              <a:rPr lang="en-US" altLang="ja-JP" dirty="0"/>
              <a:t>)</a:t>
            </a:r>
            <a:r>
              <a:rPr lang="ja-JP" altLang="en-US" dirty="0"/>
              <a:t>から全面的なサポートを受けることになりました。</a:t>
            </a:r>
            <a:endParaRPr lang="en-US" altLang="ja-JP" dirty="0"/>
          </a:p>
          <a:p>
            <a:r>
              <a:rPr lang="en-US" altLang="ja-JP" dirty="0"/>
              <a:t>KDDI</a:t>
            </a:r>
            <a:r>
              <a:rPr lang="ja-JP" altLang="en-US" dirty="0"/>
              <a:t>の「ドローンパッケージ」であれば、安定したモバイル通信ネットワークにより、安全な飛行とリアルタイムな映像伝送が実現するからです。</a:t>
            </a:r>
            <a:endParaRPr lang="en-US" altLang="ja-JP" dirty="0"/>
          </a:p>
          <a:p>
            <a:endParaRPr lang="en-US" altLang="ja-JP" dirty="0"/>
          </a:p>
          <a:p>
            <a:r>
              <a:rPr lang="ja-JP" altLang="en-US" dirty="0"/>
              <a:t>また、企画・立案からインフラの構築、運用までのトータルパッケージを提供してもらうことで、ドローン運用の経験者がいないにもかかわらず、安心して検証に取り組むことができました。</a:t>
            </a:r>
            <a:endParaRPr lang="en-US" altLang="ja-JP" dirty="0"/>
          </a:p>
          <a:p>
            <a:endParaRPr lang="en-US" altLang="ja-JP" dirty="0"/>
          </a:p>
          <a:p>
            <a:r>
              <a:rPr lang="ja-JP" altLang="en-US" dirty="0"/>
              <a:t>沖縄県総合防災訓練では、ドローンは海上での被災者の捜索に有効な手段であることが確認できました。</a:t>
            </a:r>
            <a:endParaRPr lang="en-US" altLang="ja-JP" dirty="0"/>
          </a:p>
        </p:txBody>
      </p:sp>
      <p:sp>
        <p:nvSpPr>
          <p:cNvPr id="4" name="フッター プレースホルダー 3"/>
          <p:cNvSpPr>
            <a:spLocks noGrp="1"/>
          </p:cNvSpPr>
          <p:nvPr>
            <p:ph type="ftr" sz="quarter" idx="4"/>
          </p:nvPr>
        </p:nvSpPr>
        <p:spPr/>
        <p:txBody>
          <a:bodyPr/>
          <a:lstStyle/>
          <a:p>
            <a:r>
              <a:rPr kumimoji="1" lang="en-US" altLang="ja-JP"/>
              <a:t>IT</a:t>
            </a:r>
            <a:r>
              <a:rPr kumimoji="1" lang="ja-JP" altLang="en-US"/>
              <a:t>ストラテジ分野ケース教材</a:t>
            </a:r>
          </a:p>
        </p:txBody>
      </p:sp>
      <p:sp>
        <p:nvSpPr>
          <p:cNvPr id="5" name="スライド番号プレースホルダー 4"/>
          <p:cNvSpPr>
            <a:spLocks noGrp="1"/>
          </p:cNvSpPr>
          <p:nvPr>
            <p:ph type="sldNum" sz="quarter" idx="5"/>
          </p:nvPr>
        </p:nvSpPr>
        <p:spPr/>
        <p:txBody>
          <a:bodyPr/>
          <a:lstStyle/>
          <a:p>
            <a:fld id="{5755E063-12FE-4BBB-99B8-55459362152C}" type="slidenum">
              <a:rPr kumimoji="1" lang="ja-JP" altLang="en-US" smtClean="0"/>
              <a:t>27</a:t>
            </a:fld>
            <a:endParaRPr kumimoji="1" lang="ja-JP" altLang="en-US"/>
          </a:p>
        </p:txBody>
      </p:sp>
    </p:spTree>
    <p:extLst>
      <p:ext uri="{BB962C8B-B14F-4D97-AF65-F5344CB8AC3E}">
        <p14:creationId xmlns:p14="http://schemas.microsoft.com/office/powerpoint/2010/main" val="25189609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84163" y="241300"/>
            <a:ext cx="6215062" cy="4662488"/>
          </a:xfrm>
        </p:spPr>
      </p:sp>
      <p:sp>
        <p:nvSpPr>
          <p:cNvPr id="3" name="ノート プレースホルダー 2"/>
          <p:cNvSpPr>
            <a:spLocks noGrp="1"/>
          </p:cNvSpPr>
          <p:nvPr>
            <p:ph type="body" idx="1"/>
          </p:nvPr>
        </p:nvSpPr>
        <p:spPr/>
        <p:txBody>
          <a:bodyPr/>
          <a:lstStyle/>
          <a:p>
            <a:r>
              <a:rPr lang="ja-JP" altLang="en-US" dirty="0"/>
              <a:t>アプリケーションの開発は、「作る側が何を作りたいか」ではなく、「使う側が何を求めているか」を意識しないと、開発したものの、誰も使わないシステムになってしまいます</a:t>
            </a:r>
            <a:endParaRPr lang="en-US" altLang="ja-JP" dirty="0"/>
          </a:p>
          <a:p>
            <a:endParaRPr lang="en-US" altLang="ja-JP" dirty="0"/>
          </a:p>
          <a:p>
            <a:r>
              <a:rPr lang="ja-JP" altLang="en-US" dirty="0"/>
              <a:t>列車に乗る乗客の立場で「自分自身が列車に乗っている時に欲しい情報はなんだろう？」と考えて、トイレの空室管理システムがあれば乗客にとって便利だと判断しました。</a:t>
            </a:r>
            <a:endParaRPr lang="en-US" altLang="ja-JP" dirty="0"/>
          </a:p>
          <a:p>
            <a:endParaRPr lang="en-US" altLang="ja-JP" dirty="0"/>
          </a:p>
          <a:p>
            <a:r>
              <a:rPr lang="ja-JP" altLang="en-US" dirty="0"/>
              <a:t>トイレのドアの開閉センサーは、ドアの内側にあると利用者の心情的に問題があると判断し、ドアの外側に設置しています。</a:t>
            </a:r>
            <a:endParaRPr lang="en-US" altLang="ja-JP" dirty="0"/>
          </a:p>
          <a:p>
            <a:r>
              <a:rPr lang="ja-JP" altLang="en-US" dirty="0"/>
              <a:t>ドアが閉まるとセンサーが稼働し、近くのゲートウェイに使用中であることを知らせウェブサイトに反映し、乗客は端末で使用中かどうかを確認します。</a:t>
            </a:r>
            <a:endParaRPr lang="en-US" altLang="ja-JP" dirty="0"/>
          </a:p>
          <a:p>
            <a:r>
              <a:rPr lang="ja-JP" altLang="en-US" dirty="0"/>
              <a:t>ドアが開いたら、空室と認識し「空き」であることを知らせます。</a:t>
            </a:r>
            <a:endParaRPr lang="en-US" altLang="ja-JP" dirty="0"/>
          </a:p>
          <a:p>
            <a:endParaRPr lang="en-US" altLang="ja-JP" dirty="0"/>
          </a:p>
          <a:p>
            <a:r>
              <a:rPr lang="ja-JP" altLang="en-US" dirty="0"/>
              <a:t>乗客に受けて入れてもらえない懸念もありましたが、予想以上に前向きな反響があり、トイレが複数ある他の駅への導入も検討しています。</a:t>
            </a:r>
            <a:endParaRPr lang="en-US" altLang="ja-JP" dirty="0"/>
          </a:p>
          <a:p>
            <a:endParaRPr lang="en-US" altLang="ja-JP" dirty="0"/>
          </a:p>
          <a:p>
            <a:r>
              <a:rPr lang="ja-JP" altLang="en-US" dirty="0"/>
              <a:t>トイレ以外でも、駅コインロッカーなど、乗客が利用する設備に対して、</a:t>
            </a:r>
            <a:r>
              <a:rPr lang="en-US" altLang="ja-JP" dirty="0"/>
              <a:t>IoT(</a:t>
            </a:r>
            <a:r>
              <a:rPr lang="ja-JP" altLang="en-US" dirty="0"/>
              <a:t>アイ・オー・ティー</a:t>
            </a:r>
            <a:r>
              <a:rPr lang="en-US" altLang="ja-JP" dirty="0"/>
              <a:t>)</a:t>
            </a:r>
            <a:r>
              <a:rPr lang="ja-JP" altLang="en-US" dirty="0"/>
              <a:t>を活用して乗客の利便性がより高まるように、今後のサービス改善を検討しています。</a:t>
            </a:r>
            <a:endParaRPr lang="en-US" altLang="ja-JP" dirty="0"/>
          </a:p>
        </p:txBody>
      </p:sp>
      <p:sp>
        <p:nvSpPr>
          <p:cNvPr id="4" name="フッター プレースホルダー 3"/>
          <p:cNvSpPr>
            <a:spLocks noGrp="1"/>
          </p:cNvSpPr>
          <p:nvPr>
            <p:ph type="ftr" sz="quarter" idx="4"/>
          </p:nvPr>
        </p:nvSpPr>
        <p:spPr/>
        <p:txBody>
          <a:bodyPr/>
          <a:lstStyle/>
          <a:p>
            <a:r>
              <a:rPr kumimoji="1" lang="en-US" altLang="ja-JP"/>
              <a:t>IT</a:t>
            </a:r>
            <a:r>
              <a:rPr kumimoji="1" lang="ja-JP" altLang="en-US"/>
              <a:t>ストラテジ分野ケース教材</a:t>
            </a:r>
          </a:p>
        </p:txBody>
      </p:sp>
      <p:sp>
        <p:nvSpPr>
          <p:cNvPr id="5" name="スライド番号プレースホルダー 4"/>
          <p:cNvSpPr>
            <a:spLocks noGrp="1"/>
          </p:cNvSpPr>
          <p:nvPr>
            <p:ph type="sldNum" sz="quarter" idx="5"/>
          </p:nvPr>
        </p:nvSpPr>
        <p:spPr/>
        <p:txBody>
          <a:bodyPr/>
          <a:lstStyle/>
          <a:p>
            <a:fld id="{5755E063-12FE-4BBB-99B8-55459362152C}" type="slidenum">
              <a:rPr kumimoji="1" lang="ja-JP" altLang="en-US" smtClean="0"/>
              <a:t>28</a:t>
            </a:fld>
            <a:endParaRPr kumimoji="1" lang="ja-JP" altLang="en-US"/>
          </a:p>
        </p:txBody>
      </p:sp>
    </p:spTree>
    <p:extLst>
      <p:ext uri="{BB962C8B-B14F-4D97-AF65-F5344CB8AC3E}">
        <p14:creationId xmlns:p14="http://schemas.microsoft.com/office/powerpoint/2010/main" val="28632327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IoT(</a:t>
            </a:r>
            <a:r>
              <a:rPr lang="ja-JP" altLang="en-US" dirty="0"/>
              <a:t>アイ・オー・ティー</a:t>
            </a:r>
            <a:r>
              <a:rPr lang="en-US" altLang="ja-JP" dirty="0"/>
              <a:t>)</a:t>
            </a:r>
            <a:r>
              <a:rPr lang="ja-JP" altLang="en-US" dirty="0"/>
              <a:t>システム・組込みシステム</a:t>
            </a:r>
            <a:r>
              <a:rPr kumimoji="1" lang="ja-JP" altLang="en-US" dirty="0"/>
              <a:t>の説明で参照したサイトを一覧で示します。</a:t>
            </a:r>
          </a:p>
        </p:txBody>
      </p:sp>
      <p:sp>
        <p:nvSpPr>
          <p:cNvPr id="4" name="フッター プレースホルダー 3"/>
          <p:cNvSpPr>
            <a:spLocks noGrp="1"/>
          </p:cNvSpPr>
          <p:nvPr>
            <p:ph type="ftr" sz="quarter" idx="4"/>
          </p:nvPr>
        </p:nvSpPr>
        <p:spPr/>
        <p:txBody>
          <a:bodyPr/>
          <a:lstStyle/>
          <a:p>
            <a:r>
              <a:rPr kumimoji="1" lang="en-US" altLang="ja-JP"/>
              <a:t>IT</a:t>
            </a:r>
            <a:r>
              <a:rPr kumimoji="1" lang="ja-JP" altLang="en-US"/>
              <a:t>ストラテジ分野ケース教材</a:t>
            </a:r>
          </a:p>
        </p:txBody>
      </p:sp>
      <p:sp>
        <p:nvSpPr>
          <p:cNvPr id="5" name="スライド番号プレースホルダー 4"/>
          <p:cNvSpPr>
            <a:spLocks noGrp="1"/>
          </p:cNvSpPr>
          <p:nvPr>
            <p:ph type="sldNum" sz="quarter" idx="5"/>
          </p:nvPr>
        </p:nvSpPr>
        <p:spPr/>
        <p:txBody>
          <a:bodyPr/>
          <a:lstStyle/>
          <a:p>
            <a:fld id="{5755E063-12FE-4BBB-99B8-55459362152C}" type="slidenum">
              <a:rPr kumimoji="1" lang="ja-JP" altLang="en-US" smtClean="0"/>
              <a:t>29</a:t>
            </a:fld>
            <a:endParaRPr kumimoji="1" lang="ja-JP" altLang="en-US"/>
          </a:p>
        </p:txBody>
      </p:sp>
    </p:spTree>
    <p:extLst>
      <p:ext uri="{BB962C8B-B14F-4D97-AF65-F5344CB8AC3E}">
        <p14:creationId xmlns:p14="http://schemas.microsoft.com/office/powerpoint/2010/main" val="2583553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84163" y="241300"/>
            <a:ext cx="6215062" cy="4662488"/>
          </a:xfrm>
        </p:spPr>
      </p:sp>
      <p:sp>
        <p:nvSpPr>
          <p:cNvPr id="3" name="ノート プレースホルダー 2"/>
          <p:cNvSpPr>
            <a:spLocks noGrp="1"/>
          </p:cNvSpPr>
          <p:nvPr>
            <p:ph type="body" idx="1"/>
          </p:nvPr>
        </p:nvSpPr>
        <p:spPr/>
        <p:txBody>
          <a:bodyPr/>
          <a:lstStyle/>
          <a:p>
            <a:r>
              <a:rPr kumimoji="1" lang="en-US" altLang="ja-JP" dirty="0"/>
              <a:t>POS(</a:t>
            </a:r>
            <a:r>
              <a:rPr kumimoji="1" lang="ja-JP" altLang="en-US" dirty="0"/>
              <a:t>ポス</a:t>
            </a:r>
            <a:r>
              <a:rPr kumimoji="1" lang="en-US" altLang="ja-JP" dirty="0"/>
              <a:t>)</a:t>
            </a:r>
          </a:p>
          <a:p>
            <a:pPr lvl="1"/>
            <a:r>
              <a:rPr kumimoji="1" lang="en-US" altLang="ja-JP" dirty="0"/>
              <a:t>POS</a:t>
            </a:r>
            <a:r>
              <a:rPr kumimoji="1" lang="ja-JP" altLang="en-US" dirty="0"/>
              <a:t>に利用されるバーコードは、一般に</a:t>
            </a:r>
            <a:r>
              <a:rPr kumimoji="1" lang="en-US" altLang="ja-JP" dirty="0"/>
              <a:t>JAN</a:t>
            </a:r>
            <a:r>
              <a:rPr kumimoji="1" lang="ja-JP" altLang="en-US" dirty="0"/>
              <a:t> </a:t>
            </a:r>
            <a:r>
              <a:rPr kumimoji="1" lang="en-US" altLang="ja-JP" dirty="0"/>
              <a:t>(</a:t>
            </a:r>
            <a:r>
              <a:rPr kumimoji="1" lang="ja-JP" altLang="en-US" dirty="0"/>
              <a:t>ジャン：</a:t>
            </a:r>
            <a:r>
              <a:rPr lang="en-US" altLang="ja-JP" dirty="0"/>
              <a:t>Japanese Article Number)</a:t>
            </a:r>
            <a:r>
              <a:rPr lang="ja-JP" altLang="en-US" dirty="0"/>
              <a:t>コードと呼ばれる</a:t>
            </a:r>
            <a:r>
              <a:rPr lang="en-US" altLang="ja-JP" dirty="0"/>
              <a:t>13</a:t>
            </a:r>
            <a:r>
              <a:rPr lang="ja-JP" altLang="en-US" dirty="0"/>
              <a:t>桁の標準コード、または</a:t>
            </a:r>
            <a:r>
              <a:rPr lang="en-US" altLang="ja-JP" dirty="0"/>
              <a:t>8</a:t>
            </a:r>
            <a:r>
              <a:rPr lang="ja-JP" altLang="en-US" dirty="0"/>
              <a:t>桁の短縮型のコードが用いられます。</a:t>
            </a:r>
            <a:endParaRPr lang="en-US" altLang="ja-JP" dirty="0"/>
          </a:p>
          <a:p>
            <a:pPr lvl="1"/>
            <a:r>
              <a:rPr lang="en-US" altLang="ja-JP" dirty="0"/>
              <a:t>JAN</a:t>
            </a:r>
            <a:r>
              <a:rPr lang="ja-JP" altLang="en-US" dirty="0"/>
              <a:t>コードは、国を識別する国コード、製造メーカーを識別する企業コード、製造メーカー内の商品を識別する商品アイテムコード、エラーチェックに用いるチェックデジットで構成されています。</a:t>
            </a:r>
            <a:endParaRPr lang="en-US" altLang="ja-JP" dirty="0"/>
          </a:p>
          <a:p>
            <a:pPr lvl="1"/>
            <a:r>
              <a:rPr lang="ja-JP" altLang="en-US" dirty="0"/>
              <a:t>日本を示す国コードは、</a:t>
            </a:r>
            <a:r>
              <a:rPr lang="en-US" altLang="ja-JP" dirty="0"/>
              <a:t>45</a:t>
            </a:r>
            <a:r>
              <a:rPr lang="ja-JP" altLang="en-US" dirty="0"/>
              <a:t>および</a:t>
            </a:r>
            <a:r>
              <a:rPr lang="en-US" altLang="ja-JP" dirty="0"/>
              <a:t>49</a:t>
            </a:r>
            <a:r>
              <a:rPr lang="ja-JP" altLang="en-US" dirty="0"/>
              <a:t>です。</a:t>
            </a:r>
            <a:endParaRPr lang="en-US" altLang="ja-JP" dirty="0"/>
          </a:p>
          <a:p>
            <a:endParaRPr lang="en-US" altLang="ja-JP" dirty="0"/>
          </a:p>
          <a:p>
            <a:r>
              <a:rPr lang="en-US" altLang="ja-JP" dirty="0"/>
              <a:t>RFID(</a:t>
            </a:r>
            <a:r>
              <a:rPr lang="ja-JP" altLang="en-US" dirty="0"/>
              <a:t>アール・エフ・アイ・ディー</a:t>
            </a:r>
            <a:r>
              <a:rPr lang="en-US" altLang="ja-JP" dirty="0"/>
              <a:t>)</a:t>
            </a:r>
          </a:p>
          <a:p>
            <a:pPr lvl="1"/>
            <a:r>
              <a:rPr lang="en-US" altLang="ja-JP" dirty="0"/>
              <a:t>RFID</a:t>
            </a:r>
            <a:r>
              <a:rPr lang="ja-JP" altLang="en-US" dirty="0"/>
              <a:t>技術そのものはかなり古くから開発されていましたが、商品に取り付ける</a:t>
            </a:r>
            <a:r>
              <a:rPr lang="en-US" altLang="ja-JP" dirty="0"/>
              <a:t>RFID</a:t>
            </a:r>
            <a:r>
              <a:rPr lang="ja-JP" altLang="en-US" dirty="0"/>
              <a:t>タグの価格が高価であることから、実用化が先送りになっていました。</a:t>
            </a:r>
            <a:endParaRPr lang="en-US" altLang="ja-JP" dirty="0"/>
          </a:p>
          <a:p>
            <a:pPr lvl="1"/>
            <a:r>
              <a:rPr lang="ja-JP" altLang="en-US" dirty="0"/>
              <a:t>現在は、</a:t>
            </a:r>
            <a:r>
              <a:rPr lang="en-US" altLang="ja-JP" dirty="0"/>
              <a:t>RFID</a:t>
            </a:r>
            <a:r>
              <a:rPr lang="ja-JP" altLang="en-US" dirty="0"/>
              <a:t>タグ</a:t>
            </a:r>
            <a:r>
              <a:rPr lang="en-US" altLang="ja-JP" dirty="0"/>
              <a:t>1</a:t>
            </a:r>
            <a:r>
              <a:rPr lang="ja-JP" altLang="en-US" dirty="0"/>
              <a:t>枚あたりの価格が</a:t>
            </a:r>
            <a:r>
              <a:rPr lang="en-US" altLang="ja-JP" dirty="0"/>
              <a:t>10</a:t>
            </a:r>
            <a:r>
              <a:rPr lang="ja-JP" altLang="en-US" dirty="0"/>
              <a:t>円程度まで下がったことから、実用化されるケースが増えてきました。</a:t>
            </a:r>
            <a:endParaRPr lang="en-US" altLang="ja-JP" dirty="0"/>
          </a:p>
          <a:p>
            <a:endParaRPr lang="en-US" altLang="ja-JP" dirty="0"/>
          </a:p>
          <a:p>
            <a:r>
              <a:rPr lang="en-US" altLang="ja-JP" dirty="0"/>
              <a:t>NFC(</a:t>
            </a:r>
            <a:r>
              <a:rPr lang="ja-JP" altLang="en-US" dirty="0"/>
              <a:t>エヌ・エフ・シー</a:t>
            </a:r>
            <a:r>
              <a:rPr lang="en-US" altLang="ja-JP" dirty="0"/>
              <a:t>)</a:t>
            </a:r>
          </a:p>
          <a:p>
            <a:pPr lvl="1"/>
            <a:r>
              <a:rPr lang="en-US" altLang="ja-JP" dirty="0"/>
              <a:t>NFC</a:t>
            </a:r>
            <a:r>
              <a:rPr lang="ja-JP" altLang="en-US" dirty="0"/>
              <a:t>には、</a:t>
            </a:r>
            <a:r>
              <a:rPr lang="en-US" altLang="ja-JP" dirty="0"/>
              <a:t>Type-A</a:t>
            </a:r>
            <a:r>
              <a:rPr lang="ja-JP" altLang="en-US" dirty="0" err="1"/>
              <a:t>、</a:t>
            </a:r>
            <a:r>
              <a:rPr lang="en-US" altLang="ja-JP" dirty="0"/>
              <a:t>Type-B</a:t>
            </a:r>
            <a:r>
              <a:rPr lang="ja-JP" altLang="en-US" dirty="0"/>
              <a:t>、</a:t>
            </a:r>
            <a:r>
              <a:rPr lang="en-US" altLang="ja-JP" dirty="0"/>
              <a:t>Type-F</a:t>
            </a:r>
            <a:r>
              <a:rPr lang="ja-JP" altLang="en-US" dirty="0"/>
              <a:t>など複数の規格があります。</a:t>
            </a:r>
            <a:endParaRPr lang="en-US" altLang="ja-JP" dirty="0"/>
          </a:p>
          <a:p>
            <a:pPr lvl="1"/>
            <a:r>
              <a:rPr lang="en-US" altLang="ja-JP" dirty="0"/>
              <a:t>NFC</a:t>
            </a:r>
            <a:r>
              <a:rPr lang="ja-JP" altLang="en-US" dirty="0"/>
              <a:t>と混同されやすい</a:t>
            </a:r>
            <a:r>
              <a:rPr lang="en-US" altLang="ja-JP" dirty="0"/>
              <a:t>Felica</a:t>
            </a:r>
            <a:r>
              <a:rPr lang="ja-JP" altLang="en-US" dirty="0"/>
              <a:t>は、</a:t>
            </a:r>
            <a:r>
              <a:rPr lang="en-US" altLang="ja-JP" dirty="0"/>
              <a:t>NFC</a:t>
            </a:r>
            <a:r>
              <a:rPr lang="ja-JP" altLang="en-US" dirty="0"/>
              <a:t>の</a:t>
            </a:r>
            <a:r>
              <a:rPr lang="en-US" altLang="ja-JP" dirty="0"/>
              <a:t>Type-F</a:t>
            </a:r>
            <a:r>
              <a:rPr lang="ja-JP" altLang="en-US" dirty="0"/>
              <a:t>にソニーが独自にデータ管理やセキュリティ機能を盛り混んだものです。</a:t>
            </a:r>
            <a:endParaRPr lang="en-US" altLang="ja-JP" dirty="0"/>
          </a:p>
        </p:txBody>
      </p:sp>
      <p:sp>
        <p:nvSpPr>
          <p:cNvPr id="4" name="フッター プレースホルダー 3"/>
          <p:cNvSpPr>
            <a:spLocks noGrp="1"/>
          </p:cNvSpPr>
          <p:nvPr>
            <p:ph type="ftr" sz="quarter" idx="4"/>
          </p:nvPr>
        </p:nvSpPr>
        <p:spPr/>
        <p:txBody>
          <a:bodyPr/>
          <a:lstStyle/>
          <a:p>
            <a:r>
              <a:rPr kumimoji="1" lang="en-US" altLang="ja-JP"/>
              <a:t>IT</a:t>
            </a:r>
            <a:r>
              <a:rPr kumimoji="1" lang="ja-JP" altLang="en-US"/>
              <a:t>ストラテジ分野ケース教材</a:t>
            </a:r>
          </a:p>
        </p:txBody>
      </p:sp>
      <p:sp>
        <p:nvSpPr>
          <p:cNvPr id="5" name="スライド番号プレースホルダー 4"/>
          <p:cNvSpPr>
            <a:spLocks noGrp="1"/>
          </p:cNvSpPr>
          <p:nvPr>
            <p:ph type="sldNum" sz="quarter" idx="5"/>
          </p:nvPr>
        </p:nvSpPr>
        <p:spPr/>
        <p:txBody>
          <a:bodyPr/>
          <a:lstStyle/>
          <a:p>
            <a:fld id="{5755E063-12FE-4BBB-99B8-55459362152C}" type="slidenum">
              <a:rPr kumimoji="1" lang="ja-JP" altLang="en-US" smtClean="0"/>
              <a:t>3</a:t>
            </a:fld>
            <a:endParaRPr kumimoji="1" lang="ja-JP" altLang="en-US"/>
          </a:p>
        </p:txBody>
      </p:sp>
    </p:spTree>
    <p:extLst>
      <p:ext uri="{BB962C8B-B14F-4D97-AF65-F5344CB8AC3E}">
        <p14:creationId xmlns:p14="http://schemas.microsoft.com/office/powerpoint/2010/main" val="2356579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84163" y="241300"/>
            <a:ext cx="6215062" cy="4662488"/>
          </a:xfrm>
        </p:spPr>
      </p:sp>
      <p:sp>
        <p:nvSpPr>
          <p:cNvPr id="3" name="ノート プレースホルダー 2"/>
          <p:cNvSpPr>
            <a:spLocks noGrp="1"/>
          </p:cNvSpPr>
          <p:nvPr>
            <p:ph type="body" idx="1"/>
          </p:nvPr>
        </p:nvSpPr>
        <p:spPr/>
        <p:txBody>
          <a:bodyPr/>
          <a:lstStyle/>
          <a:p>
            <a:r>
              <a:rPr lang="en-US" altLang="ja-JP" dirty="0"/>
              <a:t>GPS(</a:t>
            </a:r>
            <a:r>
              <a:rPr lang="ja-JP" altLang="en-US" dirty="0"/>
              <a:t>ジー・ピー・エス</a:t>
            </a:r>
            <a:r>
              <a:rPr lang="en-US" altLang="ja-JP" dirty="0"/>
              <a:t>)</a:t>
            </a:r>
            <a:endParaRPr kumimoji="1" lang="en-US" altLang="ja-JP" dirty="0"/>
          </a:p>
          <a:p>
            <a:pPr lvl="1"/>
            <a:r>
              <a:rPr lang="ja-JP" altLang="en-US" dirty="0"/>
              <a:t>米国国防総省が運用している、地球の周回軌道を回る</a:t>
            </a:r>
            <a:r>
              <a:rPr lang="en-US" altLang="ja-JP" dirty="0"/>
              <a:t>24</a:t>
            </a:r>
            <a:r>
              <a:rPr lang="ja-JP" altLang="en-US" dirty="0"/>
              <a:t>個の衛星から発信される情報を利用しています。</a:t>
            </a:r>
            <a:endParaRPr lang="en-US" altLang="ja-JP" dirty="0"/>
          </a:p>
          <a:p>
            <a:endParaRPr lang="en-US" altLang="ja-JP" dirty="0"/>
          </a:p>
          <a:p>
            <a:r>
              <a:rPr lang="en-US" altLang="ja-JP" dirty="0"/>
              <a:t>GIS(</a:t>
            </a:r>
            <a:r>
              <a:rPr lang="ja-JP" altLang="en-US" dirty="0"/>
              <a:t>ジー・アイ・エス</a:t>
            </a:r>
            <a:r>
              <a:rPr lang="en-US" altLang="ja-JP" dirty="0"/>
              <a:t>)</a:t>
            </a:r>
          </a:p>
          <a:p>
            <a:pPr lvl="1"/>
            <a:r>
              <a:rPr lang="ja-JP" altLang="en-US" dirty="0"/>
              <a:t>空間データとは、空間上の特定の地点の位置を示す情報とそれに関連付けられた様々な事象に関する情報をいい、地域における自然、災害、社会経済活動など特定のテーマについての状況を表現する土地利用図、ハザードマップ等の主題図、都市計画図、地形図、地名情報、統計情報、空中写真、衛星画像等の多様な情報があります。</a:t>
            </a:r>
            <a:endParaRPr lang="en-US" altLang="ja-JP" dirty="0"/>
          </a:p>
          <a:p>
            <a:endParaRPr lang="en-US" altLang="ja-JP" dirty="0"/>
          </a:p>
          <a:p>
            <a:r>
              <a:rPr lang="ja-JP" altLang="en-US" dirty="0"/>
              <a:t>トレーサビリティ</a:t>
            </a:r>
            <a:endParaRPr lang="en-US" altLang="ja-JP" dirty="0"/>
          </a:p>
          <a:p>
            <a:pPr lvl="1"/>
            <a:r>
              <a:rPr lang="ja-JP" altLang="en-US" dirty="0"/>
              <a:t>流通の履歴を記録するために、</a:t>
            </a:r>
            <a:r>
              <a:rPr lang="en-US" altLang="ja-JP" dirty="0"/>
              <a:t>IC(</a:t>
            </a:r>
            <a:r>
              <a:rPr lang="ja-JP" altLang="en-US" dirty="0"/>
              <a:t>アイ・シー</a:t>
            </a:r>
            <a:r>
              <a:rPr lang="en-US" altLang="ja-JP" dirty="0"/>
              <a:t>)</a:t>
            </a:r>
            <a:r>
              <a:rPr lang="ja-JP" altLang="en-US" dirty="0"/>
              <a:t>タグや</a:t>
            </a:r>
            <a:r>
              <a:rPr lang="en-US" altLang="ja-JP" dirty="0"/>
              <a:t>QR(</a:t>
            </a:r>
            <a:r>
              <a:rPr lang="ja-JP" altLang="en-US" dirty="0"/>
              <a:t>キュー・アール</a:t>
            </a:r>
            <a:r>
              <a:rPr lang="en-US" altLang="ja-JP" dirty="0"/>
              <a:t>)</a:t>
            </a:r>
            <a:r>
              <a:rPr lang="ja-JP" altLang="en-US" dirty="0"/>
              <a:t>コードと呼ばれる</a:t>
            </a:r>
            <a:r>
              <a:rPr lang="en-US" altLang="ja-JP" dirty="0"/>
              <a:t>2</a:t>
            </a:r>
            <a:r>
              <a:rPr lang="ja-JP" altLang="en-US" dirty="0"/>
              <a:t>次元コードなどが活用されています。</a:t>
            </a:r>
            <a:endParaRPr lang="en-US" altLang="ja-JP" dirty="0"/>
          </a:p>
          <a:p>
            <a:endParaRPr lang="en-US" altLang="ja-JP" dirty="0"/>
          </a:p>
          <a:p>
            <a:r>
              <a:rPr lang="ja-JP" altLang="en-US" dirty="0"/>
              <a:t>クラウドファンディング</a:t>
            </a:r>
            <a:endParaRPr lang="en-US" altLang="ja-JP" dirty="0"/>
          </a:p>
          <a:p>
            <a:pPr lvl="1"/>
            <a:r>
              <a:rPr lang="ja-JP" altLang="en-US" dirty="0"/>
              <a:t>途上国支援や商品開発、自伝本の制作など幅広いプロジェクトが実施されています。</a:t>
            </a:r>
            <a:endParaRPr lang="en-US" altLang="ja-JP" dirty="0"/>
          </a:p>
        </p:txBody>
      </p:sp>
      <p:sp>
        <p:nvSpPr>
          <p:cNvPr id="4" name="フッター プレースホルダー 3"/>
          <p:cNvSpPr>
            <a:spLocks noGrp="1"/>
          </p:cNvSpPr>
          <p:nvPr>
            <p:ph type="ftr" sz="quarter" idx="4"/>
          </p:nvPr>
        </p:nvSpPr>
        <p:spPr/>
        <p:txBody>
          <a:bodyPr/>
          <a:lstStyle/>
          <a:p>
            <a:r>
              <a:rPr kumimoji="1" lang="en-US" altLang="ja-JP"/>
              <a:t>IT</a:t>
            </a:r>
            <a:r>
              <a:rPr kumimoji="1" lang="ja-JP" altLang="en-US"/>
              <a:t>ストラテジ分野ケース教材</a:t>
            </a:r>
          </a:p>
        </p:txBody>
      </p:sp>
      <p:sp>
        <p:nvSpPr>
          <p:cNvPr id="5" name="スライド番号プレースホルダー 4"/>
          <p:cNvSpPr>
            <a:spLocks noGrp="1"/>
          </p:cNvSpPr>
          <p:nvPr>
            <p:ph type="sldNum" sz="quarter" idx="5"/>
          </p:nvPr>
        </p:nvSpPr>
        <p:spPr/>
        <p:txBody>
          <a:bodyPr/>
          <a:lstStyle/>
          <a:p>
            <a:fld id="{5755E063-12FE-4BBB-99B8-55459362152C}" type="slidenum">
              <a:rPr kumimoji="1" lang="ja-JP" altLang="en-US" smtClean="0"/>
              <a:t>4</a:t>
            </a:fld>
            <a:endParaRPr kumimoji="1" lang="ja-JP" altLang="en-US"/>
          </a:p>
        </p:txBody>
      </p:sp>
    </p:spTree>
    <p:extLst>
      <p:ext uri="{BB962C8B-B14F-4D97-AF65-F5344CB8AC3E}">
        <p14:creationId xmlns:p14="http://schemas.microsoft.com/office/powerpoint/2010/main" val="1489128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84163" y="241300"/>
            <a:ext cx="6215062" cy="4662488"/>
          </a:xfrm>
        </p:spPr>
      </p:sp>
      <p:sp>
        <p:nvSpPr>
          <p:cNvPr id="3" name="ノート プレースホルダー 2"/>
          <p:cNvSpPr>
            <a:spLocks noGrp="1"/>
          </p:cNvSpPr>
          <p:nvPr>
            <p:ph type="body" idx="1"/>
          </p:nvPr>
        </p:nvSpPr>
        <p:spPr/>
        <p:txBody>
          <a:bodyPr/>
          <a:lstStyle/>
          <a:p>
            <a:r>
              <a:rPr lang="en-US" altLang="ja-JP" dirty="0"/>
              <a:t>DTP(</a:t>
            </a:r>
            <a:r>
              <a:rPr lang="ja-JP" altLang="en-US" dirty="0"/>
              <a:t>ディー・ティー・ピー</a:t>
            </a:r>
            <a:r>
              <a:rPr lang="en-US" altLang="ja-JP" dirty="0"/>
              <a:t>)</a:t>
            </a:r>
          </a:p>
          <a:p>
            <a:pPr lvl="1"/>
            <a:r>
              <a:rPr lang="en-US" altLang="ja-JP" dirty="0"/>
              <a:t>DTP</a:t>
            </a:r>
            <a:r>
              <a:rPr lang="ja-JP" altLang="en-US" dirty="0"/>
              <a:t>デザイナは、印刷物のデザインの割り付けをパソコン上で、つまり</a:t>
            </a:r>
            <a:r>
              <a:rPr lang="en-US" altLang="ja-JP" dirty="0"/>
              <a:t>DTP</a:t>
            </a:r>
            <a:r>
              <a:rPr lang="ja-JP" altLang="en-US" dirty="0"/>
              <a:t>で行う人のことを指します。</a:t>
            </a:r>
            <a:endParaRPr lang="en-US" altLang="ja-JP" dirty="0"/>
          </a:p>
          <a:p>
            <a:pPr lvl="1"/>
            <a:r>
              <a:rPr lang="en-US" altLang="ja-JP" dirty="0"/>
              <a:t>DTP</a:t>
            </a:r>
            <a:r>
              <a:rPr lang="ja-JP" altLang="en-US" dirty="0"/>
              <a:t>オペレータは、デザイナが作成したデータをもとに、修正や加工をして、印刷できるデータを作成する人のことを指します。</a:t>
            </a:r>
            <a:endParaRPr lang="en-US" altLang="ja-JP" dirty="0"/>
          </a:p>
          <a:p>
            <a:endParaRPr lang="en-US" altLang="ja-JP" dirty="0"/>
          </a:p>
        </p:txBody>
      </p:sp>
      <p:sp>
        <p:nvSpPr>
          <p:cNvPr id="4" name="フッター プレースホルダー 3"/>
          <p:cNvSpPr>
            <a:spLocks noGrp="1"/>
          </p:cNvSpPr>
          <p:nvPr>
            <p:ph type="ftr" sz="quarter" idx="4"/>
          </p:nvPr>
        </p:nvSpPr>
        <p:spPr/>
        <p:txBody>
          <a:bodyPr/>
          <a:lstStyle/>
          <a:p>
            <a:r>
              <a:rPr kumimoji="1" lang="en-US" altLang="ja-JP"/>
              <a:t>IT</a:t>
            </a:r>
            <a:r>
              <a:rPr kumimoji="1" lang="ja-JP" altLang="en-US"/>
              <a:t>ストラテジ分野ケース教材</a:t>
            </a:r>
          </a:p>
        </p:txBody>
      </p:sp>
      <p:sp>
        <p:nvSpPr>
          <p:cNvPr id="5" name="スライド番号プレースホルダー 4"/>
          <p:cNvSpPr>
            <a:spLocks noGrp="1"/>
          </p:cNvSpPr>
          <p:nvPr>
            <p:ph type="sldNum" sz="quarter" idx="5"/>
          </p:nvPr>
        </p:nvSpPr>
        <p:spPr/>
        <p:txBody>
          <a:bodyPr/>
          <a:lstStyle/>
          <a:p>
            <a:fld id="{5755E063-12FE-4BBB-99B8-55459362152C}" type="slidenum">
              <a:rPr kumimoji="1" lang="ja-JP" altLang="en-US" smtClean="0"/>
              <a:t>5</a:t>
            </a:fld>
            <a:endParaRPr kumimoji="1" lang="ja-JP" altLang="en-US"/>
          </a:p>
        </p:txBody>
      </p:sp>
    </p:spTree>
    <p:extLst>
      <p:ext uri="{BB962C8B-B14F-4D97-AF65-F5344CB8AC3E}">
        <p14:creationId xmlns:p14="http://schemas.microsoft.com/office/powerpoint/2010/main" val="942449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84163" y="241300"/>
            <a:ext cx="6215062" cy="4662488"/>
          </a:xfrm>
        </p:spPr>
      </p:sp>
      <p:sp>
        <p:nvSpPr>
          <p:cNvPr id="3" name="ノート プレースホルダー 2"/>
          <p:cNvSpPr>
            <a:spLocks noGrp="1"/>
          </p:cNvSpPr>
          <p:nvPr>
            <p:ph type="body" idx="1"/>
          </p:nvPr>
        </p:nvSpPr>
        <p:spPr/>
        <p:txBody>
          <a:bodyPr/>
          <a:lstStyle/>
          <a:p>
            <a:r>
              <a:rPr lang="ja-JP" altLang="en-US" dirty="0"/>
              <a:t>商品に生産段階から</a:t>
            </a:r>
            <a:r>
              <a:rPr lang="en-US" altLang="ja-JP" dirty="0"/>
              <a:t>RFID(</a:t>
            </a:r>
            <a:r>
              <a:rPr lang="ja-JP" altLang="en-US" dirty="0"/>
              <a:t>アール・エフ・アイ・ディー</a:t>
            </a:r>
            <a:r>
              <a:rPr lang="en-US" altLang="ja-JP"/>
              <a:t>)</a:t>
            </a:r>
            <a:r>
              <a:rPr lang="ja-JP" altLang="en-US"/>
              <a:t>を</a:t>
            </a:r>
            <a:r>
              <a:rPr lang="ja-JP" altLang="en-US" dirty="0"/>
              <a:t>つけることで、生産、物流、販売のすべての過程の効率化を図っています。</a:t>
            </a:r>
          </a:p>
          <a:p>
            <a:endParaRPr lang="ja-JP" altLang="en-US" dirty="0"/>
          </a:p>
          <a:p>
            <a:r>
              <a:rPr lang="ja-JP" altLang="en-US" dirty="0"/>
              <a:t>現在、</a:t>
            </a:r>
            <a:r>
              <a:rPr lang="en-US" altLang="ja-JP" dirty="0"/>
              <a:t>RFID</a:t>
            </a:r>
            <a:r>
              <a:rPr lang="ja-JP" altLang="en-US" dirty="0"/>
              <a:t>タグのコストは</a:t>
            </a:r>
            <a:r>
              <a:rPr lang="en-US" altLang="ja-JP" dirty="0"/>
              <a:t>1</a:t>
            </a:r>
            <a:r>
              <a:rPr lang="ja-JP" altLang="en-US" dirty="0"/>
              <a:t>枚あたり</a:t>
            </a:r>
            <a:r>
              <a:rPr lang="en-US" altLang="ja-JP" dirty="0"/>
              <a:t>10</a:t>
            </a:r>
            <a:r>
              <a:rPr lang="ja-JP" altLang="en-US" dirty="0"/>
              <a:t>円程度が相場となっています。ファーストリテイリングは、具体的なコストを発表していませんが、価格的に優位性のあるコストを実現したため、本格投入したと考えられます。</a:t>
            </a:r>
          </a:p>
          <a:p>
            <a:endParaRPr lang="ja-JP" altLang="en-US" dirty="0"/>
          </a:p>
          <a:p>
            <a:r>
              <a:rPr lang="en-US" altLang="ja-JP" dirty="0"/>
              <a:t>RFID</a:t>
            </a:r>
            <a:r>
              <a:rPr lang="ja-JP" altLang="en-US" dirty="0"/>
              <a:t>タグは、商品に貼付しており、購入したお客様が持ち帰る運営を採用しました。</a:t>
            </a:r>
            <a:r>
              <a:rPr lang="en-US" altLang="ja-JP" dirty="0"/>
              <a:t>RFID</a:t>
            </a:r>
            <a:r>
              <a:rPr lang="ja-JP" altLang="en-US" dirty="0"/>
              <a:t>タグを回収するには、お客様の協力が必要なほか、タグの再利用工程や生産拠点への再送といったコストが発生するため、</a:t>
            </a:r>
            <a:r>
              <a:rPr lang="en-US" altLang="ja-JP" dirty="0"/>
              <a:t>RFID</a:t>
            </a:r>
            <a:r>
              <a:rPr lang="ja-JP" altLang="en-US" dirty="0"/>
              <a:t>を再利用する予定はないということです。</a:t>
            </a:r>
            <a:endParaRPr lang="en-US" altLang="ja-JP" dirty="0"/>
          </a:p>
          <a:p>
            <a:endParaRPr lang="en-US" altLang="ja-JP" dirty="0"/>
          </a:p>
          <a:p>
            <a:r>
              <a:rPr lang="en-US" altLang="ja-JP" dirty="0"/>
              <a:t>RFID</a:t>
            </a:r>
            <a:r>
              <a:rPr lang="ja-JP" altLang="en-US" dirty="0"/>
              <a:t>を外してレジを通過するような不正会計にも対応できるように、</a:t>
            </a:r>
            <a:r>
              <a:rPr lang="en-US" altLang="ja-JP" dirty="0"/>
              <a:t>RFID</a:t>
            </a:r>
            <a:r>
              <a:rPr lang="ja-JP" altLang="en-US" dirty="0"/>
              <a:t>内に記録された商品情報と、実際にレジに入っている商品が一致することを確認する仕組みも導入されています。</a:t>
            </a:r>
            <a:endParaRPr lang="en-US" altLang="ja-JP" dirty="0"/>
          </a:p>
          <a:p>
            <a:endParaRPr lang="en-US" altLang="ja-JP" dirty="0"/>
          </a:p>
          <a:p>
            <a:r>
              <a:rPr lang="ja-JP" altLang="en-US" dirty="0"/>
              <a:t>マテハン</a:t>
            </a:r>
            <a:endParaRPr lang="en-US" altLang="ja-JP" dirty="0"/>
          </a:p>
          <a:p>
            <a:pPr lvl="1"/>
            <a:r>
              <a:rPr lang="ja-JP" altLang="en-US" dirty="0"/>
              <a:t>「マテハン」とは、マテリアルハンドリングの略称で、モノの移動／運搬を最少限の手間にすることを示しています。</a:t>
            </a:r>
            <a:endParaRPr lang="en-US" altLang="ja-JP" dirty="0"/>
          </a:p>
        </p:txBody>
      </p:sp>
      <p:sp>
        <p:nvSpPr>
          <p:cNvPr id="4" name="フッター プレースホルダー 3"/>
          <p:cNvSpPr>
            <a:spLocks noGrp="1"/>
          </p:cNvSpPr>
          <p:nvPr>
            <p:ph type="ftr" sz="quarter" idx="4"/>
          </p:nvPr>
        </p:nvSpPr>
        <p:spPr/>
        <p:txBody>
          <a:bodyPr/>
          <a:lstStyle/>
          <a:p>
            <a:r>
              <a:rPr kumimoji="1" lang="en-US" altLang="ja-JP"/>
              <a:t>IT</a:t>
            </a:r>
            <a:r>
              <a:rPr kumimoji="1" lang="ja-JP" altLang="en-US"/>
              <a:t>ストラテジ分野ケース教材</a:t>
            </a:r>
          </a:p>
        </p:txBody>
      </p:sp>
      <p:sp>
        <p:nvSpPr>
          <p:cNvPr id="5" name="スライド番号プレースホルダー 4"/>
          <p:cNvSpPr>
            <a:spLocks noGrp="1"/>
          </p:cNvSpPr>
          <p:nvPr>
            <p:ph type="sldNum" sz="quarter" idx="5"/>
          </p:nvPr>
        </p:nvSpPr>
        <p:spPr/>
        <p:txBody>
          <a:bodyPr/>
          <a:lstStyle/>
          <a:p>
            <a:fld id="{5755E063-12FE-4BBB-99B8-55459362152C}" type="slidenum">
              <a:rPr kumimoji="1" lang="ja-JP" altLang="en-US" smtClean="0"/>
              <a:t>6</a:t>
            </a:fld>
            <a:endParaRPr kumimoji="1" lang="ja-JP" altLang="en-US"/>
          </a:p>
        </p:txBody>
      </p:sp>
    </p:spTree>
    <p:extLst>
      <p:ext uri="{BB962C8B-B14F-4D97-AF65-F5344CB8AC3E}">
        <p14:creationId xmlns:p14="http://schemas.microsoft.com/office/powerpoint/2010/main" val="3181478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84163" y="241300"/>
            <a:ext cx="6215062" cy="4662488"/>
          </a:xfrm>
        </p:spPr>
      </p:sp>
      <p:sp>
        <p:nvSpPr>
          <p:cNvPr id="3" name="ノート プレースホルダー 2"/>
          <p:cNvSpPr>
            <a:spLocks noGrp="1"/>
          </p:cNvSpPr>
          <p:nvPr>
            <p:ph type="body" idx="1"/>
          </p:nvPr>
        </p:nvSpPr>
        <p:spPr/>
        <p:txBody>
          <a:bodyPr/>
          <a:lstStyle/>
          <a:p>
            <a:r>
              <a:rPr lang="ja-JP" altLang="en-US" dirty="0"/>
              <a:t>商品の入荷では、これまでの段ボールでの納品をオリコンと呼ばれる折り畳み式コンテナでの納品に一新しました。</a:t>
            </a:r>
            <a:endParaRPr lang="en-US" altLang="ja-JP" dirty="0"/>
          </a:p>
          <a:p>
            <a:endParaRPr lang="en-US" altLang="ja-JP" dirty="0"/>
          </a:p>
          <a:p>
            <a:r>
              <a:rPr lang="ja-JP" altLang="en-US" dirty="0"/>
              <a:t>商品の入荷から出荷までを一貫して一つのオリコンで管理しており、オリコンに入った商品を自動検品機で検品し、自動保管倉庫で保管し、自動出庫倉庫から商品を出荷し、人手によりピッキング作業を行います。</a:t>
            </a:r>
            <a:endParaRPr lang="en-US" altLang="ja-JP" dirty="0"/>
          </a:p>
          <a:p>
            <a:endParaRPr lang="en-US" altLang="ja-JP" dirty="0"/>
          </a:p>
          <a:p>
            <a:r>
              <a:rPr lang="ja-JP" altLang="en-US" dirty="0"/>
              <a:t>人の作業はピッキング作業のみで、将来的にはピッキング作業も自動化する計画です。</a:t>
            </a:r>
            <a:endParaRPr lang="en-US" altLang="ja-JP" dirty="0"/>
          </a:p>
          <a:p>
            <a:endParaRPr lang="en-US" altLang="ja-JP" dirty="0"/>
          </a:p>
          <a:p>
            <a:r>
              <a:rPr lang="ja-JP" altLang="en-US" dirty="0"/>
              <a:t>自動製函機で作られた函にピッキングした商品を詰めたのち、自動封函機で商品の容量に合わせた高さで配送箱の封をして、方面別仕分けソーターを通じて、配送トラックへ運ばれる仕組みを確立しました。</a:t>
            </a:r>
            <a:endParaRPr lang="en-US" altLang="ja-JP" dirty="0"/>
          </a:p>
          <a:p>
            <a:endParaRPr lang="en-US" altLang="ja-JP" dirty="0"/>
          </a:p>
          <a:p>
            <a:r>
              <a:rPr lang="en-US" altLang="ja-JP" dirty="0"/>
              <a:t>RFID(</a:t>
            </a:r>
            <a:r>
              <a:rPr lang="ja-JP" altLang="en-US" dirty="0"/>
              <a:t>アール・エフ・アイ・ディー</a:t>
            </a:r>
            <a:r>
              <a:rPr lang="en-US" altLang="ja-JP" dirty="0"/>
              <a:t>)</a:t>
            </a:r>
            <a:r>
              <a:rPr lang="ja-JP" altLang="en-US" dirty="0"/>
              <a:t>を全商品に付けることで、どこにどれだけの商品があるのかを、瞬時に正しく把握することができるようになりました。</a:t>
            </a:r>
          </a:p>
          <a:p>
            <a:endParaRPr lang="ja-JP" altLang="en-US" dirty="0"/>
          </a:p>
          <a:p>
            <a:r>
              <a:rPr lang="ja-JP" altLang="en-US" dirty="0"/>
              <a:t>在庫情報を、各領域を超えて共有することができるようになるため、サプライチェーン全領域で完全連動した</a:t>
            </a:r>
            <a:r>
              <a:rPr lang="en-US" altLang="ja-JP" dirty="0"/>
              <a:t>SKU(</a:t>
            </a:r>
            <a:r>
              <a:rPr lang="ja-JP" altLang="en-US" dirty="0"/>
              <a:t>スキュー</a:t>
            </a:r>
            <a:r>
              <a:rPr lang="en-US" altLang="ja-JP" dirty="0"/>
              <a:t>)</a:t>
            </a:r>
            <a:r>
              <a:rPr lang="ja-JP" altLang="en-US" dirty="0"/>
              <a:t>管理を実現できる体制が整いました。</a:t>
            </a:r>
            <a:endParaRPr lang="en-US" altLang="ja-JP" dirty="0"/>
          </a:p>
          <a:p>
            <a:endParaRPr lang="en-US" altLang="ja-JP" dirty="0"/>
          </a:p>
          <a:p>
            <a:r>
              <a:rPr lang="en-US" altLang="ja-JP" dirty="0"/>
              <a:t>SKU</a:t>
            </a:r>
            <a:r>
              <a:rPr lang="ja-JP" altLang="en-US" dirty="0"/>
              <a:t>とは、</a:t>
            </a:r>
            <a:r>
              <a:rPr lang="en-US" altLang="ja-JP" dirty="0"/>
              <a:t>Stock-keeping Unit</a:t>
            </a:r>
            <a:r>
              <a:rPr lang="ja-JP" altLang="en-US" dirty="0"/>
              <a:t>の略で、日本語で最小管理単位を表します。商品の在庫管理をするために必要な最小識別単位のことです。</a:t>
            </a:r>
            <a:endParaRPr lang="en-US" altLang="ja-JP" dirty="0"/>
          </a:p>
        </p:txBody>
      </p:sp>
      <p:sp>
        <p:nvSpPr>
          <p:cNvPr id="4" name="フッター プレースホルダー 3"/>
          <p:cNvSpPr>
            <a:spLocks noGrp="1"/>
          </p:cNvSpPr>
          <p:nvPr>
            <p:ph type="ftr" sz="quarter" idx="4"/>
          </p:nvPr>
        </p:nvSpPr>
        <p:spPr/>
        <p:txBody>
          <a:bodyPr/>
          <a:lstStyle/>
          <a:p>
            <a:r>
              <a:rPr kumimoji="1" lang="en-US" altLang="ja-JP"/>
              <a:t>IT</a:t>
            </a:r>
            <a:r>
              <a:rPr kumimoji="1" lang="ja-JP" altLang="en-US"/>
              <a:t>ストラテジ分野ケース教材</a:t>
            </a:r>
          </a:p>
        </p:txBody>
      </p:sp>
      <p:sp>
        <p:nvSpPr>
          <p:cNvPr id="5" name="スライド番号プレースホルダー 4"/>
          <p:cNvSpPr>
            <a:spLocks noGrp="1"/>
          </p:cNvSpPr>
          <p:nvPr>
            <p:ph type="sldNum" sz="quarter" idx="5"/>
          </p:nvPr>
        </p:nvSpPr>
        <p:spPr/>
        <p:txBody>
          <a:bodyPr/>
          <a:lstStyle/>
          <a:p>
            <a:fld id="{5755E063-12FE-4BBB-99B8-55459362152C}" type="slidenum">
              <a:rPr kumimoji="1" lang="ja-JP" altLang="en-US" smtClean="0"/>
              <a:t>7</a:t>
            </a:fld>
            <a:endParaRPr kumimoji="1" lang="ja-JP" altLang="en-US"/>
          </a:p>
        </p:txBody>
      </p:sp>
    </p:spTree>
    <p:extLst>
      <p:ext uri="{BB962C8B-B14F-4D97-AF65-F5344CB8AC3E}">
        <p14:creationId xmlns:p14="http://schemas.microsoft.com/office/powerpoint/2010/main" val="2730813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ビジネスシステムの説明で参照したサイトを一覧で示します。</a:t>
            </a:r>
          </a:p>
        </p:txBody>
      </p:sp>
      <p:sp>
        <p:nvSpPr>
          <p:cNvPr id="4" name="フッター プレースホルダー 3"/>
          <p:cNvSpPr>
            <a:spLocks noGrp="1"/>
          </p:cNvSpPr>
          <p:nvPr>
            <p:ph type="ftr" sz="quarter" idx="4"/>
          </p:nvPr>
        </p:nvSpPr>
        <p:spPr/>
        <p:txBody>
          <a:bodyPr/>
          <a:lstStyle/>
          <a:p>
            <a:r>
              <a:rPr kumimoji="1" lang="en-US" altLang="ja-JP"/>
              <a:t>IT</a:t>
            </a:r>
            <a:r>
              <a:rPr kumimoji="1" lang="ja-JP" altLang="en-US"/>
              <a:t>ストラテジ分野ケース教材</a:t>
            </a:r>
          </a:p>
        </p:txBody>
      </p:sp>
      <p:sp>
        <p:nvSpPr>
          <p:cNvPr id="5" name="スライド番号プレースホルダー 4"/>
          <p:cNvSpPr>
            <a:spLocks noGrp="1"/>
          </p:cNvSpPr>
          <p:nvPr>
            <p:ph type="sldNum" sz="quarter" idx="5"/>
          </p:nvPr>
        </p:nvSpPr>
        <p:spPr/>
        <p:txBody>
          <a:bodyPr/>
          <a:lstStyle/>
          <a:p>
            <a:fld id="{5755E063-12FE-4BBB-99B8-55459362152C}" type="slidenum">
              <a:rPr kumimoji="1" lang="ja-JP" altLang="en-US" smtClean="0"/>
              <a:t>8</a:t>
            </a:fld>
            <a:endParaRPr kumimoji="1" lang="ja-JP" altLang="en-US"/>
          </a:p>
        </p:txBody>
      </p:sp>
    </p:spTree>
    <p:extLst>
      <p:ext uri="{BB962C8B-B14F-4D97-AF65-F5344CB8AC3E}">
        <p14:creationId xmlns:p14="http://schemas.microsoft.com/office/powerpoint/2010/main" val="2900488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ビジネスシステムの説明で参照したサイト一覧の続きです。</a:t>
            </a:r>
          </a:p>
        </p:txBody>
      </p:sp>
      <p:sp>
        <p:nvSpPr>
          <p:cNvPr id="4" name="フッター プレースホルダー 3"/>
          <p:cNvSpPr>
            <a:spLocks noGrp="1"/>
          </p:cNvSpPr>
          <p:nvPr>
            <p:ph type="ftr" sz="quarter" idx="4"/>
          </p:nvPr>
        </p:nvSpPr>
        <p:spPr/>
        <p:txBody>
          <a:bodyPr/>
          <a:lstStyle/>
          <a:p>
            <a:r>
              <a:rPr kumimoji="1" lang="en-US" altLang="ja-JP"/>
              <a:t>IT</a:t>
            </a:r>
            <a:r>
              <a:rPr kumimoji="1" lang="ja-JP" altLang="en-US"/>
              <a:t>ストラテジ分野ケース教材</a:t>
            </a:r>
          </a:p>
        </p:txBody>
      </p:sp>
      <p:sp>
        <p:nvSpPr>
          <p:cNvPr id="5" name="スライド番号プレースホルダー 4"/>
          <p:cNvSpPr>
            <a:spLocks noGrp="1"/>
          </p:cNvSpPr>
          <p:nvPr>
            <p:ph type="sldNum" sz="quarter" idx="5"/>
          </p:nvPr>
        </p:nvSpPr>
        <p:spPr/>
        <p:txBody>
          <a:bodyPr/>
          <a:lstStyle/>
          <a:p>
            <a:fld id="{5755E063-12FE-4BBB-99B8-55459362152C}" type="slidenum">
              <a:rPr kumimoji="1" lang="ja-JP" altLang="en-US" smtClean="0"/>
              <a:t>9</a:t>
            </a:fld>
            <a:endParaRPr kumimoji="1" lang="ja-JP" altLang="en-US"/>
          </a:p>
        </p:txBody>
      </p:sp>
    </p:spTree>
    <p:extLst>
      <p:ext uri="{BB962C8B-B14F-4D97-AF65-F5344CB8AC3E}">
        <p14:creationId xmlns:p14="http://schemas.microsoft.com/office/powerpoint/2010/main" val="3336330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2382" y="6524628"/>
            <a:ext cx="9141619" cy="3333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453960"/>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日付プレースホルダー 9">
            <a:extLst>
              <a:ext uri="{FF2B5EF4-FFF2-40B4-BE49-F238E27FC236}">
                <a16:creationId xmlns="" xmlns:a16="http://schemas.microsoft.com/office/drawing/2014/main" id="{47485D36-A456-47A0-960E-FFC86297D70A}"/>
              </a:ext>
            </a:extLst>
          </p:cNvPr>
          <p:cNvSpPr>
            <a:spLocks noGrp="1"/>
          </p:cNvSpPr>
          <p:nvPr>
            <p:ph type="dt" sz="half" idx="10"/>
          </p:nvPr>
        </p:nvSpPr>
        <p:spPr/>
        <p:txBody>
          <a:bodyPr/>
          <a:lstStyle/>
          <a:p>
            <a:fld id="{3F978433-9484-4C17-A97C-4E664BD5A237}" type="datetime1">
              <a:rPr kumimoji="1" lang="ja-JP" altLang="en-US" smtClean="0"/>
              <a:t>2020/2/11</a:t>
            </a:fld>
            <a:endParaRPr kumimoji="1" lang="ja-JP" altLang="en-US"/>
          </a:p>
        </p:txBody>
      </p:sp>
      <p:sp>
        <p:nvSpPr>
          <p:cNvPr id="11" name="フッター プレースホルダー 10">
            <a:extLst>
              <a:ext uri="{FF2B5EF4-FFF2-40B4-BE49-F238E27FC236}">
                <a16:creationId xmlns="" xmlns:a16="http://schemas.microsoft.com/office/drawing/2014/main" id="{918AD7B0-D643-4F61-A405-1E971E9CDD5E}"/>
              </a:ext>
            </a:extLst>
          </p:cNvPr>
          <p:cNvSpPr>
            <a:spLocks noGrp="1"/>
          </p:cNvSpPr>
          <p:nvPr>
            <p:ph type="ftr" sz="quarter" idx="11"/>
          </p:nvPr>
        </p:nvSpPr>
        <p:spPr/>
        <p:txBody>
          <a:bodyPr/>
          <a:lstStyle/>
          <a:p>
            <a:r>
              <a:rPr kumimoji="1" lang="en-US" altLang="ja-JP"/>
              <a:t>IT</a:t>
            </a:r>
            <a:r>
              <a:rPr kumimoji="1" lang="ja-JP" altLang="en-US"/>
              <a:t>ストラテジ分野ケース教材</a:t>
            </a:r>
            <a:endParaRPr kumimoji="1" lang="ja-JP" altLang="en-US" dirty="0"/>
          </a:p>
        </p:txBody>
      </p:sp>
      <p:sp>
        <p:nvSpPr>
          <p:cNvPr id="12" name="スライド番号プレースホルダー 11">
            <a:extLst>
              <a:ext uri="{FF2B5EF4-FFF2-40B4-BE49-F238E27FC236}">
                <a16:creationId xmlns="" xmlns:a16="http://schemas.microsoft.com/office/drawing/2014/main" id="{1AD4048A-E4E4-4326-8005-74F5A1530B51}"/>
              </a:ext>
            </a:extLst>
          </p:cNvPr>
          <p:cNvSpPr>
            <a:spLocks noGrp="1"/>
          </p:cNvSpPr>
          <p:nvPr>
            <p:ph type="sldNum" sz="quarter" idx="12"/>
          </p:nvPr>
        </p:nvSpPr>
        <p:spPr/>
        <p:txBody>
          <a:bodyPr/>
          <a:lstStyle/>
          <a:p>
            <a:fld id="{BC7EC0D7-F1B8-4B03-AD18-FC341B53B538}" type="slidenum">
              <a:rPr kumimoji="1" lang="ja-JP" altLang="en-US" smtClean="0"/>
              <a:t>‹#›</a:t>
            </a:fld>
            <a:endParaRPr kumimoji="1" lang="ja-JP" altLang="en-US"/>
          </a:p>
        </p:txBody>
      </p:sp>
    </p:spTree>
    <p:extLst>
      <p:ext uri="{BB962C8B-B14F-4D97-AF65-F5344CB8AC3E}">
        <p14:creationId xmlns:p14="http://schemas.microsoft.com/office/powerpoint/2010/main" val="3119203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日付プレースホルダー 6">
            <a:extLst>
              <a:ext uri="{FF2B5EF4-FFF2-40B4-BE49-F238E27FC236}">
                <a16:creationId xmlns="" xmlns:a16="http://schemas.microsoft.com/office/drawing/2014/main" id="{8F9D7300-2CB8-475B-BC66-4D3ACF754710}"/>
              </a:ext>
            </a:extLst>
          </p:cNvPr>
          <p:cNvSpPr>
            <a:spLocks noGrp="1"/>
          </p:cNvSpPr>
          <p:nvPr>
            <p:ph type="dt" sz="half" idx="10"/>
          </p:nvPr>
        </p:nvSpPr>
        <p:spPr/>
        <p:txBody>
          <a:bodyPr/>
          <a:lstStyle/>
          <a:p>
            <a:fld id="{F0479C43-A600-472E-9091-0A47152033F0}" type="datetime1">
              <a:rPr kumimoji="1" lang="ja-JP" altLang="en-US" smtClean="0"/>
              <a:t>2020/2/11</a:t>
            </a:fld>
            <a:endParaRPr kumimoji="1" lang="ja-JP" altLang="en-US"/>
          </a:p>
        </p:txBody>
      </p:sp>
      <p:sp>
        <p:nvSpPr>
          <p:cNvPr id="8" name="フッター プレースホルダー 7">
            <a:extLst>
              <a:ext uri="{FF2B5EF4-FFF2-40B4-BE49-F238E27FC236}">
                <a16:creationId xmlns="" xmlns:a16="http://schemas.microsoft.com/office/drawing/2014/main" id="{0601E055-B426-42CC-8F56-08FE00279C70}"/>
              </a:ext>
            </a:extLst>
          </p:cNvPr>
          <p:cNvSpPr>
            <a:spLocks noGrp="1"/>
          </p:cNvSpPr>
          <p:nvPr>
            <p:ph type="ftr" sz="quarter" idx="11"/>
          </p:nvPr>
        </p:nvSpPr>
        <p:spPr/>
        <p:txBody>
          <a:bodyPr/>
          <a:lstStyle/>
          <a:p>
            <a:r>
              <a:rPr kumimoji="1" lang="en-US" altLang="ja-JP"/>
              <a:t>IT</a:t>
            </a:r>
            <a:r>
              <a:rPr kumimoji="1" lang="ja-JP" altLang="en-US"/>
              <a:t>ストラテジ分野ケース教材</a:t>
            </a:r>
            <a:endParaRPr kumimoji="1" lang="ja-JP" altLang="en-US" dirty="0"/>
          </a:p>
        </p:txBody>
      </p:sp>
      <p:sp>
        <p:nvSpPr>
          <p:cNvPr id="9" name="スライド番号プレースホルダー 8">
            <a:extLst>
              <a:ext uri="{FF2B5EF4-FFF2-40B4-BE49-F238E27FC236}">
                <a16:creationId xmlns="" xmlns:a16="http://schemas.microsoft.com/office/drawing/2014/main" id="{F57DFF89-0A99-44CD-A79C-E7AC388568BA}"/>
              </a:ext>
            </a:extLst>
          </p:cNvPr>
          <p:cNvSpPr>
            <a:spLocks noGrp="1"/>
          </p:cNvSpPr>
          <p:nvPr>
            <p:ph type="sldNum" sz="quarter" idx="12"/>
          </p:nvPr>
        </p:nvSpPr>
        <p:spPr/>
        <p:txBody>
          <a:bodyPr/>
          <a:lstStyle/>
          <a:p>
            <a:fld id="{BC7EC0D7-F1B8-4B03-AD18-FC341B53B538}" type="slidenum">
              <a:rPr kumimoji="1" lang="ja-JP" altLang="en-US" smtClean="0"/>
              <a:t>‹#›</a:t>
            </a:fld>
            <a:endParaRPr kumimoji="1" lang="ja-JP" altLang="en-US"/>
          </a:p>
        </p:txBody>
      </p:sp>
    </p:spTree>
    <p:extLst>
      <p:ext uri="{BB962C8B-B14F-4D97-AF65-F5344CB8AC3E}">
        <p14:creationId xmlns:p14="http://schemas.microsoft.com/office/powerpoint/2010/main" val="3114193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2382" y="6517968"/>
            <a:ext cx="9141619" cy="3400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46250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876968" y="412301"/>
            <a:ext cx="1971675" cy="600532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295358" y="412301"/>
            <a:ext cx="6498550" cy="6005323"/>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9" name="日付プレースホルダー 8">
            <a:extLst>
              <a:ext uri="{FF2B5EF4-FFF2-40B4-BE49-F238E27FC236}">
                <a16:creationId xmlns="" xmlns:a16="http://schemas.microsoft.com/office/drawing/2014/main" id="{AD070BA9-ACF8-4CD0-8522-ACDF78B774B7}"/>
              </a:ext>
            </a:extLst>
          </p:cNvPr>
          <p:cNvSpPr>
            <a:spLocks noGrp="1"/>
          </p:cNvSpPr>
          <p:nvPr>
            <p:ph type="dt" sz="half" idx="10"/>
          </p:nvPr>
        </p:nvSpPr>
        <p:spPr/>
        <p:txBody>
          <a:bodyPr/>
          <a:lstStyle/>
          <a:p>
            <a:fld id="{DAAF9EE2-2744-4912-B712-B76FAA88A8AB}" type="datetime1">
              <a:rPr kumimoji="1" lang="ja-JP" altLang="en-US" smtClean="0"/>
              <a:t>2020/2/11</a:t>
            </a:fld>
            <a:endParaRPr kumimoji="1" lang="ja-JP" altLang="en-US"/>
          </a:p>
        </p:txBody>
      </p:sp>
      <p:sp>
        <p:nvSpPr>
          <p:cNvPr id="10" name="フッター プレースホルダー 9">
            <a:extLst>
              <a:ext uri="{FF2B5EF4-FFF2-40B4-BE49-F238E27FC236}">
                <a16:creationId xmlns="" xmlns:a16="http://schemas.microsoft.com/office/drawing/2014/main" id="{7566F8A0-6ABD-4271-9206-ACD9866958EA}"/>
              </a:ext>
            </a:extLst>
          </p:cNvPr>
          <p:cNvSpPr>
            <a:spLocks noGrp="1"/>
          </p:cNvSpPr>
          <p:nvPr>
            <p:ph type="ftr" sz="quarter" idx="11"/>
          </p:nvPr>
        </p:nvSpPr>
        <p:spPr/>
        <p:txBody>
          <a:bodyPr/>
          <a:lstStyle/>
          <a:p>
            <a:r>
              <a:rPr kumimoji="1" lang="en-US" altLang="ja-JP"/>
              <a:t>IT</a:t>
            </a:r>
            <a:r>
              <a:rPr kumimoji="1" lang="ja-JP" altLang="en-US"/>
              <a:t>ストラテジ分野ケース教材</a:t>
            </a:r>
            <a:endParaRPr kumimoji="1" lang="ja-JP" altLang="en-US" dirty="0"/>
          </a:p>
        </p:txBody>
      </p:sp>
      <p:sp>
        <p:nvSpPr>
          <p:cNvPr id="11" name="スライド番号プレースホルダー 10">
            <a:extLst>
              <a:ext uri="{FF2B5EF4-FFF2-40B4-BE49-F238E27FC236}">
                <a16:creationId xmlns="" xmlns:a16="http://schemas.microsoft.com/office/drawing/2014/main" id="{81A1B22C-4CD0-4A98-9259-0E585B054686}"/>
              </a:ext>
            </a:extLst>
          </p:cNvPr>
          <p:cNvSpPr>
            <a:spLocks noGrp="1"/>
          </p:cNvSpPr>
          <p:nvPr>
            <p:ph type="sldNum" sz="quarter" idx="12"/>
          </p:nvPr>
        </p:nvSpPr>
        <p:spPr/>
        <p:txBody>
          <a:bodyPr/>
          <a:lstStyle/>
          <a:p>
            <a:fld id="{BC7EC0D7-F1B8-4B03-AD18-FC341B53B538}" type="slidenum">
              <a:rPr kumimoji="1" lang="ja-JP" altLang="en-US" smtClean="0"/>
              <a:t>‹#›</a:t>
            </a:fld>
            <a:endParaRPr kumimoji="1" lang="ja-JP" altLang="en-US"/>
          </a:p>
        </p:txBody>
      </p:sp>
    </p:spTree>
    <p:extLst>
      <p:ext uri="{BB962C8B-B14F-4D97-AF65-F5344CB8AC3E}">
        <p14:creationId xmlns:p14="http://schemas.microsoft.com/office/powerpoint/2010/main" val="1470002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日付プレースホルダー 6">
            <a:extLst>
              <a:ext uri="{FF2B5EF4-FFF2-40B4-BE49-F238E27FC236}">
                <a16:creationId xmlns="" xmlns:a16="http://schemas.microsoft.com/office/drawing/2014/main" id="{54685CC8-E854-4396-9DA2-C6FC252CCB95}"/>
              </a:ext>
            </a:extLst>
          </p:cNvPr>
          <p:cNvSpPr>
            <a:spLocks noGrp="1"/>
          </p:cNvSpPr>
          <p:nvPr>
            <p:ph type="dt" sz="half" idx="10"/>
          </p:nvPr>
        </p:nvSpPr>
        <p:spPr/>
        <p:txBody>
          <a:bodyPr/>
          <a:lstStyle/>
          <a:p>
            <a:fld id="{591DABBC-65A8-4405-88F3-BAE4D14BF0FD}" type="datetime1">
              <a:rPr kumimoji="1" lang="ja-JP" altLang="en-US" smtClean="0"/>
              <a:t>2020/2/11</a:t>
            </a:fld>
            <a:endParaRPr kumimoji="1" lang="ja-JP" altLang="en-US"/>
          </a:p>
        </p:txBody>
      </p:sp>
      <p:sp>
        <p:nvSpPr>
          <p:cNvPr id="8" name="フッター プレースホルダー 7">
            <a:extLst>
              <a:ext uri="{FF2B5EF4-FFF2-40B4-BE49-F238E27FC236}">
                <a16:creationId xmlns="" xmlns:a16="http://schemas.microsoft.com/office/drawing/2014/main" id="{22D04D15-A577-4075-B7EF-410618736EF7}"/>
              </a:ext>
            </a:extLst>
          </p:cNvPr>
          <p:cNvSpPr>
            <a:spLocks noGrp="1"/>
          </p:cNvSpPr>
          <p:nvPr>
            <p:ph type="ftr" sz="quarter" idx="11"/>
          </p:nvPr>
        </p:nvSpPr>
        <p:spPr/>
        <p:txBody>
          <a:bodyPr/>
          <a:lstStyle/>
          <a:p>
            <a:r>
              <a:rPr kumimoji="1" lang="en-US" altLang="ja-JP"/>
              <a:t>IT</a:t>
            </a:r>
            <a:r>
              <a:rPr kumimoji="1" lang="ja-JP" altLang="en-US"/>
              <a:t>ストラテジ分野ケース教材</a:t>
            </a:r>
            <a:endParaRPr kumimoji="1" lang="ja-JP" altLang="en-US" dirty="0"/>
          </a:p>
        </p:txBody>
      </p:sp>
      <p:sp>
        <p:nvSpPr>
          <p:cNvPr id="9" name="スライド番号プレースホルダー 8">
            <a:extLst>
              <a:ext uri="{FF2B5EF4-FFF2-40B4-BE49-F238E27FC236}">
                <a16:creationId xmlns="" xmlns:a16="http://schemas.microsoft.com/office/drawing/2014/main" id="{921F821A-FA7B-4780-816D-65244AE8D845}"/>
              </a:ext>
            </a:extLst>
          </p:cNvPr>
          <p:cNvSpPr>
            <a:spLocks noGrp="1"/>
          </p:cNvSpPr>
          <p:nvPr>
            <p:ph type="sldNum" sz="quarter" idx="12"/>
          </p:nvPr>
        </p:nvSpPr>
        <p:spPr/>
        <p:txBody>
          <a:bodyPr/>
          <a:lstStyle/>
          <a:p>
            <a:fld id="{BC7EC0D7-F1B8-4B03-AD18-FC341B53B538}" type="slidenum">
              <a:rPr kumimoji="1" lang="ja-JP" altLang="en-US" smtClean="0"/>
              <a:t>‹#›</a:t>
            </a:fld>
            <a:endParaRPr kumimoji="1" lang="ja-JP" altLang="en-US"/>
          </a:p>
        </p:txBody>
      </p:sp>
    </p:spTree>
    <p:extLst>
      <p:ext uri="{BB962C8B-B14F-4D97-AF65-F5344CB8AC3E}">
        <p14:creationId xmlns:p14="http://schemas.microsoft.com/office/powerpoint/2010/main" val="3885621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503350"/>
            <a:ext cx="9141619" cy="3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46250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日付プレースホルダー 9">
            <a:extLst>
              <a:ext uri="{FF2B5EF4-FFF2-40B4-BE49-F238E27FC236}">
                <a16:creationId xmlns="" xmlns:a16="http://schemas.microsoft.com/office/drawing/2014/main" id="{DD365243-6E30-4012-BF7C-A67F8B306643}"/>
              </a:ext>
            </a:extLst>
          </p:cNvPr>
          <p:cNvSpPr>
            <a:spLocks noGrp="1"/>
          </p:cNvSpPr>
          <p:nvPr>
            <p:ph type="dt" sz="half" idx="10"/>
          </p:nvPr>
        </p:nvSpPr>
        <p:spPr/>
        <p:txBody>
          <a:bodyPr/>
          <a:lstStyle/>
          <a:p>
            <a:fld id="{5A9A0A65-83A2-4A14-8D2F-2F1B50AFAB2E}" type="datetime1">
              <a:rPr kumimoji="1" lang="ja-JP" altLang="en-US" smtClean="0"/>
              <a:t>2020/2/11</a:t>
            </a:fld>
            <a:endParaRPr kumimoji="1" lang="ja-JP" altLang="en-US"/>
          </a:p>
        </p:txBody>
      </p:sp>
      <p:sp>
        <p:nvSpPr>
          <p:cNvPr id="11" name="フッター プレースホルダー 10">
            <a:extLst>
              <a:ext uri="{FF2B5EF4-FFF2-40B4-BE49-F238E27FC236}">
                <a16:creationId xmlns="" xmlns:a16="http://schemas.microsoft.com/office/drawing/2014/main" id="{4C479D93-1148-4B85-B4C3-F09C4088D702}"/>
              </a:ext>
            </a:extLst>
          </p:cNvPr>
          <p:cNvSpPr>
            <a:spLocks noGrp="1"/>
          </p:cNvSpPr>
          <p:nvPr>
            <p:ph type="ftr" sz="quarter" idx="11"/>
          </p:nvPr>
        </p:nvSpPr>
        <p:spPr/>
        <p:txBody>
          <a:bodyPr/>
          <a:lstStyle/>
          <a:p>
            <a:r>
              <a:rPr kumimoji="1" lang="en-US" altLang="ja-JP"/>
              <a:t>IT</a:t>
            </a:r>
            <a:r>
              <a:rPr kumimoji="1" lang="ja-JP" altLang="en-US"/>
              <a:t>ストラテジ分野ケース教材</a:t>
            </a:r>
            <a:endParaRPr kumimoji="1" lang="ja-JP" altLang="en-US" dirty="0"/>
          </a:p>
        </p:txBody>
      </p:sp>
      <p:sp>
        <p:nvSpPr>
          <p:cNvPr id="12" name="スライド番号プレースホルダー 11">
            <a:extLst>
              <a:ext uri="{FF2B5EF4-FFF2-40B4-BE49-F238E27FC236}">
                <a16:creationId xmlns="" xmlns:a16="http://schemas.microsoft.com/office/drawing/2014/main" id="{ADE40E13-40C2-4B5C-A44A-4C3ED71C3019}"/>
              </a:ext>
            </a:extLst>
          </p:cNvPr>
          <p:cNvSpPr>
            <a:spLocks noGrp="1"/>
          </p:cNvSpPr>
          <p:nvPr>
            <p:ph type="sldNum" sz="quarter" idx="12"/>
          </p:nvPr>
        </p:nvSpPr>
        <p:spPr/>
        <p:txBody>
          <a:bodyPr/>
          <a:lstStyle/>
          <a:p>
            <a:fld id="{BC7EC0D7-F1B8-4B03-AD18-FC341B53B538}" type="slidenum">
              <a:rPr kumimoji="1" lang="ja-JP" altLang="en-US" smtClean="0"/>
              <a:t>‹#›</a:t>
            </a:fld>
            <a:endParaRPr kumimoji="1" lang="ja-JP" altLang="en-US"/>
          </a:p>
        </p:txBody>
      </p:sp>
    </p:spTree>
    <p:extLst>
      <p:ext uri="{BB962C8B-B14F-4D97-AF65-F5344CB8AC3E}">
        <p14:creationId xmlns:p14="http://schemas.microsoft.com/office/powerpoint/2010/main" val="1236743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7468" y="847898"/>
            <a:ext cx="4158811" cy="556144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63440" y="847898"/>
            <a:ext cx="4158811" cy="556144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2" name="日付プレースホルダー 1">
            <a:extLst>
              <a:ext uri="{FF2B5EF4-FFF2-40B4-BE49-F238E27FC236}">
                <a16:creationId xmlns="" xmlns:a16="http://schemas.microsoft.com/office/drawing/2014/main" id="{B6D86079-D766-4F20-807C-03DBFC5FB778}"/>
              </a:ext>
            </a:extLst>
          </p:cNvPr>
          <p:cNvSpPr>
            <a:spLocks noGrp="1"/>
          </p:cNvSpPr>
          <p:nvPr>
            <p:ph type="dt" sz="half" idx="10"/>
          </p:nvPr>
        </p:nvSpPr>
        <p:spPr/>
        <p:txBody>
          <a:bodyPr/>
          <a:lstStyle/>
          <a:p>
            <a:fld id="{0FB5CCAA-7AE4-455E-B4F7-B6AE3585C379}" type="datetime1">
              <a:rPr kumimoji="1" lang="ja-JP" altLang="en-US" smtClean="0"/>
              <a:t>2020/2/11</a:t>
            </a:fld>
            <a:endParaRPr kumimoji="1" lang="ja-JP" altLang="en-US"/>
          </a:p>
        </p:txBody>
      </p:sp>
      <p:sp>
        <p:nvSpPr>
          <p:cNvPr id="9" name="フッター プレースホルダー 8">
            <a:extLst>
              <a:ext uri="{FF2B5EF4-FFF2-40B4-BE49-F238E27FC236}">
                <a16:creationId xmlns="" xmlns:a16="http://schemas.microsoft.com/office/drawing/2014/main" id="{34FE9845-83F0-4712-B813-610FEA856E1C}"/>
              </a:ext>
            </a:extLst>
          </p:cNvPr>
          <p:cNvSpPr>
            <a:spLocks noGrp="1"/>
          </p:cNvSpPr>
          <p:nvPr>
            <p:ph type="ftr" sz="quarter" idx="11"/>
          </p:nvPr>
        </p:nvSpPr>
        <p:spPr/>
        <p:txBody>
          <a:bodyPr/>
          <a:lstStyle/>
          <a:p>
            <a:r>
              <a:rPr kumimoji="1" lang="en-US" altLang="ja-JP"/>
              <a:t>IT</a:t>
            </a:r>
            <a:r>
              <a:rPr kumimoji="1" lang="ja-JP" altLang="en-US"/>
              <a:t>ストラテジ分野ケース教材</a:t>
            </a:r>
            <a:endParaRPr kumimoji="1" lang="ja-JP" altLang="en-US" dirty="0"/>
          </a:p>
        </p:txBody>
      </p:sp>
      <p:sp>
        <p:nvSpPr>
          <p:cNvPr id="10" name="スライド番号プレースホルダー 9">
            <a:extLst>
              <a:ext uri="{FF2B5EF4-FFF2-40B4-BE49-F238E27FC236}">
                <a16:creationId xmlns="" xmlns:a16="http://schemas.microsoft.com/office/drawing/2014/main" id="{784ABEA3-9297-44D4-A530-58C63AC99866}"/>
              </a:ext>
            </a:extLst>
          </p:cNvPr>
          <p:cNvSpPr>
            <a:spLocks noGrp="1"/>
          </p:cNvSpPr>
          <p:nvPr>
            <p:ph type="sldNum" sz="quarter" idx="12"/>
          </p:nvPr>
        </p:nvSpPr>
        <p:spPr/>
        <p:txBody>
          <a:bodyPr/>
          <a:lstStyle/>
          <a:p>
            <a:fld id="{BC7EC0D7-F1B8-4B03-AD18-FC341B53B538}" type="slidenum">
              <a:rPr kumimoji="1" lang="ja-JP" altLang="en-US" smtClean="0"/>
              <a:t>‹#›</a:t>
            </a:fld>
            <a:endParaRPr kumimoji="1" lang="ja-JP" altLang="en-US"/>
          </a:p>
        </p:txBody>
      </p:sp>
      <p:sp>
        <p:nvSpPr>
          <p:cNvPr id="11" name="タイトル 10">
            <a:extLst>
              <a:ext uri="{FF2B5EF4-FFF2-40B4-BE49-F238E27FC236}">
                <a16:creationId xmlns="" xmlns:a16="http://schemas.microsoft.com/office/drawing/2014/main" id="{1772A47D-B9D5-464E-8D9E-FB6411FF5A99}"/>
              </a:ext>
            </a:extLst>
          </p:cNvPr>
          <p:cNvSpPr>
            <a:spLocks noGrp="1"/>
          </p:cNvSpPr>
          <p:nvPr>
            <p:ph type="title"/>
          </p:nvPr>
        </p:nvSpPr>
        <p:spPr/>
        <p:txBody>
          <a:bodyPr/>
          <a:lstStyle/>
          <a:p>
            <a:r>
              <a:rPr kumimoji="1" lang="ja-JP" altLang="en-US" dirty="0"/>
              <a:t>マスター タイトルの書式設定</a:t>
            </a:r>
          </a:p>
        </p:txBody>
      </p:sp>
    </p:spTree>
    <p:extLst>
      <p:ext uri="{BB962C8B-B14F-4D97-AF65-F5344CB8AC3E}">
        <p14:creationId xmlns:p14="http://schemas.microsoft.com/office/powerpoint/2010/main" val="1116407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350378" y="286605"/>
            <a:ext cx="8488964" cy="511418"/>
          </a:xfrm>
        </p:spPr>
        <p:txBody>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50378" y="876715"/>
            <a:ext cx="4175902"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dirty="0"/>
              <a:t>マスター テキストの書式設定</a:t>
            </a:r>
          </a:p>
        </p:txBody>
      </p:sp>
      <p:sp>
        <p:nvSpPr>
          <p:cNvPr id="4" name="Content Placeholder 3"/>
          <p:cNvSpPr>
            <a:spLocks noGrp="1"/>
          </p:cNvSpPr>
          <p:nvPr>
            <p:ph sz="half" idx="2"/>
          </p:nvPr>
        </p:nvSpPr>
        <p:spPr>
          <a:xfrm>
            <a:off x="350378" y="1612997"/>
            <a:ext cx="4175902" cy="479611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63440" y="876715"/>
            <a:ext cx="4175902"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dirty="0"/>
              <a:t>マスター テキストの書式設定</a:t>
            </a:r>
          </a:p>
        </p:txBody>
      </p:sp>
      <p:sp>
        <p:nvSpPr>
          <p:cNvPr id="6" name="Content Placeholder 5"/>
          <p:cNvSpPr>
            <a:spLocks noGrp="1"/>
          </p:cNvSpPr>
          <p:nvPr>
            <p:ph sz="quarter" idx="4"/>
          </p:nvPr>
        </p:nvSpPr>
        <p:spPr>
          <a:xfrm>
            <a:off x="4663440" y="1612996"/>
            <a:ext cx="4175902" cy="479611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2" name="日付プレースホルダー 1">
            <a:extLst>
              <a:ext uri="{FF2B5EF4-FFF2-40B4-BE49-F238E27FC236}">
                <a16:creationId xmlns="" xmlns:a16="http://schemas.microsoft.com/office/drawing/2014/main" id="{5D2AB97A-A2C2-4DB9-A89A-6E68D6F5EBE2}"/>
              </a:ext>
            </a:extLst>
          </p:cNvPr>
          <p:cNvSpPr>
            <a:spLocks noGrp="1"/>
          </p:cNvSpPr>
          <p:nvPr>
            <p:ph type="dt" sz="half" idx="10"/>
          </p:nvPr>
        </p:nvSpPr>
        <p:spPr/>
        <p:txBody>
          <a:bodyPr/>
          <a:lstStyle/>
          <a:p>
            <a:fld id="{026412FD-41C2-4BE9-B32C-7FD284AD8640}" type="datetime1">
              <a:rPr kumimoji="1" lang="ja-JP" altLang="en-US" smtClean="0"/>
              <a:t>2020/2/11</a:t>
            </a:fld>
            <a:endParaRPr kumimoji="1" lang="ja-JP" altLang="en-US"/>
          </a:p>
        </p:txBody>
      </p:sp>
      <p:sp>
        <p:nvSpPr>
          <p:cNvPr id="11" name="フッター プレースホルダー 10">
            <a:extLst>
              <a:ext uri="{FF2B5EF4-FFF2-40B4-BE49-F238E27FC236}">
                <a16:creationId xmlns="" xmlns:a16="http://schemas.microsoft.com/office/drawing/2014/main" id="{A9D8BCB7-7567-44FF-B6D0-E6678E5DF8D0}"/>
              </a:ext>
            </a:extLst>
          </p:cNvPr>
          <p:cNvSpPr>
            <a:spLocks noGrp="1"/>
          </p:cNvSpPr>
          <p:nvPr>
            <p:ph type="ftr" sz="quarter" idx="11"/>
          </p:nvPr>
        </p:nvSpPr>
        <p:spPr/>
        <p:txBody>
          <a:bodyPr/>
          <a:lstStyle/>
          <a:p>
            <a:r>
              <a:rPr kumimoji="1" lang="en-US" altLang="ja-JP"/>
              <a:t>IT</a:t>
            </a:r>
            <a:r>
              <a:rPr kumimoji="1" lang="ja-JP" altLang="en-US"/>
              <a:t>ストラテジ分野ケース教材</a:t>
            </a:r>
            <a:endParaRPr kumimoji="1" lang="ja-JP" altLang="en-US" dirty="0"/>
          </a:p>
        </p:txBody>
      </p:sp>
      <p:sp>
        <p:nvSpPr>
          <p:cNvPr id="12" name="スライド番号プレースホルダー 11">
            <a:extLst>
              <a:ext uri="{FF2B5EF4-FFF2-40B4-BE49-F238E27FC236}">
                <a16:creationId xmlns="" xmlns:a16="http://schemas.microsoft.com/office/drawing/2014/main" id="{1B4F011F-6880-4EEF-99B7-3DA2120B5DAD}"/>
              </a:ext>
            </a:extLst>
          </p:cNvPr>
          <p:cNvSpPr>
            <a:spLocks noGrp="1"/>
          </p:cNvSpPr>
          <p:nvPr>
            <p:ph type="sldNum" sz="quarter" idx="12"/>
          </p:nvPr>
        </p:nvSpPr>
        <p:spPr/>
        <p:txBody>
          <a:bodyPr/>
          <a:lstStyle/>
          <a:p>
            <a:fld id="{BC7EC0D7-F1B8-4B03-AD18-FC341B53B538}" type="slidenum">
              <a:rPr kumimoji="1" lang="ja-JP" altLang="en-US" smtClean="0"/>
              <a:t>‹#›</a:t>
            </a:fld>
            <a:endParaRPr kumimoji="1" lang="ja-JP" altLang="en-US"/>
          </a:p>
        </p:txBody>
      </p:sp>
    </p:spTree>
    <p:extLst>
      <p:ext uri="{BB962C8B-B14F-4D97-AF65-F5344CB8AC3E}">
        <p14:creationId xmlns:p14="http://schemas.microsoft.com/office/powerpoint/2010/main" val="752398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6" name="日付プレースホルダー 5">
            <a:extLst>
              <a:ext uri="{FF2B5EF4-FFF2-40B4-BE49-F238E27FC236}">
                <a16:creationId xmlns="" xmlns:a16="http://schemas.microsoft.com/office/drawing/2014/main" id="{18F19154-7CD7-4474-BAFB-CC34B259A8D7}"/>
              </a:ext>
            </a:extLst>
          </p:cNvPr>
          <p:cNvSpPr>
            <a:spLocks noGrp="1"/>
          </p:cNvSpPr>
          <p:nvPr>
            <p:ph type="dt" sz="half" idx="10"/>
          </p:nvPr>
        </p:nvSpPr>
        <p:spPr/>
        <p:txBody>
          <a:bodyPr/>
          <a:lstStyle/>
          <a:p>
            <a:fld id="{2677BF7A-9C4A-4DB9-BE93-11C84EBE3941}" type="datetime1">
              <a:rPr kumimoji="1" lang="ja-JP" altLang="en-US" smtClean="0"/>
              <a:t>2020/2/11</a:t>
            </a:fld>
            <a:endParaRPr kumimoji="1" lang="ja-JP" altLang="en-US"/>
          </a:p>
        </p:txBody>
      </p:sp>
      <p:sp>
        <p:nvSpPr>
          <p:cNvPr id="7" name="フッター プレースホルダー 6">
            <a:extLst>
              <a:ext uri="{FF2B5EF4-FFF2-40B4-BE49-F238E27FC236}">
                <a16:creationId xmlns="" xmlns:a16="http://schemas.microsoft.com/office/drawing/2014/main" id="{6141BFA6-FEAF-4204-A877-2E9EE5E3B86B}"/>
              </a:ext>
            </a:extLst>
          </p:cNvPr>
          <p:cNvSpPr>
            <a:spLocks noGrp="1"/>
          </p:cNvSpPr>
          <p:nvPr>
            <p:ph type="ftr" sz="quarter" idx="11"/>
          </p:nvPr>
        </p:nvSpPr>
        <p:spPr/>
        <p:txBody>
          <a:bodyPr/>
          <a:lstStyle/>
          <a:p>
            <a:r>
              <a:rPr kumimoji="1" lang="en-US" altLang="ja-JP"/>
              <a:t>IT</a:t>
            </a:r>
            <a:r>
              <a:rPr kumimoji="1" lang="ja-JP" altLang="en-US"/>
              <a:t>ストラテジ分野ケース教材</a:t>
            </a:r>
            <a:endParaRPr kumimoji="1" lang="ja-JP" altLang="en-US" dirty="0"/>
          </a:p>
        </p:txBody>
      </p:sp>
      <p:sp>
        <p:nvSpPr>
          <p:cNvPr id="8" name="スライド番号プレースホルダー 7">
            <a:extLst>
              <a:ext uri="{FF2B5EF4-FFF2-40B4-BE49-F238E27FC236}">
                <a16:creationId xmlns="" xmlns:a16="http://schemas.microsoft.com/office/drawing/2014/main" id="{0BC853FE-1C10-4EE8-ACF7-CEE1B8693787}"/>
              </a:ext>
            </a:extLst>
          </p:cNvPr>
          <p:cNvSpPr>
            <a:spLocks noGrp="1"/>
          </p:cNvSpPr>
          <p:nvPr>
            <p:ph type="sldNum" sz="quarter" idx="12"/>
          </p:nvPr>
        </p:nvSpPr>
        <p:spPr/>
        <p:txBody>
          <a:bodyPr/>
          <a:lstStyle/>
          <a:p>
            <a:fld id="{BC7EC0D7-F1B8-4B03-AD18-FC341B53B538}" type="slidenum">
              <a:rPr kumimoji="1" lang="ja-JP" altLang="en-US" smtClean="0"/>
              <a:t>‹#›</a:t>
            </a:fld>
            <a:endParaRPr kumimoji="1" lang="ja-JP" altLang="en-US"/>
          </a:p>
        </p:txBody>
      </p:sp>
    </p:spTree>
    <p:extLst>
      <p:ext uri="{BB962C8B-B14F-4D97-AF65-F5344CB8AC3E}">
        <p14:creationId xmlns:p14="http://schemas.microsoft.com/office/powerpoint/2010/main" val="364903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2382" y="6483784"/>
            <a:ext cx="9141619" cy="3742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46250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日付プレースホルダー 1">
            <a:extLst>
              <a:ext uri="{FF2B5EF4-FFF2-40B4-BE49-F238E27FC236}">
                <a16:creationId xmlns="" xmlns:a16="http://schemas.microsoft.com/office/drawing/2014/main" id="{F52CFBB6-46BF-4644-AF2A-6F72A7FF88AD}"/>
              </a:ext>
            </a:extLst>
          </p:cNvPr>
          <p:cNvSpPr>
            <a:spLocks noGrp="1"/>
          </p:cNvSpPr>
          <p:nvPr>
            <p:ph type="dt" sz="half" idx="10"/>
          </p:nvPr>
        </p:nvSpPr>
        <p:spPr/>
        <p:txBody>
          <a:bodyPr/>
          <a:lstStyle/>
          <a:p>
            <a:fld id="{1CA8F331-73D4-4274-BFE4-43AE6C3C833A}" type="datetime1">
              <a:rPr kumimoji="1" lang="ja-JP" altLang="en-US" smtClean="0"/>
              <a:t>2020/2/11</a:t>
            </a:fld>
            <a:endParaRPr kumimoji="1" lang="ja-JP" altLang="en-US"/>
          </a:p>
        </p:txBody>
      </p:sp>
      <p:sp>
        <p:nvSpPr>
          <p:cNvPr id="3" name="フッター プレースホルダー 2">
            <a:extLst>
              <a:ext uri="{FF2B5EF4-FFF2-40B4-BE49-F238E27FC236}">
                <a16:creationId xmlns="" xmlns:a16="http://schemas.microsoft.com/office/drawing/2014/main" id="{5E2DF587-0A95-4424-B8A9-19F758F86F50}"/>
              </a:ext>
            </a:extLst>
          </p:cNvPr>
          <p:cNvSpPr>
            <a:spLocks noGrp="1"/>
          </p:cNvSpPr>
          <p:nvPr>
            <p:ph type="ftr" sz="quarter" idx="11"/>
          </p:nvPr>
        </p:nvSpPr>
        <p:spPr/>
        <p:txBody>
          <a:bodyPr/>
          <a:lstStyle/>
          <a:p>
            <a:r>
              <a:rPr kumimoji="1" lang="en-US" altLang="ja-JP"/>
              <a:t>IT</a:t>
            </a:r>
            <a:r>
              <a:rPr kumimoji="1" lang="ja-JP" altLang="en-US"/>
              <a:t>ストラテジ分野ケース教材</a:t>
            </a:r>
            <a:endParaRPr kumimoji="1" lang="ja-JP" altLang="en-US" dirty="0"/>
          </a:p>
        </p:txBody>
      </p:sp>
      <p:sp>
        <p:nvSpPr>
          <p:cNvPr id="4" name="スライド番号プレースホルダー 3">
            <a:extLst>
              <a:ext uri="{FF2B5EF4-FFF2-40B4-BE49-F238E27FC236}">
                <a16:creationId xmlns="" xmlns:a16="http://schemas.microsoft.com/office/drawing/2014/main" id="{BC5C854D-17C9-4C6D-BE12-A9D9660E8AC2}"/>
              </a:ext>
            </a:extLst>
          </p:cNvPr>
          <p:cNvSpPr>
            <a:spLocks noGrp="1"/>
          </p:cNvSpPr>
          <p:nvPr>
            <p:ph type="sldNum" sz="quarter" idx="12"/>
          </p:nvPr>
        </p:nvSpPr>
        <p:spPr/>
        <p:txBody>
          <a:bodyPr/>
          <a:lstStyle/>
          <a:p>
            <a:fld id="{BC7EC0D7-F1B8-4B03-AD18-FC341B53B538}" type="slidenum">
              <a:rPr kumimoji="1" lang="ja-JP" altLang="en-US" smtClean="0"/>
              <a:t>‹#›</a:t>
            </a:fld>
            <a:endParaRPr kumimoji="1" lang="ja-JP" altLang="en-US"/>
          </a:p>
        </p:txBody>
      </p:sp>
    </p:spTree>
    <p:extLst>
      <p:ext uri="{BB962C8B-B14F-4D97-AF65-F5344CB8AC3E}">
        <p14:creationId xmlns:p14="http://schemas.microsoft.com/office/powerpoint/2010/main" val="515226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0" name="日付プレースホルダー 9">
            <a:extLst>
              <a:ext uri="{FF2B5EF4-FFF2-40B4-BE49-F238E27FC236}">
                <a16:creationId xmlns="" xmlns:a16="http://schemas.microsoft.com/office/drawing/2014/main" id="{20149517-9388-4F2E-958C-397C50765C00}"/>
              </a:ext>
            </a:extLst>
          </p:cNvPr>
          <p:cNvSpPr>
            <a:spLocks noGrp="1"/>
          </p:cNvSpPr>
          <p:nvPr>
            <p:ph type="dt" sz="half" idx="10"/>
          </p:nvPr>
        </p:nvSpPr>
        <p:spPr/>
        <p:txBody>
          <a:bodyPr/>
          <a:lstStyle/>
          <a:p>
            <a:fld id="{93B9C5A2-EBC7-4818-8A67-15EED5336AF7}" type="datetime1">
              <a:rPr kumimoji="1" lang="ja-JP" altLang="en-US" smtClean="0"/>
              <a:t>2020/2/11</a:t>
            </a:fld>
            <a:endParaRPr kumimoji="1" lang="ja-JP" altLang="en-US"/>
          </a:p>
        </p:txBody>
      </p:sp>
      <p:sp>
        <p:nvSpPr>
          <p:cNvPr id="11" name="フッター プレースホルダー 10">
            <a:extLst>
              <a:ext uri="{FF2B5EF4-FFF2-40B4-BE49-F238E27FC236}">
                <a16:creationId xmlns="" xmlns:a16="http://schemas.microsoft.com/office/drawing/2014/main" id="{59E73285-FB6E-4B85-972A-CD436CD95C40}"/>
              </a:ext>
            </a:extLst>
          </p:cNvPr>
          <p:cNvSpPr>
            <a:spLocks noGrp="1"/>
          </p:cNvSpPr>
          <p:nvPr>
            <p:ph type="ftr" sz="quarter" idx="11"/>
          </p:nvPr>
        </p:nvSpPr>
        <p:spPr/>
        <p:txBody>
          <a:bodyPr/>
          <a:lstStyle/>
          <a:p>
            <a:r>
              <a:rPr kumimoji="1" lang="en-US" altLang="ja-JP"/>
              <a:t>IT</a:t>
            </a:r>
            <a:r>
              <a:rPr kumimoji="1" lang="ja-JP" altLang="en-US"/>
              <a:t>ストラテジ分野ケース教材</a:t>
            </a:r>
            <a:endParaRPr kumimoji="1" lang="ja-JP" altLang="en-US" dirty="0"/>
          </a:p>
        </p:txBody>
      </p:sp>
      <p:sp>
        <p:nvSpPr>
          <p:cNvPr id="12" name="スライド番号プレースホルダー 11">
            <a:extLst>
              <a:ext uri="{FF2B5EF4-FFF2-40B4-BE49-F238E27FC236}">
                <a16:creationId xmlns="" xmlns:a16="http://schemas.microsoft.com/office/drawing/2014/main" id="{482D0B8F-BF95-4D42-BF68-56AFF5DCEB14}"/>
              </a:ext>
            </a:extLst>
          </p:cNvPr>
          <p:cNvSpPr>
            <a:spLocks noGrp="1"/>
          </p:cNvSpPr>
          <p:nvPr>
            <p:ph type="sldNum" sz="quarter" idx="12"/>
          </p:nvPr>
        </p:nvSpPr>
        <p:spPr/>
        <p:txBody>
          <a:bodyPr/>
          <a:lstStyle/>
          <a:p>
            <a:fld id="{BC7EC0D7-F1B8-4B03-AD18-FC341B53B538}" type="slidenum">
              <a:rPr kumimoji="1" lang="ja-JP" altLang="en-US" smtClean="0"/>
              <a:t>‹#›</a:t>
            </a:fld>
            <a:endParaRPr kumimoji="1" lang="ja-JP" altLang="en-US"/>
          </a:p>
        </p:txBody>
      </p:sp>
    </p:spTree>
    <p:extLst>
      <p:ext uri="{BB962C8B-B14F-4D97-AF65-F5344CB8AC3E}">
        <p14:creationId xmlns:p14="http://schemas.microsoft.com/office/powerpoint/2010/main" val="1472985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FB81163-7FF5-4256-85A5-56FAAD7FFE30}" type="datetime1">
              <a:rPr kumimoji="1" lang="ja-JP" altLang="en-US" smtClean="0"/>
              <a:t>2020/2/11</a:t>
            </a:fld>
            <a:endParaRPr kumimoji="1" lang="ja-JP" altLang="en-US"/>
          </a:p>
        </p:txBody>
      </p:sp>
      <p:sp>
        <p:nvSpPr>
          <p:cNvPr id="6" name="Footer Placeholder 5"/>
          <p:cNvSpPr>
            <a:spLocks noGrp="1"/>
          </p:cNvSpPr>
          <p:nvPr>
            <p:ph type="ftr" sz="quarter" idx="11"/>
          </p:nvPr>
        </p:nvSpPr>
        <p:spPr/>
        <p:txBody>
          <a:bodyPr/>
          <a:lstStyle/>
          <a:p>
            <a:r>
              <a:rPr kumimoji="1" lang="en-US" altLang="ja-JP"/>
              <a:t>IT</a:t>
            </a:r>
            <a:r>
              <a:rPr kumimoji="1" lang="ja-JP" altLang="en-US"/>
              <a:t>ストラテジ分野ケース教材</a:t>
            </a:r>
          </a:p>
        </p:txBody>
      </p:sp>
      <p:sp>
        <p:nvSpPr>
          <p:cNvPr id="7" name="Slide Number Placeholder 6"/>
          <p:cNvSpPr>
            <a:spLocks noGrp="1"/>
          </p:cNvSpPr>
          <p:nvPr>
            <p:ph type="sldNum" sz="quarter" idx="12"/>
          </p:nvPr>
        </p:nvSpPr>
        <p:spPr/>
        <p:txBody>
          <a:bodyPr/>
          <a:lstStyle/>
          <a:p>
            <a:fld id="{BC7EC0D7-F1B8-4B03-AD18-FC341B53B538}" type="slidenum">
              <a:rPr kumimoji="1" lang="ja-JP" altLang="en-US" smtClean="0"/>
              <a:t>‹#›</a:t>
            </a:fld>
            <a:endParaRPr kumimoji="1" lang="ja-JP" altLang="en-US"/>
          </a:p>
        </p:txBody>
      </p:sp>
    </p:spTree>
    <p:extLst>
      <p:ext uri="{BB962C8B-B14F-4D97-AF65-F5344CB8AC3E}">
        <p14:creationId xmlns:p14="http://schemas.microsoft.com/office/powerpoint/2010/main" val="2317388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526272"/>
            <a:ext cx="9144001" cy="3317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46250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358923" y="286605"/>
            <a:ext cx="8477428" cy="503103"/>
          </a:xfrm>
          <a:prstGeom prst="rect">
            <a:avLst/>
          </a:prstGeom>
        </p:spPr>
        <p:txBody>
          <a:bodyPr vert="horz" lIns="91440" tIns="45720" rIns="91440" bIns="45720" rtlCol="0" anchor="b">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58922" y="850300"/>
            <a:ext cx="8477429" cy="5569801"/>
          </a:xfrm>
          <a:prstGeom prst="rect">
            <a:avLst/>
          </a:prstGeom>
        </p:spPr>
        <p:txBody>
          <a:bodyPr vert="horz" lIns="0" tIns="45720" rIns="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822961" y="6571395"/>
            <a:ext cx="1854203" cy="253516"/>
          </a:xfrm>
          <a:prstGeom prst="rect">
            <a:avLst/>
          </a:prstGeom>
        </p:spPr>
        <p:txBody>
          <a:bodyPr vert="horz" lIns="91440" tIns="45720" rIns="91440" bIns="45720" rtlCol="0" anchor="ctr"/>
          <a:lstStyle>
            <a:lvl1pPr algn="l">
              <a:defRPr sz="900">
                <a:solidFill>
                  <a:srgbClr val="FFFFFF"/>
                </a:solidFill>
              </a:defRPr>
            </a:lvl1pPr>
          </a:lstStyle>
          <a:p>
            <a:fld id="{22D7210B-17FC-43EC-AD49-3F7430BAE02C}" type="datetime1">
              <a:rPr kumimoji="1" lang="ja-JP" altLang="en-US" smtClean="0"/>
              <a:t>2020/2/11</a:t>
            </a:fld>
            <a:endParaRPr kumimoji="1" lang="ja-JP" altLang="en-US"/>
          </a:p>
        </p:txBody>
      </p:sp>
      <p:sp>
        <p:nvSpPr>
          <p:cNvPr id="5" name="Footer Placeholder 4"/>
          <p:cNvSpPr>
            <a:spLocks noGrp="1"/>
          </p:cNvSpPr>
          <p:nvPr>
            <p:ph type="ftr" sz="quarter" idx="3"/>
          </p:nvPr>
        </p:nvSpPr>
        <p:spPr>
          <a:xfrm>
            <a:off x="2764639" y="6571395"/>
            <a:ext cx="3617103" cy="253516"/>
          </a:xfrm>
          <a:prstGeom prst="rect">
            <a:avLst/>
          </a:prstGeom>
        </p:spPr>
        <p:txBody>
          <a:bodyPr vert="horz" lIns="91440" tIns="45720" rIns="91440" bIns="45720" rtlCol="0" anchor="ctr"/>
          <a:lstStyle>
            <a:lvl1pPr algn="ctr">
              <a:defRPr sz="900" cap="all" baseline="0">
                <a:solidFill>
                  <a:srgbClr val="FFFFFF"/>
                </a:solidFill>
              </a:defRPr>
            </a:lvl1pPr>
          </a:lstStyle>
          <a:p>
            <a:r>
              <a:rPr kumimoji="1" lang="en-US" altLang="ja-JP" dirty="0"/>
              <a:t>IT</a:t>
            </a:r>
            <a:r>
              <a:rPr kumimoji="1" lang="ja-JP" altLang="en-US" dirty="0"/>
              <a:t>ストラテジ分野ケース教材</a:t>
            </a:r>
          </a:p>
        </p:txBody>
      </p:sp>
      <p:sp>
        <p:nvSpPr>
          <p:cNvPr id="6" name="Slide Number Placeholder 5"/>
          <p:cNvSpPr>
            <a:spLocks noGrp="1"/>
          </p:cNvSpPr>
          <p:nvPr>
            <p:ph type="sldNum" sz="quarter" idx="4"/>
          </p:nvPr>
        </p:nvSpPr>
        <p:spPr>
          <a:xfrm>
            <a:off x="7425344" y="6571395"/>
            <a:ext cx="984019" cy="253516"/>
          </a:xfrm>
          <a:prstGeom prst="rect">
            <a:avLst/>
          </a:prstGeom>
        </p:spPr>
        <p:txBody>
          <a:bodyPr vert="horz" lIns="91440" tIns="45720" rIns="91440" bIns="45720" rtlCol="0" anchor="ctr"/>
          <a:lstStyle>
            <a:lvl1pPr algn="r">
              <a:defRPr sz="1050">
                <a:solidFill>
                  <a:srgbClr val="FFFFFF"/>
                </a:solidFill>
              </a:defRPr>
            </a:lvl1pPr>
          </a:lstStyle>
          <a:p>
            <a:fld id="{BC7EC0D7-F1B8-4B03-AD18-FC341B53B538}" type="slidenum">
              <a:rPr kumimoji="1" lang="ja-JP" altLang="en-US" smtClean="0"/>
              <a:t>‹#›</a:t>
            </a:fld>
            <a:endParaRPr kumimoji="1" lang="ja-JP" altLang="en-US"/>
          </a:p>
        </p:txBody>
      </p:sp>
      <p:cxnSp>
        <p:nvCxnSpPr>
          <p:cNvPr id="10" name="Straight Connector 9"/>
          <p:cNvCxnSpPr>
            <a:cxnSpLocks/>
          </p:cNvCxnSpPr>
          <p:nvPr/>
        </p:nvCxnSpPr>
        <p:spPr>
          <a:xfrm>
            <a:off x="358922" y="786533"/>
            <a:ext cx="8477429"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906904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dt="0"/>
  <p:txStyles>
    <p:titleStyle>
      <a:lvl1pPr algn="l" defTabSz="914400" rtl="0" eaLnBrk="1" latinLnBrk="0" hangingPunct="1">
        <a:lnSpc>
          <a:spcPct val="85000"/>
        </a:lnSpc>
        <a:spcBef>
          <a:spcPct val="0"/>
        </a:spcBef>
        <a:buNone/>
        <a:defRPr kumimoji="1" sz="3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n"/>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Ø"/>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u"/>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ü"/>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9">
            <a:extLst>
              <a:ext uri="{FF2B5EF4-FFF2-40B4-BE49-F238E27FC236}">
                <a16:creationId xmlns="" xmlns:a16="http://schemas.microsoft.com/office/drawing/2014/main" id="{C8A8BB1E-E922-4EF7-8A70-90045AB16488}"/>
              </a:ext>
            </a:extLst>
          </p:cNvPr>
          <p:cNvSpPr>
            <a:spLocks noGrp="1"/>
          </p:cNvSpPr>
          <p:nvPr>
            <p:ph type="ctrTitle"/>
          </p:nvPr>
        </p:nvSpPr>
        <p:spPr/>
        <p:txBody>
          <a:bodyPr/>
          <a:lstStyle/>
          <a:p>
            <a:r>
              <a:rPr kumimoji="1" lang="en-US" altLang="ja-JP" dirty="0"/>
              <a:t>IT</a:t>
            </a:r>
            <a:r>
              <a:rPr kumimoji="1" lang="ja-JP" altLang="en-US" dirty="0"/>
              <a:t>ストラテジ分野</a:t>
            </a:r>
            <a:r>
              <a:rPr kumimoji="1" lang="en-US" altLang="ja-JP" dirty="0"/>
              <a:t/>
            </a:r>
            <a:br>
              <a:rPr kumimoji="1" lang="en-US" altLang="ja-JP" dirty="0"/>
            </a:br>
            <a:endParaRPr kumimoji="1" lang="ja-JP" altLang="en-US" dirty="0"/>
          </a:p>
        </p:txBody>
      </p:sp>
      <p:sp>
        <p:nvSpPr>
          <p:cNvPr id="11" name="字幕 10">
            <a:extLst>
              <a:ext uri="{FF2B5EF4-FFF2-40B4-BE49-F238E27FC236}">
                <a16:creationId xmlns="" xmlns:a16="http://schemas.microsoft.com/office/drawing/2014/main" id="{C118344C-ADF4-46D3-9BDC-77ED45E64CC8}"/>
              </a:ext>
            </a:extLst>
          </p:cNvPr>
          <p:cNvSpPr>
            <a:spLocks noGrp="1"/>
          </p:cNvSpPr>
          <p:nvPr>
            <p:ph type="subTitle" idx="1"/>
          </p:nvPr>
        </p:nvSpPr>
        <p:spPr/>
        <p:txBody>
          <a:bodyPr/>
          <a:lstStyle/>
          <a:p>
            <a:r>
              <a:rPr kumimoji="1" lang="ja-JP" altLang="en-US" dirty="0" smtClean="0"/>
              <a:t>経営戦略・ＩＴ戦略</a:t>
            </a:r>
            <a:endParaRPr kumimoji="1" lang="ja-JP" altLang="en-US" dirty="0"/>
          </a:p>
        </p:txBody>
      </p:sp>
      <p:sp>
        <p:nvSpPr>
          <p:cNvPr id="12" name="フッター プレースホルダー 11">
            <a:extLst>
              <a:ext uri="{FF2B5EF4-FFF2-40B4-BE49-F238E27FC236}">
                <a16:creationId xmlns="" xmlns:a16="http://schemas.microsoft.com/office/drawing/2014/main" id="{D1EA7CD3-D847-4082-B38E-DBA0F9D9EB32}"/>
              </a:ext>
            </a:extLst>
          </p:cNvPr>
          <p:cNvSpPr>
            <a:spLocks noGrp="1"/>
          </p:cNvSpPr>
          <p:nvPr>
            <p:ph type="ftr" sz="quarter" idx="11"/>
          </p:nvPr>
        </p:nvSpPr>
        <p:spPr/>
        <p:txBody>
          <a:bodyPr/>
          <a:lstStyle/>
          <a:p>
            <a:r>
              <a:rPr kumimoji="1" lang="en-US" altLang="ja-JP"/>
              <a:t>IT</a:t>
            </a:r>
            <a:r>
              <a:rPr kumimoji="1" lang="ja-JP" altLang="en-US"/>
              <a:t>ストラテジ分野ケース教材</a:t>
            </a:r>
            <a:endParaRPr kumimoji="1" lang="ja-JP" altLang="en-US" dirty="0"/>
          </a:p>
        </p:txBody>
      </p:sp>
      <p:sp>
        <p:nvSpPr>
          <p:cNvPr id="13" name="スライド番号プレースホルダー 12">
            <a:extLst>
              <a:ext uri="{FF2B5EF4-FFF2-40B4-BE49-F238E27FC236}">
                <a16:creationId xmlns="" xmlns:a16="http://schemas.microsoft.com/office/drawing/2014/main" id="{E933F99D-8DC5-4ACC-AF01-CF5A63788AA6}"/>
              </a:ext>
            </a:extLst>
          </p:cNvPr>
          <p:cNvSpPr>
            <a:spLocks noGrp="1"/>
          </p:cNvSpPr>
          <p:nvPr>
            <p:ph type="sldNum" sz="quarter" idx="12"/>
          </p:nvPr>
        </p:nvSpPr>
        <p:spPr/>
        <p:txBody>
          <a:bodyPr/>
          <a:lstStyle/>
          <a:p>
            <a:fld id="{BC7EC0D7-F1B8-4B03-AD18-FC341B53B538}" type="slidenum">
              <a:rPr kumimoji="1" lang="ja-JP" altLang="en-US" smtClean="0"/>
              <a:t>1</a:t>
            </a:fld>
            <a:endParaRPr kumimoji="1" lang="ja-JP" altLang="en-US"/>
          </a:p>
        </p:txBody>
      </p:sp>
    </p:spTree>
    <p:extLst>
      <p:ext uri="{BB962C8B-B14F-4D97-AF65-F5344CB8AC3E}">
        <p14:creationId xmlns:p14="http://schemas.microsoft.com/office/powerpoint/2010/main" val="2139796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4C27A13F-AD05-418D-A371-760F9EAD4277}"/>
              </a:ext>
            </a:extLst>
          </p:cNvPr>
          <p:cNvSpPr>
            <a:spLocks noGrp="1"/>
          </p:cNvSpPr>
          <p:nvPr>
            <p:ph type="title"/>
          </p:nvPr>
        </p:nvSpPr>
        <p:spPr/>
        <p:txBody>
          <a:bodyPr>
            <a:normAutofit fontScale="90000"/>
          </a:bodyPr>
          <a:lstStyle/>
          <a:p>
            <a:r>
              <a:rPr lang="ja-JP" altLang="en-US" dirty="0"/>
              <a:t>エンジニアリング</a:t>
            </a:r>
            <a:r>
              <a:rPr kumimoji="1" lang="ja-JP" altLang="en-US" dirty="0"/>
              <a:t>システム</a:t>
            </a:r>
          </a:p>
        </p:txBody>
      </p:sp>
      <p:sp>
        <p:nvSpPr>
          <p:cNvPr id="3" name="コンテンツ プレースホルダー 2">
            <a:extLst>
              <a:ext uri="{FF2B5EF4-FFF2-40B4-BE49-F238E27FC236}">
                <a16:creationId xmlns="" xmlns:a16="http://schemas.microsoft.com/office/drawing/2014/main" id="{5A99A5DE-1297-41A1-BED2-84819B39B6E3}"/>
              </a:ext>
            </a:extLst>
          </p:cNvPr>
          <p:cNvSpPr>
            <a:spLocks noGrp="1"/>
          </p:cNvSpPr>
          <p:nvPr>
            <p:ph idx="1"/>
          </p:nvPr>
        </p:nvSpPr>
        <p:spPr/>
        <p:txBody>
          <a:bodyPr/>
          <a:lstStyle/>
          <a:p>
            <a:r>
              <a:rPr lang="ja-JP" altLang="en-US" dirty="0"/>
              <a:t>エンジニアリング</a:t>
            </a:r>
            <a:r>
              <a:rPr kumimoji="1" lang="ja-JP" altLang="en-US" dirty="0"/>
              <a:t>システムとは</a:t>
            </a:r>
            <a:endParaRPr kumimoji="1" lang="en-US" altLang="ja-JP" dirty="0"/>
          </a:p>
          <a:p>
            <a:pPr lvl="1"/>
            <a:r>
              <a:rPr lang="ja-JP" altLang="en-US" dirty="0"/>
              <a:t>エンジニアリングシステムとは、工業製品などの設計や製造などの作業を、情報システムを活用して支援することである。</a:t>
            </a:r>
            <a:endParaRPr lang="en-US" altLang="ja-JP" dirty="0"/>
          </a:p>
          <a:p>
            <a:pPr lvl="1"/>
            <a:r>
              <a:rPr lang="ja-JP" altLang="en-US" dirty="0"/>
              <a:t>設計・製造の自動化による支援、生産管理や在庫管理の効率化などを目的に、様々な</a:t>
            </a:r>
            <a:r>
              <a:rPr lang="en-US" altLang="ja-JP" dirty="0"/>
              <a:t>IT</a:t>
            </a:r>
            <a:r>
              <a:rPr lang="ja-JP" altLang="en-US" dirty="0"/>
              <a:t>システムが活用されている。</a:t>
            </a:r>
          </a:p>
          <a:p>
            <a:endParaRPr lang="en-US" altLang="ja-JP" dirty="0"/>
          </a:p>
          <a:p>
            <a:r>
              <a:rPr lang="ja-JP" altLang="en-US" dirty="0"/>
              <a:t>代表的なエンジニアリングシステム</a:t>
            </a:r>
            <a:r>
              <a:rPr lang="en-US" altLang="ja-JP" dirty="0"/>
              <a:t>(1)</a:t>
            </a:r>
          </a:p>
          <a:p>
            <a:endParaRPr lang="en-US" altLang="ja-JP" dirty="0"/>
          </a:p>
        </p:txBody>
      </p:sp>
      <p:sp>
        <p:nvSpPr>
          <p:cNvPr id="4" name="フッター プレースホルダー 3">
            <a:extLst>
              <a:ext uri="{FF2B5EF4-FFF2-40B4-BE49-F238E27FC236}">
                <a16:creationId xmlns="" xmlns:a16="http://schemas.microsoft.com/office/drawing/2014/main" id="{DCD6F31D-9808-458E-9755-2B63D3592AE3}"/>
              </a:ext>
            </a:extLst>
          </p:cNvPr>
          <p:cNvSpPr>
            <a:spLocks noGrp="1"/>
          </p:cNvSpPr>
          <p:nvPr>
            <p:ph type="ftr" sz="quarter" idx="11"/>
          </p:nvPr>
        </p:nvSpPr>
        <p:spPr/>
        <p:txBody>
          <a:bodyPr/>
          <a:lstStyle/>
          <a:p>
            <a:r>
              <a:rPr kumimoji="1" lang="en-US" altLang="ja-JP"/>
              <a:t>IT</a:t>
            </a:r>
            <a:r>
              <a:rPr kumimoji="1" lang="ja-JP" altLang="en-US"/>
              <a:t>ストラテジ分野ケース教材</a:t>
            </a:r>
            <a:endParaRPr kumimoji="1" lang="ja-JP" altLang="en-US" dirty="0"/>
          </a:p>
        </p:txBody>
      </p:sp>
      <p:sp>
        <p:nvSpPr>
          <p:cNvPr id="5" name="スライド番号プレースホルダー 4">
            <a:extLst>
              <a:ext uri="{FF2B5EF4-FFF2-40B4-BE49-F238E27FC236}">
                <a16:creationId xmlns="" xmlns:a16="http://schemas.microsoft.com/office/drawing/2014/main" id="{EBEDBE79-5286-4445-9F21-A76CC39017C0}"/>
              </a:ext>
            </a:extLst>
          </p:cNvPr>
          <p:cNvSpPr>
            <a:spLocks noGrp="1"/>
          </p:cNvSpPr>
          <p:nvPr>
            <p:ph type="sldNum" sz="quarter" idx="12"/>
          </p:nvPr>
        </p:nvSpPr>
        <p:spPr/>
        <p:txBody>
          <a:bodyPr/>
          <a:lstStyle/>
          <a:p>
            <a:fld id="{BC7EC0D7-F1B8-4B03-AD18-FC341B53B538}" type="slidenum">
              <a:rPr kumimoji="1" lang="ja-JP" altLang="en-US" smtClean="0"/>
              <a:t>10</a:t>
            </a:fld>
            <a:endParaRPr kumimoji="1" lang="ja-JP" altLang="en-US"/>
          </a:p>
        </p:txBody>
      </p:sp>
      <p:pic>
        <p:nvPicPr>
          <p:cNvPr id="8" name="図 7">
            <a:extLst>
              <a:ext uri="{FF2B5EF4-FFF2-40B4-BE49-F238E27FC236}">
                <a16:creationId xmlns="" xmlns:a16="http://schemas.microsoft.com/office/drawing/2014/main" id="{C8CC7A5B-1CD6-49C6-8FFD-85084E2E9232}"/>
              </a:ext>
            </a:extLst>
          </p:cNvPr>
          <p:cNvPicPr>
            <a:picLocks noChangeAspect="1"/>
          </p:cNvPicPr>
          <p:nvPr/>
        </p:nvPicPr>
        <p:blipFill>
          <a:blip r:embed="rId3"/>
          <a:stretch>
            <a:fillRect/>
          </a:stretch>
        </p:blipFill>
        <p:spPr>
          <a:xfrm>
            <a:off x="4597636" y="2072774"/>
            <a:ext cx="4299279" cy="1184495"/>
          </a:xfrm>
          <a:prstGeom prst="rect">
            <a:avLst/>
          </a:prstGeom>
        </p:spPr>
      </p:pic>
      <p:graphicFrame>
        <p:nvGraphicFramePr>
          <p:cNvPr id="6" name="表 5">
            <a:extLst>
              <a:ext uri="{FF2B5EF4-FFF2-40B4-BE49-F238E27FC236}">
                <a16:creationId xmlns="" xmlns:a16="http://schemas.microsoft.com/office/drawing/2014/main" id="{605EA50E-23FC-4AB7-B90D-34F75D6657E7}"/>
              </a:ext>
            </a:extLst>
          </p:cNvPr>
          <p:cNvGraphicFramePr>
            <a:graphicFrameLocks noGrp="1"/>
          </p:cNvGraphicFramePr>
          <p:nvPr>
            <p:extLst>
              <p:ext uri="{D42A27DB-BD31-4B8C-83A1-F6EECF244321}">
                <p14:modId xmlns:p14="http://schemas.microsoft.com/office/powerpoint/2010/main" val="1702998637"/>
              </p:ext>
            </p:extLst>
          </p:nvPr>
        </p:nvGraphicFramePr>
        <p:xfrm>
          <a:off x="511728" y="3200633"/>
          <a:ext cx="8324624" cy="3242840"/>
        </p:xfrm>
        <a:graphic>
          <a:graphicData uri="http://schemas.openxmlformats.org/drawingml/2006/table">
            <a:tbl>
              <a:tblPr firstRow="1" bandRow="1">
                <a:tableStyleId>{5C22544A-7EE6-4342-B048-85BDC9FD1C3A}</a:tableStyleId>
              </a:tblPr>
              <a:tblGrid>
                <a:gridCol w="1535186">
                  <a:extLst>
                    <a:ext uri="{9D8B030D-6E8A-4147-A177-3AD203B41FA5}">
                      <a16:colId xmlns="" xmlns:a16="http://schemas.microsoft.com/office/drawing/2014/main" val="2952109251"/>
                    </a:ext>
                  </a:extLst>
                </a:gridCol>
                <a:gridCol w="6789438">
                  <a:extLst>
                    <a:ext uri="{9D8B030D-6E8A-4147-A177-3AD203B41FA5}">
                      <a16:colId xmlns="" xmlns:a16="http://schemas.microsoft.com/office/drawing/2014/main" val="745613505"/>
                    </a:ext>
                  </a:extLst>
                </a:gridCol>
              </a:tblGrid>
              <a:tr h="499640">
                <a:tc>
                  <a:txBody>
                    <a:bodyPr/>
                    <a:lstStyle/>
                    <a:p>
                      <a:pPr algn="ctr"/>
                      <a:r>
                        <a:rPr kumimoji="1" lang="ja-JP" altLang="en-US" dirty="0"/>
                        <a:t>名称</a:t>
                      </a:r>
                    </a:p>
                  </a:txBody>
                  <a:tcPr/>
                </a:tc>
                <a:tc>
                  <a:txBody>
                    <a:bodyPr/>
                    <a:lstStyle/>
                    <a:p>
                      <a:pPr algn="ctr"/>
                      <a:r>
                        <a:rPr kumimoji="1" lang="ja-JP" altLang="en-US" dirty="0"/>
                        <a:t>説明</a:t>
                      </a:r>
                    </a:p>
                  </a:txBody>
                  <a:tcPr/>
                </a:tc>
                <a:extLst>
                  <a:ext uri="{0D108BD9-81ED-4DB2-BD59-A6C34878D82A}">
                    <a16:rowId xmlns="" xmlns:a16="http://schemas.microsoft.com/office/drawing/2014/main" val="3399128558"/>
                  </a:ext>
                </a:extLst>
              </a:tr>
              <a:tr h="499640">
                <a:tc>
                  <a:txBody>
                    <a:bodyPr/>
                    <a:lstStyle/>
                    <a:p>
                      <a:r>
                        <a:rPr kumimoji="1" lang="en-US" altLang="ja-JP" dirty="0"/>
                        <a:t>CAD</a:t>
                      </a:r>
                      <a:endParaRPr kumimoji="1" lang="ja-JP" altLang="en-US" dirty="0"/>
                    </a:p>
                  </a:txBody>
                  <a:tcPr/>
                </a:tc>
                <a:tc>
                  <a:txBody>
                    <a:bodyPr/>
                    <a:lstStyle/>
                    <a:p>
                      <a:r>
                        <a:rPr kumimoji="1" lang="en-US" altLang="ja-JP" dirty="0"/>
                        <a:t>Computer Aided Design</a:t>
                      </a:r>
                      <a:r>
                        <a:rPr kumimoji="1" lang="ja-JP" altLang="en-US" dirty="0"/>
                        <a:t>：コンピュータ支援設計</a:t>
                      </a:r>
                      <a:endParaRPr kumimoji="1" lang="en-US" altLang="ja-JP" dirty="0"/>
                    </a:p>
                    <a:p>
                      <a:r>
                        <a:rPr kumimoji="1" lang="ja-JP" altLang="en-US" dirty="0"/>
                        <a:t>コンピュータやスマートフォン、自動車などの製品の設計図面を作成するソフトウェア</a:t>
                      </a:r>
                    </a:p>
                  </a:txBody>
                  <a:tcPr/>
                </a:tc>
                <a:extLst>
                  <a:ext uri="{0D108BD9-81ED-4DB2-BD59-A6C34878D82A}">
                    <a16:rowId xmlns="" xmlns:a16="http://schemas.microsoft.com/office/drawing/2014/main" val="1541249287"/>
                  </a:ext>
                </a:extLst>
              </a:tr>
              <a:tr h="499640">
                <a:tc>
                  <a:txBody>
                    <a:bodyPr/>
                    <a:lstStyle/>
                    <a:p>
                      <a:r>
                        <a:rPr kumimoji="1" lang="en-US" altLang="ja-JP" dirty="0"/>
                        <a:t>CAM</a:t>
                      </a:r>
                      <a:endParaRPr kumimoji="1" lang="ja-JP" altLang="en-US" dirty="0"/>
                    </a:p>
                  </a:txBody>
                  <a:tcPr/>
                </a:tc>
                <a:tc>
                  <a:txBody>
                    <a:bodyPr/>
                    <a:lstStyle/>
                    <a:p>
                      <a:r>
                        <a:rPr kumimoji="1" lang="en-US" altLang="ja-JP" dirty="0"/>
                        <a:t>Computer Aided Manufacturing</a:t>
                      </a:r>
                      <a:r>
                        <a:rPr kumimoji="1" lang="ja-JP" altLang="en-US" dirty="0"/>
                        <a:t>：コンピュータ支援製造</a:t>
                      </a:r>
                      <a:endParaRPr kumimoji="1" lang="en-US" altLang="ja-JP" dirty="0"/>
                    </a:p>
                    <a:p>
                      <a:r>
                        <a:rPr kumimoji="1" lang="en-US" altLang="ja-JP" dirty="0"/>
                        <a:t>CAD</a:t>
                      </a:r>
                      <a:r>
                        <a:rPr kumimoji="1" lang="ja-JP" altLang="en-US" dirty="0"/>
                        <a:t>などのシステムで作成された設計図面を元に、工作機械を操作するための加工プログラムを作成するソフトウェア</a:t>
                      </a:r>
                    </a:p>
                  </a:txBody>
                  <a:tcPr/>
                </a:tc>
                <a:extLst>
                  <a:ext uri="{0D108BD9-81ED-4DB2-BD59-A6C34878D82A}">
                    <a16:rowId xmlns="" xmlns:a16="http://schemas.microsoft.com/office/drawing/2014/main" val="1874881210"/>
                  </a:ext>
                </a:extLst>
              </a:tr>
              <a:tr h="499640">
                <a:tc>
                  <a:txBody>
                    <a:bodyPr/>
                    <a:lstStyle/>
                    <a:p>
                      <a:r>
                        <a:rPr kumimoji="1" lang="en-US" altLang="ja-JP" dirty="0"/>
                        <a:t>CIM</a:t>
                      </a:r>
                      <a:endParaRPr kumimoji="1" lang="ja-JP" altLang="en-US" dirty="0"/>
                    </a:p>
                  </a:txBody>
                  <a:tcPr/>
                </a:tc>
                <a:tc>
                  <a:txBody>
                    <a:bodyPr/>
                    <a:lstStyle/>
                    <a:p>
                      <a:r>
                        <a:rPr kumimoji="1" lang="en-US" altLang="ja-JP" dirty="0"/>
                        <a:t>Computer Integrated Manufacturing</a:t>
                      </a:r>
                      <a:r>
                        <a:rPr kumimoji="1" lang="ja-JP" altLang="en-US" dirty="0"/>
                        <a:t>：コンピュータ統合生産システム</a:t>
                      </a:r>
                      <a:endParaRPr kumimoji="1" lang="en-US" altLang="ja-JP" dirty="0"/>
                    </a:p>
                    <a:p>
                      <a:r>
                        <a:rPr kumimoji="1" lang="ja-JP" altLang="en-US" dirty="0"/>
                        <a:t>製造業における製造全般や技術、生産に関する情報をコンピュータシステム上で統一管理する仕組みのこと</a:t>
                      </a:r>
                    </a:p>
                  </a:txBody>
                  <a:tcPr/>
                </a:tc>
                <a:extLst>
                  <a:ext uri="{0D108BD9-81ED-4DB2-BD59-A6C34878D82A}">
                    <a16:rowId xmlns="" xmlns:a16="http://schemas.microsoft.com/office/drawing/2014/main" val="3854723461"/>
                  </a:ext>
                </a:extLst>
              </a:tr>
            </a:tbl>
          </a:graphicData>
        </a:graphic>
      </p:graphicFrame>
    </p:spTree>
    <p:extLst>
      <p:ext uri="{BB962C8B-B14F-4D97-AF65-F5344CB8AC3E}">
        <p14:creationId xmlns:p14="http://schemas.microsoft.com/office/powerpoint/2010/main" val="483831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4C27A13F-AD05-418D-A371-760F9EAD4277}"/>
              </a:ext>
            </a:extLst>
          </p:cNvPr>
          <p:cNvSpPr>
            <a:spLocks noGrp="1"/>
          </p:cNvSpPr>
          <p:nvPr>
            <p:ph type="title"/>
          </p:nvPr>
        </p:nvSpPr>
        <p:spPr/>
        <p:txBody>
          <a:bodyPr>
            <a:normAutofit fontScale="90000"/>
          </a:bodyPr>
          <a:lstStyle/>
          <a:p>
            <a:r>
              <a:rPr lang="ja-JP" altLang="en-US" dirty="0"/>
              <a:t>エンジニアリング</a:t>
            </a:r>
            <a:r>
              <a:rPr kumimoji="1" lang="ja-JP" altLang="en-US" dirty="0"/>
              <a:t>システム</a:t>
            </a:r>
          </a:p>
        </p:txBody>
      </p:sp>
      <p:sp>
        <p:nvSpPr>
          <p:cNvPr id="3" name="コンテンツ プレースホルダー 2">
            <a:extLst>
              <a:ext uri="{FF2B5EF4-FFF2-40B4-BE49-F238E27FC236}">
                <a16:creationId xmlns="" xmlns:a16="http://schemas.microsoft.com/office/drawing/2014/main" id="{5A99A5DE-1297-41A1-BED2-84819B39B6E3}"/>
              </a:ext>
            </a:extLst>
          </p:cNvPr>
          <p:cNvSpPr>
            <a:spLocks noGrp="1"/>
          </p:cNvSpPr>
          <p:nvPr>
            <p:ph idx="1"/>
          </p:nvPr>
        </p:nvSpPr>
        <p:spPr/>
        <p:txBody>
          <a:bodyPr/>
          <a:lstStyle/>
          <a:p>
            <a:r>
              <a:rPr lang="ja-JP" altLang="en-US" dirty="0"/>
              <a:t>代表的なエンジニアリングシステム</a:t>
            </a:r>
            <a:r>
              <a:rPr lang="en-US" altLang="ja-JP" dirty="0"/>
              <a:t>(2)</a:t>
            </a:r>
          </a:p>
          <a:p>
            <a:endParaRPr lang="en-US" altLang="ja-JP" dirty="0"/>
          </a:p>
        </p:txBody>
      </p:sp>
      <p:sp>
        <p:nvSpPr>
          <p:cNvPr id="4" name="フッター プレースホルダー 3">
            <a:extLst>
              <a:ext uri="{FF2B5EF4-FFF2-40B4-BE49-F238E27FC236}">
                <a16:creationId xmlns="" xmlns:a16="http://schemas.microsoft.com/office/drawing/2014/main" id="{DCD6F31D-9808-458E-9755-2B63D3592AE3}"/>
              </a:ext>
            </a:extLst>
          </p:cNvPr>
          <p:cNvSpPr>
            <a:spLocks noGrp="1"/>
          </p:cNvSpPr>
          <p:nvPr>
            <p:ph type="ftr" sz="quarter" idx="11"/>
          </p:nvPr>
        </p:nvSpPr>
        <p:spPr/>
        <p:txBody>
          <a:bodyPr/>
          <a:lstStyle/>
          <a:p>
            <a:r>
              <a:rPr kumimoji="1" lang="en-US" altLang="ja-JP"/>
              <a:t>IT</a:t>
            </a:r>
            <a:r>
              <a:rPr kumimoji="1" lang="ja-JP" altLang="en-US"/>
              <a:t>ストラテジ分野ケース教材</a:t>
            </a:r>
            <a:endParaRPr kumimoji="1" lang="ja-JP" altLang="en-US" dirty="0"/>
          </a:p>
        </p:txBody>
      </p:sp>
      <p:sp>
        <p:nvSpPr>
          <p:cNvPr id="5" name="スライド番号プレースホルダー 4">
            <a:extLst>
              <a:ext uri="{FF2B5EF4-FFF2-40B4-BE49-F238E27FC236}">
                <a16:creationId xmlns="" xmlns:a16="http://schemas.microsoft.com/office/drawing/2014/main" id="{EBEDBE79-5286-4445-9F21-A76CC39017C0}"/>
              </a:ext>
            </a:extLst>
          </p:cNvPr>
          <p:cNvSpPr>
            <a:spLocks noGrp="1"/>
          </p:cNvSpPr>
          <p:nvPr>
            <p:ph type="sldNum" sz="quarter" idx="12"/>
          </p:nvPr>
        </p:nvSpPr>
        <p:spPr/>
        <p:txBody>
          <a:bodyPr/>
          <a:lstStyle/>
          <a:p>
            <a:fld id="{BC7EC0D7-F1B8-4B03-AD18-FC341B53B538}" type="slidenum">
              <a:rPr kumimoji="1" lang="ja-JP" altLang="en-US" smtClean="0"/>
              <a:t>11</a:t>
            </a:fld>
            <a:endParaRPr kumimoji="1" lang="ja-JP" altLang="en-US"/>
          </a:p>
        </p:txBody>
      </p:sp>
      <p:graphicFrame>
        <p:nvGraphicFramePr>
          <p:cNvPr id="6" name="表 5">
            <a:extLst>
              <a:ext uri="{FF2B5EF4-FFF2-40B4-BE49-F238E27FC236}">
                <a16:creationId xmlns="" xmlns:a16="http://schemas.microsoft.com/office/drawing/2014/main" id="{605EA50E-23FC-4AB7-B90D-34F75D6657E7}"/>
              </a:ext>
            </a:extLst>
          </p:cNvPr>
          <p:cNvGraphicFramePr>
            <a:graphicFrameLocks noGrp="1"/>
          </p:cNvGraphicFramePr>
          <p:nvPr>
            <p:extLst>
              <p:ext uri="{D42A27DB-BD31-4B8C-83A1-F6EECF244321}">
                <p14:modId xmlns:p14="http://schemas.microsoft.com/office/powerpoint/2010/main" val="2107559481"/>
              </p:ext>
            </p:extLst>
          </p:nvPr>
        </p:nvGraphicFramePr>
        <p:xfrm>
          <a:off x="511728" y="1237607"/>
          <a:ext cx="8324624" cy="4431560"/>
        </p:xfrm>
        <a:graphic>
          <a:graphicData uri="http://schemas.openxmlformats.org/drawingml/2006/table">
            <a:tbl>
              <a:tblPr firstRow="1" bandRow="1">
                <a:tableStyleId>{5C22544A-7EE6-4342-B048-85BDC9FD1C3A}</a:tableStyleId>
              </a:tblPr>
              <a:tblGrid>
                <a:gridCol w="1786855">
                  <a:extLst>
                    <a:ext uri="{9D8B030D-6E8A-4147-A177-3AD203B41FA5}">
                      <a16:colId xmlns="" xmlns:a16="http://schemas.microsoft.com/office/drawing/2014/main" val="2952109251"/>
                    </a:ext>
                  </a:extLst>
                </a:gridCol>
                <a:gridCol w="6537769">
                  <a:extLst>
                    <a:ext uri="{9D8B030D-6E8A-4147-A177-3AD203B41FA5}">
                      <a16:colId xmlns="" xmlns:a16="http://schemas.microsoft.com/office/drawing/2014/main" val="745613505"/>
                    </a:ext>
                  </a:extLst>
                </a:gridCol>
              </a:tblGrid>
              <a:tr h="499640">
                <a:tc>
                  <a:txBody>
                    <a:bodyPr/>
                    <a:lstStyle/>
                    <a:p>
                      <a:pPr algn="ctr"/>
                      <a:r>
                        <a:rPr kumimoji="1" lang="ja-JP" altLang="en-US" dirty="0"/>
                        <a:t>名称</a:t>
                      </a:r>
                    </a:p>
                  </a:txBody>
                  <a:tcPr/>
                </a:tc>
                <a:tc>
                  <a:txBody>
                    <a:bodyPr/>
                    <a:lstStyle/>
                    <a:p>
                      <a:pPr algn="ctr"/>
                      <a:r>
                        <a:rPr kumimoji="1" lang="ja-JP" altLang="en-US" dirty="0"/>
                        <a:t>説明</a:t>
                      </a:r>
                    </a:p>
                  </a:txBody>
                  <a:tcPr/>
                </a:tc>
                <a:extLst>
                  <a:ext uri="{0D108BD9-81ED-4DB2-BD59-A6C34878D82A}">
                    <a16:rowId xmlns="" xmlns:a16="http://schemas.microsoft.com/office/drawing/2014/main" val="3399128558"/>
                  </a:ext>
                </a:extLst>
              </a:tr>
              <a:tr h="499640">
                <a:tc>
                  <a:txBody>
                    <a:bodyPr/>
                    <a:lstStyle/>
                    <a:p>
                      <a:r>
                        <a:rPr kumimoji="1" lang="ja-JP" altLang="en-US" dirty="0"/>
                        <a:t>コンカレントエンジニアリング</a:t>
                      </a:r>
                    </a:p>
                  </a:txBody>
                  <a:tcPr/>
                </a:tc>
                <a:tc>
                  <a:txBody>
                    <a:bodyPr/>
                    <a:lstStyle/>
                    <a:p>
                      <a:r>
                        <a:rPr kumimoji="1" lang="ja-JP" altLang="en-US" dirty="0"/>
                        <a:t>設計から製造にいたるさまざまな業務を同時並行的に処理することで，量産までの開発プロセスをできるだけ短期化する開発手法</a:t>
                      </a:r>
                    </a:p>
                  </a:txBody>
                  <a:tcPr/>
                </a:tc>
                <a:extLst>
                  <a:ext uri="{0D108BD9-81ED-4DB2-BD59-A6C34878D82A}">
                    <a16:rowId xmlns="" xmlns:a16="http://schemas.microsoft.com/office/drawing/2014/main" val="1541249287"/>
                  </a:ext>
                </a:extLst>
              </a:tr>
              <a:tr h="499640">
                <a:tc>
                  <a:txBody>
                    <a:bodyPr/>
                    <a:lstStyle/>
                    <a:p>
                      <a:r>
                        <a:rPr kumimoji="1" lang="en-US" altLang="ja-JP" dirty="0"/>
                        <a:t>JIT</a:t>
                      </a:r>
                      <a:endParaRPr kumimoji="1" lang="ja-JP" altLang="en-US" dirty="0"/>
                    </a:p>
                  </a:txBody>
                  <a:tcPr/>
                </a:tc>
                <a:tc>
                  <a:txBody>
                    <a:bodyPr/>
                    <a:lstStyle/>
                    <a:p>
                      <a:r>
                        <a:rPr kumimoji="1" lang="en-US" altLang="ja-JP" dirty="0"/>
                        <a:t>Just In Time</a:t>
                      </a:r>
                      <a:r>
                        <a:rPr kumimoji="1" lang="ja-JP" altLang="en-US" dirty="0"/>
                        <a:t>：ジャストインタイム</a:t>
                      </a:r>
                      <a:endParaRPr kumimoji="1" lang="en-US" altLang="ja-JP" dirty="0"/>
                    </a:p>
                    <a:p>
                      <a:r>
                        <a:rPr kumimoji="1" lang="ja-JP" altLang="en-US" dirty="0"/>
                        <a:t>「必要なものを、必要なときに、必要なだけ」供給するための生産計画のこと</a:t>
                      </a:r>
                      <a:endParaRPr kumimoji="1" lang="en-US" altLang="ja-JP" dirty="0"/>
                    </a:p>
                  </a:txBody>
                  <a:tcPr/>
                </a:tc>
                <a:extLst>
                  <a:ext uri="{0D108BD9-81ED-4DB2-BD59-A6C34878D82A}">
                    <a16:rowId xmlns="" xmlns:a16="http://schemas.microsoft.com/office/drawing/2014/main" val="1874881210"/>
                  </a:ext>
                </a:extLst>
              </a:tr>
              <a:tr h="499640">
                <a:tc>
                  <a:txBody>
                    <a:bodyPr/>
                    <a:lstStyle/>
                    <a:p>
                      <a:r>
                        <a:rPr kumimoji="1" lang="en-US" altLang="ja-JP" dirty="0"/>
                        <a:t>MRP</a:t>
                      </a:r>
                      <a:endParaRPr kumimoji="1" lang="ja-JP" altLang="en-US" dirty="0"/>
                    </a:p>
                  </a:txBody>
                  <a:tcPr/>
                </a:tc>
                <a:tc>
                  <a:txBody>
                    <a:bodyPr/>
                    <a:lstStyle/>
                    <a:p>
                      <a:r>
                        <a:rPr kumimoji="1" lang="en-US" altLang="ja-JP" dirty="0"/>
                        <a:t>Material Requirement Planning</a:t>
                      </a:r>
                      <a:r>
                        <a:rPr kumimoji="1" lang="ja-JP" altLang="en-US" dirty="0"/>
                        <a:t>：資材所要量計画</a:t>
                      </a:r>
                      <a:endParaRPr kumimoji="1" lang="en-US" altLang="ja-JP" dirty="0"/>
                    </a:p>
                    <a:p>
                      <a:r>
                        <a:rPr kumimoji="1" lang="ja-JP" altLang="en-US" dirty="0"/>
                        <a:t>資材の調達において、余剰や不足を発生させない、適切な量の発注を、生産計画に基づいて行うこと</a:t>
                      </a:r>
                    </a:p>
                  </a:txBody>
                  <a:tcPr/>
                </a:tc>
                <a:extLst>
                  <a:ext uri="{0D108BD9-81ED-4DB2-BD59-A6C34878D82A}">
                    <a16:rowId xmlns="" xmlns:a16="http://schemas.microsoft.com/office/drawing/2014/main" val="3854723461"/>
                  </a:ext>
                </a:extLst>
              </a:tr>
              <a:tr h="499640">
                <a:tc>
                  <a:txBody>
                    <a:bodyPr/>
                    <a:lstStyle/>
                    <a:p>
                      <a:r>
                        <a:rPr kumimoji="1" lang="en-US" altLang="ja-JP" dirty="0"/>
                        <a:t>FMS</a:t>
                      </a:r>
                      <a:endParaRPr kumimoji="1" lang="ja-JP" altLang="en-US" dirty="0"/>
                    </a:p>
                  </a:txBody>
                  <a:tcPr/>
                </a:tc>
                <a:tc>
                  <a:txBody>
                    <a:bodyPr/>
                    <a:lstStyle/>
                    <a:p>
                      <a:r>
                        <a:rPr kumimoji="1" lang="en-US" altLang="ja-JP" dirty="0"/>
                        <a:t>Flexible Manufacturing System</a:t>
                      </a:r>
                      <a:r>
                        <a:rPr kumimoji="1" lang="ja-JP" altLang="en-US" dirty="0"/>
                        <a:t>：フレキシブル生産システム</a:t>
                      </a:r>
                      <a:endParaRPr kumimoji="1" lang="en-US" altLang="ja-JP" dirty="0"/>
                    </a:p>
                    <a:p>
                      <a:r>
                        <a:rPr kumimoji="1" lang="ja-JP" altLang="en-US" dirty="0"/>
                        <a:t>消費者のニーズの変化に対応するために、生産ラインに柔軟性を持たせ、ひとつの生産ラインで多種類の製品を生産する方式のこと</a:t>
                      </a:r>
                      <a:endParaRPr kumimoji="1" lang="en-US" altLang="ja-JP" dirty="0"/>
                    </a:p>
                    <a:p>
                      <a:r>
                        <a:rPr kumimoji="1" lang="ja-JP" altLang="en-US" dirty="0"/>
                        <a:t>多品種少量生産に適している</a:t>
                      </a:r>
                    </a:p>
                  </a:txBody>
                  <a:tcPr/>
                </a:tc>
                <a:extLst>
                  <a:ext uri="{0D108BD9-81ED-4DB2-BD59-A6C34878D82A}">
                    <a16:rowId xmlns="" xmlns:a16="http://schemas.microsoft.com/office/drawing/2014/main" val="627501263"/>
                  </a:ext>
                </a:extLst>
              </a:tr>
            </a:tbl>
          </a:graphicData>
        </a:graphic>
      </p:graphicFrame>
    </p:spTree>
    <p:extLst>
      <p:ext uri="{BB962C8B-B14F-4D97-AF65-F5344CB8AC3E}">
        <p14:creationId xmlns:p14="http://schemas.microsoft.com/office/powerpoint/2010/main" val="71807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D608AA2A-6C3C-4FAC-8E30-8F71371B22AE}"/>
              </a:ext>
            </a:extLst>
          </p:cNvPr>
          <p:cNvSpPr>
            <a:spLocks noGrp="1"/>
          </p:cNvSpPr>
          <p:nvPr>
            <p:ph type="title"/>
          </p:nvPr>
        </p:nvSpPr>
        <p:spPr/>
        <p:txBody>
          <a:bodyPr>
            <a:normAutofit fontScale="90000"/>
          </a:bodyPr>
          <a:lstStyle/>
          <a:p>
            <a:r>
              <a:rPr lang="ja-JP" altLang="en-US" dirty="0"/>
              <a:t>エンジニアリング</a:t>
            </a:r>
            <a:r>
              <a:rPr kumimoji="1" lang="ja-JP" altLang="en-US" dirty="0"/>
              <a:t>システム</a:t>
            </a:r>
          </a:p>
        </p:txBody>
      </p:sp>
      <p:sp>
        <p:nvSpPr>
          <p:cNvPr id="3" name="コンテンツ プレースホルダー 2">
            <a:extLst>
              <a:ext uri="{FF2B5EF4-FFF2-40B4-BE49-F238E27FC236}">
                <a16:creationId xmlns="" xmlns:a16="http://schemas.microsoft.com/office/drawing/2014/main" id="{89B2E43E-517C-40BF-B5E0-C0F198BE1792}"/>
              </a:ext>
            </a:extLst>
          </p:cNvPr>
          <p:cNvSpPr>
            <a:spLocks noGrp="1"/>
          </p:cNvSpPr>
          <p:nvPr>
            <p:ph idx="1"/>
          </p:nvPr>
        </p:nvSpPr>
        <p:spPr>
          <a:xfrm>
            <a:off x="358923" y="850300"/>
            <a:ext cx="8477428" cy="5569801"/>
          </a:xfrm>
        </p:spPr>
        <p:txBody>
          <a:bodyPr/>
          <a:lstStyle/>
          <a:p>
            <a:r>
              <a:rPr lang="ja-JP" altLang="en-US" dirty="0"/>
              <a:t>トヨタ自動車株式会社の</a:t>
            </a:r>
            <a:r>
              <a:rPr lang="en-US" altLang="ja-JP" dirty="0"/>
              <a:t>JIT</a:t>
            </a:r>
            <a:r>
              <a:rPr lang="ja-JP" altLang="en-US" dirty="0"/>
              <a:t>事例</a:t>
            </a:r>
            <a:r>
              <a:rPr lang="en-US" altLang="ja-JP" dirty="0"/>
              <a:t>(1)</a:t>
            </a:r>
          </a:p>
          <a:p>
            <a:pPr lvl="1"/>
            <a:r>
              <a:rPr lang="ja-JP" altLang="en-US" dirty="0"/>
              <a:t>「お客様にご注文いただいたクルマを、より早くお届けするために、最も短い時間で効率的に造る」ことを目的。</a:t>
            </a:r>
            <a:endParaRPr lang="en-US" altLang="ja-JP" dirty="0"/>
          </a:p>
          <a:p>
            <a:pPr lvl="1"/>
            <a:r>
              <a:rPr lang="ja-JP" altLang="en-US" dirty="0"/>
              <a:t>ムダ、ムラ、ムリを避ける生産方式。</a:t>
            </a:r>
            <a:endParaRPr lang="en-US" altLang="ja-JP" dirty="0"/>
          </a:p>
          <a:p>
            <a:pPr lvl="2"/>
            <a:r>
              <a:rPr lang="ja-JP" altLang="en-US" dirty="0"/>
              <a:t>自動車のように何万種類もの部品が必要な製品を扱う工場では、部品を効率よく仕入れ大量生産を可能にする、効率のよい生産が必要。</a:t>
            </a:r>
            <a:endParaRPr lang="en-US" altLang="ja-JP" dirty="0"/>
          </a:p>
          <a:p>
            <a:pPr lvl="3"/>
            <a:r>
              <a:rPr lang="ja-JP" altLang="en-US" dirty="0"/>
              <a:t>自働化：生産性をアップさせる生産工程。</a:t>
            </a:r>
            <a:endParaRPr lang="en-US" altLang="ja-JP" dirty="0"/>
          </a:p>
          <a:p>
            <a:pPr lvl="4"/>
            <a:r>
              <a:rPr lang="ja-JP" altLang="en-US" dirty="0"/>
              <a:t>「異常が発生したら機械がただちに停止して、不良品を造らない」という考え方。</a:t>
            </a:r>
            <a:endParaRPr lang="en-US" altLang="ja-JP" dirty="0"/>
          </a:p>
          <a:p>
            <a:pPr lvl="3"/>
            <a:r>
              <a:rPr lang="ja-JP" altLang="en-US" dirty="0"/>
              <a:t>ジャストインタイム：無駄をなくし生産効率をアップさせる。</a:t>
            </a:r>
            <a:endParaRPr lang="en-US" altLang="ja-JP" dirty="0"/>
          </a:p>
          <a:p>
            <a:pPr lvl="4"/>
            <a:r>
              <a:rPr lang="ja-JP" altLang="en-US" dirty="0"/>
              <a:t>各工程が必要なものだけを、流れるように停滞なく生産する考え方。</a:t>
            </a:r>
            <a:endParaRPr lang="en-US" altLang="ja-JP" dirty="0"/>
          </a:p>
        </p:txBody>
      </p:sp>
      <p:sp>
        <p:nvSpPr>
          <p:cNvPr id="4" name="フッター プレースホルダー 3">
            <a:extLst>
              <a:ext uri="{FF2B5EF4-FFF2-40B4-BE49-F238E27FC236}">
                <a16:creationId xmlns="" xmlns:a16="http://schemas.microsoft.com/office/drawing/2014/main" id="{B6F29FD8-D66A-445D-86FF-F8C3A7D07BFB}"/>
              </a:ext>
            </a:extLst>
          </p:cNvPr>
          <p:cNvSpPr>
            <a:spLocks noGrp="1"/>
          </p:cNvSpPr>
          <p:nvPr>
            <p:ph type="ftr" sz="quarter" idx="11"/>
          </p:nvPr>
        </p:nvSpPr>
        <p:spPr/>
        <p:txBody>
          <a:bodyPr/>
          <a:lstStyle/>
          <a:p>
            <a:r>
              <a:rPr kumimoji="1" lang="en-US" altLang="ja-JP"/>
              <a:t>IT</a:t>
            </a:r>
            <a:r>
              <a:rPr kumimoji="1" lang="ja-JP" altLang="en-US"/>
              <a:t>ストラテジ分野ケース教材</a:t>
            </a:r>
            <a:endParaRPr kumimoji="1" lang="ja-JP" altLang="en-US" dirty="0"/>
          </a:p>
        </p:txBody>
      </p:sp>
      <p:sp>
        <p:nvSpPr>
          <p:cNvPr id="5" name="スライド番号プレースホルダー 4">
            <a:extLst>
              <a:ext uri="{FF2B5EF4-FFF2-40B4-BE49-F238E27FC236}">
                <a16:creationId xmlns="" xmlns:a16="http://schemas.microsoft.com/office/drawing/2014/main" id="{23D6521A-E194-4D8C-8FD9-DB919C5E3458}"/>
              </a:ext>
            </a:extLst>
          </p:cNvPr>
          <p:cNvSpPr>
            <a:spLocks noGrp="1"/>
          </p:cNvSpPr>
          <p:nvPr>
            <p:ph type="sldNum" sz="quarter" idx="12"/>
          </p:nvPr>
        </p:nvSpPr>
        <p:spPr/>
        <p:txBody>
          <a:bodyPr/>
          <a:lstStyle/>
          <a:p>
            <a:fld id="{BC7EC0D7-F1B8-4B03-AD18-FC341B53B538}" type="slidenum">
              <a:rPr kumimoji="1" lang="ja-JP" altLang="en-US" smtClean="0"/>
              <a:t>12</a:t>
            </a:fld>
            <a:endParaRPr kumimoji="1" lang="ja-JP" altLang="en-US"/>
          </a:p>
        </p:txBody>
      </p:sp>
      <p:pic>
        <p:nvPicPr>
          <p:cNvPr id="4102" name="Picture 6" descr="自働化の考え方">
            <a:extLst>
              <a:ext uri="{FF2B5EF4-FFF2-40B4-BE49-F238E27FC236}">
                <a16:creationId xmlns="" xmlns:a16="http://schemas.microsoft.com/office/drawing/2014/main" id="{68E1FDDD-1E35-48B6-8129-BBA8B1B347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5936" y="3812182"/>
            <a:ext cx="3435251" cy="2579410"/>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 xmlns:a16="http://schemas.microsoft.com/office/drawing/2014/main" id="{F67F46B2-002D-488F-89A6-6335FD41BF0B}"/>
              </a:ext>
            </a:extLst>
          </p:cNvPr>
          <p:cNvSpPr txBox="1"/>
          <p:nvPr/>
        </p:nvSpPr>
        <p:spPr>
          <a:xfrm>
            <a:off x="1764298" y="3923278"/>
            <a:ext cx="723275" cy="307777"/>
          </a:xfrm>
          <a:prstGeom prst="rect">
            <a:avLst/>
          </a:prstGeom>
          <a:noFill/>
        </p:spPr>
        <p:txBody>
          <a:bodyPr wrap="none" rtlCol="0">
            <a:spAutoFit/>
          </a:bodyPr>
          <a:lstStyle/>
          <a:p>
            <a:r>
              <a:rPr kumimoji="1" lang="ja-JP" altLang="en-US" sz="1400" dirty="0"/>
              <a:t>自働化</a:t>
            </a:r>
          </a:p>
        </p:txBody>
      </p:sp>
    </p:spTree>
    <p:extLst>
      <p:ext uri="{BB962C8B-B14F-4D97-AF65-F5344CB8AC3E}">
        <p14:creationId xmlns:p14="http://schemas.microsoft.com/office/powerpoint/2010/main" val="652246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D608AA2A-6C3C-4FAC-8E30-8F71371B22AE}"/>
              </a:ext>
            </a:extLst>
          </p:cNvPr>
          <p:cNvSpPr>
            <a:spLocks noGrp="1"/>
          </p:cNvSpPr>
          <p:nvPr>
            <p:ph type="title"/>
          </p:nvPr>
        </p:nvSpPr>
        <p:spPr/>
        <p:txBody>
          <a:bodyPr>
            <a:normAutofit fontScale="90000"/>
          </a:bodyPr>
          <a:lstStyle/>
          <a:p>
            <a:r>
              <a:rPr lang="ja-JP" altLang="en-US" dirty="0"/>
              <a:t>エンジニアリング</a:t>
            </a:r>
            <a:r>
              <a:rPr kumimoji="1" lang="ja-JP" altLang="en-US" dirty="0"/>
              <a:t>システム</a:t>
            </a:r>
          </a:p>
        </p:txBody>
      </p:sp>
      <p:sp>
        <p:nvSpPr>
          <p:cNvPr id="3" name="コンテンツ プレースホルダー 2">
            <a:extLst>
              <a:ext uri="{FF2B5EF4-FFF2-40B4-BE49-F238E27FC236}">
                <a16:creationId xmlns="" xmlns:a16="http://schemas.microsoft.com/office/drawing/2014/main" id="{89B2E43E-517C-40BF-B5E0-C0F198BE1792}"/>
              </a:ext>
            </a:extLst>
          </p:cNvPr>
          <p:cNvSpPr>
            <a:spLocks noGrp="1"/>
          </p:cNvSpPr>
          <p:nvPr>
            <p:ph idx="1"/>
          </p:nvPr>
        </p:nvSpPr>
        <p:spPr>
          <a:xfrm>
            <a:off x="358923" y="850300"/>
            <a:ext cx="8477428" cy="5569801"/>
          </a:xfrm>
        </p:spPr>
        <p:txBody>
          <a:bodyPr/>
          <a:lstStyle/>
          <a:p>
            <a:r>
              <a:rPr lang="ja-JP" altLang="en-US" dirty="0"/>
              <a:t>トヨタ自動車株式会社の</a:t>
            </a:r>
            <a:r>
              <a:rPr lang="en-US" altLang="ja-JP" dirty="0"/>
              <a:t>JIT</a:t>
            </a:r>
            <a:r>
              <a:rPr lang="ja-JP" altLang="en-US" dirty="0"/>
              <a:t>事例</a:t>
            </a:r>
            <a:r>
              <a:rPr lang="en-US" altLang="ja-JP" dirty="0"/>
              <a:t>(2)</a:t>
            </a:r>
          </a:p>
          <a:p>
            <a:pPr lvl="1"/>
            <a:r>
              <a:rPr lang="ja-JP" altLang="en-US" dirty="0"/>
              <a:t>スーパーマーケットの在庫管理をもとにした「かんばん方式」を採用。</a:t>
            </a:r>
            <a:endParaRPr lang="en-US" altLang="ja-JP" dirty="0"/>
          </a:p>
          <a:p>
            <a:pPr lvl="1"/>
            <a:r>
              <a:rPr lang="ja-JP" altLang="en-US" dirty="0"/>
              <a:t>後工程が必要な量や時期を示した仕掛けかんばんを提示し、前工程は仕掛けかんばんの指示に従って製造する。</a:t>
            </a:r>
            <a:endParaRPr lang="en-US" altLang="ja-JP" dirty="0"/>
          </a:p>
        </p:txBody>
      </p:sp>
      <p:sp>
        <p:nvSpPr>
          <p:cNvPr id="4" name="フッター プレースホルダー 3">
            <a:extLst>
              <a:ext uri="{FF2B5EF4-FFF2-40B4-BE49-F238E27FC236}">
                <a16:creationId xmlns="" xmlns:a16="http://schemas.microsoft.com/office/drawing/2014/main" id="{B6F29FD8-D66A-445D-86FF-F8C3A7D07BFB}"/>
              </a:ext>
            </a:extLst>
          </p:cNvPr>
          <p:cNvSpPr>
            <a:spLocks noGrp="1"/>
          </p:cNvSpPr>
          <p:nvPr>
            <p:ph type="ftr" sz="quarter" idx="11"/>
          </p:nvPr>
        </p:nvSpPr>
        <p:spPr/>
        <p:txBody>
          <a:bodyPr/>
          <a:lstStyle/>
          <a:p>
            <a:r>
              <a:rPr kumimoji="1" lang="en-US" altLang="ja-JP"/>
              <a:t>IT</a:t>
            </a:r>
            <a:r>
              <a:rPr kumimoji="1" lang="ja-JP" altLang="en-US"/>
              <a:t>ストラテジ分野ケース教材</a:t>
            </a:r>
            <a:endParaRPr kumimoji="1" lang="ja-JP" altLang="en-US" dirty="0"/>
          </a:p>
        </p:txBody>
      </p:sp>
      <p:sp>
        <p:nvSpPr>
          <p:cNvPr id="5" name="スライド番号プレースホルダー 4">
            <a:extLst>
              <a:ext uri="{FF2B5EF4-FFF2-40B4-BE49-F238E27FC236}">
                <a16:creationId xmlns="" xmlns:a16="http://schemas.microsoft.com/office/drawing/2014/main" id="{23D6521A-E194-4D8C-8FD9-DB919C5E3458}"/>
              </a:ext>
            </a:extLst>
          </p:cNvPr>
          <p:cNvSpPr>
            <a:spLocks noGrp="1"/>
          </p:cNvSpPr>
          <p:nvPr>
            <p:ph type="sldNum" sz="quarter" idx="12"/>
          </p:nvPr>
        </p:nvSpPr>
        <p:spPr/>
        <p:txBody>
          <a:bodyPr/>
          <a:lstStyle/>
          <a:p>
            <a:fld id="{BC7EC0D7-F1B8-4B03-AD18-FC341B53B538}" type="slidenum">
              <a:rPr kumimoji="1" lang="ja-JP" altLang="en-US" smtClean="0"/>
              <a:t>13</a:t>
            </a:fld>
            <a:endParaRPr kumimoji="1" lang="ja-JP" altLang="en-US"/>
          </a:p>
        </p:txBody>
      </p:sp>
      <p:pic>
        <p:nvPicPr>
          <p:cNvPr id="5122" name="Picture 2" descr="https://www.kaonavi.jp/dictionary/wp-content/uploads/2016/11/justintime_img13.jpg">
            <a:extLst>
              <a:ext uri="{FF2B5EF4-FFF2-40B4-BE49-F238E27FC236}">
                <a16:creationId xmlns="" xmlns:a16="http://schemas.microsoft.com/office/drawing/2014/main" id="{C09893A8-4052-4211-8E71-D494B561F6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566" y="2209621"/>
            <a:ext cx="8092867" cy="4056269"/>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438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D608AA2A-6C3C-4FAC-8E30-8F71371B22AE}"/>
              </a:ext>
            </a:extLst>
          </p:cNvPr>
          <p:cNvSpPr>
            <a:spLocks noGrp="1"/>
          </p:cNvSpPr>
          <p:nvPr>
            <p:ph type="title"/>
          </p:nvPr>
        </p:nvSpPr>
        <p:spPr/>
        <p:txBody>
          <a:bodyPr>
            <a:normAutofit fontScale="90000"/>
          </a:bodyPr>
          <a:lstStyle/>
          <a:p>
            <a:r>
              <a:rPr lang="ja-JP" altLang="en-US" dirty="0"/>
              <a:t>エンジニアリング</a:t>
            </a:r>
            <a:r>
              <a:rPr kumimoji="1" lang="ja-JP" altLang="en-US" dirty="0"/>
              <a:t>システム</a:t>
            </a:r>
          </a:p>
        </p:txBody>
      </p:sp>
      <p:sp>
        <p:nvSpPr>
          <p:cNvPr id="3" name="コンテンツ プレースホルダー 2">
            <a:extLst>
              <a:ext uri="{FF2B5EF4-FFF2-40B4-BE49-F238E27FC236}">
                <a16:creationId xmlns="" xmlns:a16="http://schemas.microsoft.com/office/drawing/2014/main" id="{89B2E43E-517C-40BF-B5E0-C0F198BE1792}"/>
              </a:ext>
            </a:extLst>
          </p:cNvPr>
          <p:cNvSpPr>
            <a:spLocks noGrp="1"/>
          </p:cNvSpPr>
          <p:nvPr>
            <p:ph idx="1"/>
          </p:nvPr>
        </p:nvSpPr>
        <p:spPr>
          <a:xfrm>
            <a:off x="358923" y="850300"/>
            <a:ext cx="8477428" cy="5569801"/>
          </a:xfrm>
        </p:spPr>
        <p:txBody>
          <a:bodyPr/>
          <a:lstStyle/>
          <a:p>
            <a:r>
              <a:rPr lang="ja-JP" altLang="en-US" dirty="0"/>
              <a:t>株式会社デンソーのコンカレントエンジニアリング事例</a:t>
            </a:r>
            <a:endParaRPr lang="en-US" altLang="ja-JP" dirty="0"/>
          </a:p>
          <a:p>
            <a:pPr lvl="1"/>
            <a:r>
              <a:rPr lang="ja-JP" altLang="en-US" dirty="0"/>
              <a:t>デンソーの扱うシステムの特徴は、「センサで車両周囲の環境を検知して車両制御する」ような、複雑高度な製品を高品質に短納期で開発すること。</a:t>
            </a:r>
            <a:endParaRPr lang="en-US" altLang="ja-JP" dirty="0"/>
          </a:p>
          <a:p>
            <a:pPr lvl="1"/>
            <a:r>
              <a:rPr lang="ja-JP" altLang="en-US" dirty="0"/>
              <a:t>従来型の、仕様開発の後で量産開発する</a:t>
            </a:r>
            <a:r>
              <a:rPr lang="en-US" altLang="ja-JP" dirty="0"/>
              <a:t>2</a:t>
            </a:r>
            <a:r>
              <a:rPr lang="ja-JP" altLang="en-US" dirty="0"/>
              <a:t>フェーズ開発方法では、納期を短縮しきれなくなった。</a:t>
            </a:r>
            <a:endParaRPr lang="en-US" altLang="ja-JP" dirty="0"/>
          </a:p>
          <a:p>
            <a:pPr lvl="1"/>
            <a:r>
              <a:rPr lang="ja-JP" altLang="en-US" dirty="0"/>
              <a:t>車両試作納入にコンカレントエンジニアリングを導入し、大幅な開発期間短縮に成功。</a:t>
            </a:r>
            <a:endParaRPr lang="en-US" altLang="ja-JP" dirty="0"/>
          </a:p>
        </p:txBody>
      </p:sp>
      <p:sp>
        <p:nvSpPr>
          <p:cNvPr id="4" name="フッター プレースホルダー 3">
            <a:extLst>
              <a:ext uri="{FF2B5EF4-FFF2-40B4-BE49-F238E27FC236}">
                <a16:creationId xmlns="" xmlns:a16="http://schemas.microsoft.com/office/drawing/2014/main" id="{B6F29FD8-D66A-445D-86FF-F8C3A7D07BFB}"/>
              </a:ext>
            </a:extLst>
          </p:cNvPr>
          <p:cNvSpPr>
            <a:spLocks noGrp="1"/>
          </p:cNvSpPr>
          <p:nvPr>
            <p:ph type="ftr" sz="quarter" idx="11"/>
          </p:nvPr>
        </p:nvSpPr>
        <p:spPr/>
        <p:txBody>
          <a:bodyPr/>
          <a:lstStyle/>
          <a:p>
            <a:r>
              <a:rPr kumimoji="1" lang="en-US" altLang="ja-JP"/>
              <a:t>IT</a:t>
            </a:r>
            <a:r>
              <a:rPr kumimoji="1" lang="ja-JP" altLang="en-US"/>
              <a:t>ストラテジ分野ケース教材</a:t>
            </a:r>
            <a:endParaRPr kumimoji="1" lang="ja-JP" altLang="en-US" dirty="0"/>
          </a:p>
        </p:txBody>
      </p:sp>
      <p:sp>
        <p:nvSpPr>
          <p:cNvPr id="5" name="スライド番号プレースホルダー 4">
            <a:extLst>
              <a:ext uri="{FF2B5EF4-FFF2-40B4-BE49-F238E27FC236}">
                <a16:creationId xmlns="" xmlns:a16="http://schemas.microsoft.com/office/drawing/2014/main" id="{23D6521A-E194-4D8C-8FD9-DB919C5E3458}"/>
              </a:ext>
            </a:extLst>
          </p:cNvPr>
          <p:cNvSpPr>
            <a:spLocks noGrp="1"/>
          </p:cNvSpPr>
          <p:nvPr>
            <p:ph type="sldNum" sz="quarter" idx="12"/>
          </p:nvPr>
        </p:nvSpPr>
        <p:spPr/>
        <p:txBody>
          <a:bodyPr/>
          <a:lstStyle/>
          <a:p>
            <a:fld id="{BC7EC0D7-F1B8-4B03-AD18-FC341B53B538}" type="slidenum">
              <a:rPr kumimoji="1" lang="ja-JP" altLang="en-US" smtClean="0"/>
              <a:t>14</a:t>
            </a:fld>
            <a:endParaRPr kumimoji="1" lang="ja-JP" altLang="en-US"/>
          </a:p>
        </p:txBody>
      </p:sp>
      <p:pic>
        <p:nvPicPr>
          <p:cNvPr id="6" name="図 5">
            <a:extLst>
              <a:ext uri="{FF2B5EF4-FFF2-40B4-BE49-F238E27FC236}">
                <a16:creationId xmlns="" xmlns:a16="http://schemas.microsoft.com/office/drawing/2014/main" id="{D6371F49-8DFC-44F2-9649-397E8EAA347B}"/>
              </a:ext>
            </a:extLst>
          </p:cNvPr>
          <p:cNvPicPr>
            <a:picLocks noChangeAspect="1"/>
          </p:cNvPicPr>
          <p:nvPr/>
        </p:nvPicPr>
        <p:blipFill>
          <a:blip r:embed="rId3"/>
          <a:stretch>
            <a:fillRect/>
          </a:stretch>
        </p:blipFill>
        <p:spPr>
          <a:xfrm>
            <a:off x="1513763" y="2721659"/>
            <a:ext cx="5459605" cy="3698442"/>
          </a:xfrm>
          <a:prstGeom prst="rect">
            <a:avLst/>
          </a:prstGeom>
        </p:spPr>
      </p:pic>
    </p:spTree>
    <p:extLst>
      <p:ext uri="{BB962C8B-B14F-4D97-AF65-F5344CB8AC3E}">
        <p14:creationId xmlns:p14="http://schemas.microsoft.com/office/powerpoint/2010/main" val="2397904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A345C3F5-C0C1-44AB-9602-C10AB43C3896}"/>
              </a:ext>
            </a:extLst>
          </p:cNvPr>
          <p:cNvSpPr>
            <a:spLocks noGrp="1"/>
          </p:cNvSpPr>
          <p:nvPr>
            <p:ph type="title"/>
          </p:nvPr>
        </p:nvSpPr>
        <p:spPr/>
        <p:txBody>
          <a:bodyPr>
            <a:normAutofit fontScale="90000"/>
          </a:bodyPr>
          <a:lstStyle/>
          <a:p>
            <a:r>
              <a:rPr kumimoji="1" lang="ja-JP" altLang="en-US" dirty="0"/>
              <a:t>エンジニアリングシステム</a:t>
            </a:r>
          </a:p>
        </p:txBody>
      </p:sp>
      <p:sp>
        <p:nvSpPr>
          <p:cNvPr id="3" name="コンテンツ プレースホルダー 2">
            <a:extLst>
              <a:ext uri="{FF2B5EF4-FFF2-40B4-BE49-F238E27FC236}">
                <a16:creationId xmlns="" xmlns:a16="http://schemas.microsoft.com/office/drawing/2014/main" id="{2D40C41D-371B-4445-A888-EB918817ACF6}"/>
              </a:ext>
            </a:extLst>
          </p:cNvPr>
          <p:cNvSpPr>
            <a:spLocks noGrp="1"/>
          </p:cNvSpPr>
          <p:nvPr>
            <p:ph idx="1"/>
          </p:nvPr>
        </p:nvSpPr>
        <p:spPr/>
        <p:txBody>
          <a:bodyPr>
            <a:normAutofit/>
          </a:bodyPr>
          <a:lstStyle/>
          <a:p>
            <a:r>
              <a:rPr kumimoji="1" lang="ja-JP" altLang="en-US" dirty="0"/>
              <a:t>参照サイト</a:t>
            </a:r>
            <a:r>
              <a:rPr kumimoji="1" lang="en-US" altLang="ja-JP" dirty="0"/>
              <a:t>(1)</a:t>
            </a:r>
          </a:p>
          <a:p>
            <a:r>
              <a:rPr lang="en-US" altLang="ja-JP" dirty="0"/>
              <a:t>CAD</a:t>
            </a:r>
            <a:r>
              <a:rPr lang="ja-JP" altLang="en-US" dirty="0"/>
              <a:t>とは？初心者にも分かりやすいように</a:t>
            </a:r>
            <a:r>
              <a:rPr lang="en-US" altLang="ja-JP" dirty="0"/>
              <a:t>CAD</a:t>
            </a:r>
            <a:r>
              <a:rPr lang="ja-JP" altLang="en-US" dirty="0"/>
              <a:t>の種類やおすすめの</a:t>
            </a:r>
            <a:r>
              <a:rPr lang="en-US" altLang="ja-JP" dirty="0"/>
              <a:t>CAD</a:t>
            </a:r>
            <a:r>
              <a:rPr lang="ja-JP" altLang="en-US" dirty="0"/>
              <a:t>を徹底解説</a:t>
            </a:r>
            <a:r>
              <a:rPr lang="en-US" altLang="ja-JP" dirty="0"/>
              <a:t/>
            </a:r>
            <a:br>
              <a:rPr lang="en-US" altLang="ja-JP" dirty="0"/>
            </a:br>
            <a:r>
              <a:rPr lang="ja-JP" altLang="en-US" dirty="0"/>
              <a:t>	</a:t>
            </a:r>
            <a:r>
              <a:rPr lang="en-US" altLang="ja-JP" dirty="0"/>
              <a:t>https://cad-kenkyujo.com/2019/06/24/cad-3/</a:t>
            </a:r>
          </a:p>
          <a:p>
            <a:r>
              <a:rPr lang="en-US" altLang="ja-JP" dirty="0"/>
              <a:t>CAM</a:t>
            </a:r>
            <a:r>
              <a:rPr lang="ja-JP" altLang="en-US" dirty="0"/>
              <a:t>とは</a:t>
            </a:r>
            <a:r>
              <a:rPr lang="en-US" altLang="ja-JP" dirty="0"/>
              <a:t/>
            </a:r>
            <a:br>
              <a:rPr lang="en-US" altLang="ja-JP" dirty="0"/>
            </a:br>
            <a:r>
              <a:rPr lang="ja-JP" altLang="en-US" dirty="0"/>
              <a:t>	</a:t>
            </a:r>
            <a:r>
              <a:rPr lang="en-US" altLang="ja-JP" dirty="0"/>
              <a:t>https://www.fact-cam.co.jp/document/glossary/glossary-03.html</a:t>
            </a:r>
          </a:p>
          <a:p>
            <a:r>
              <a:rPr lang="en-US" altLang="ja-JP" dirty="0"/>
              <a:t>CIM(</a:t>
            </a:r>
            <a:r>
              <a:rPr lang="ja-JP" altLang="en-US" dirty="0"/>
              <a:t>コンピュータ統合生産</a:t>
            </a:r>
            <a:r>
              <a:rPr lang="en-US" altLang="ja-JP" dirty="0"/>
              <a:t>)</a:t>
            </a:r>
            <a:br>
              <a:rPr lang="en-US" altLang="ja-JP" dirty="0"/>
            </a:br>
            <a:r>
              <a:rPr lang="en-US" altLang="ja-JP" dirty="0"/>
              <a:t>	https://monoist.atmarkit.co.jp/mn/articles/1911/14/news029.html</a:t>
            </a:r>
          </a:p>
          <a:p>
            <a:r>
              <a:rPr lang="ja-JP" altLang="en-US" dirty="0"/>
              <a:t>コンカレントエンジニアリング</a:t>
            </a:r>
            <a:r>
              <a:rPr lang="en-US" altLang="ja-JP" dirty="0"/>
              <a:t/>
            </a:r>
            <a:br>
              <a:rPr lang="en-US" altLang="ja-JP" dirty="0"/>
            </a:br>
            <a:r>
              <a:rPr lang="ja-JP" altLang="en-US" dirty="0"/>
              <a:t>	</a:t>
            </a:r>
            <a:r>
              <a:rPr lang="en-US" altLang="ja-JP" dirty="0"/>
              <a:t>http://www.itid.co.jp/glossary/concurrent_engineering.html</a:t>
            </a:r>
          </a:p>
          <a:p>
            <a:r>
              <a:rPr lang="ja-JP" altLang="en-US" dirty="0"/>
              <a:t>ジャストインタイムとは？ 概要、目的、特徴、仕組みについて</a:t>
            </a:r>
            <a:r>
              <a:rPr lang="en-US" altLang="ja-JP" dirty="0"/>
              <a:t>【</a:t>
            </a:r>
            <a:r>
              <a:rPr lang="ja-JP" altLang="en-US" dirty="0"/>
              <a:t>トヨタが開発した生産方式を図解</a:t>
            </a:r>
            <a:r>
              <a:rPr lang="en-US" altLang="ja-JP" dirty="0"/>
              <a:t>】</a:t>
            </a:r>
            <a:br>
              <a:rPr lang="en-US" altLang="ja-JP" dirty="0"/>
            </a:br>
            <a:r>
              <a:rPr lang="en-US" altLang="ja-JP" dirty="0"/>
              <a:t>	https://www.kaonavi.jp/dictionary/just-in-time/</a:t>
            </a:r>
          </a:p>
          <a:p>
            <a:r>
              <a:rPr lang="en-US" altLang="ja-JP" dirty="0"/>
              <a:t>MRP</a:t>
            </a:r>
            <a:r>
              <a:rPr lang="ja-JP" altLang="en-US" dirty="0"/>
              <a:t>システム</a:t>
            </a:r>
            <a:r>
              <a:rPr lang="en-US" altLang="ja-JP" dirty="0"/>
              <a:t/>
            </a:r>
            <a:br>
              <a:rPr lang="en-US" altLang="ja-JP" dirty="0"/>
            </a:br>
            <a:r>
              <a:rPr lang="ja-JP" altLang="en-US" dirty="0"/>
              <a:t>	</a:t>
            </a:r>
            <a:r>
              <a:rPr lang="en-US" altLang="ja-JP" dirty="0"/>
              <a:t>https://www.sk-seisan.com/seisystem/ss14_mrp.html</a:t>
            </a:r>
          </a:p>
          <a:p>
            <a:endParaRPr lang="en-US" altLang="ja-JP" dirty="0"/>
          </a:p>
          <a:p>
            <a:endParaRPr lang="en-US" altLang="ja-JP" dirty="0"/>
          </a:p>
          <a:p>
            <a:endParaRPr lang="en-US" altLang="ja-JP" dirty="0"/>
          </a:p>
          <a:p>
            <a:endParaRPr lang="en-US" altLang="ja-JP" dirty="0"/>
          </a:p>
          <a:p>
            <a:endParaRPr kumimoji="1" lang="ja-JP" altLang="en-US" dirty="0"/>
          </a:p>
        </p:txBody>
      </p:sp>
      <p:sp>
        <p:nvSpPr>
          <p:cNvPr id="4" name="フッター プレースホルダー 3">
            <a:extLst>
              <a:ext uri="{FF2B5EF4-FFF2-40B4-BE49-F238E27FC236}">
                <a16:creationId xmlns="" xmlns:a16="http://schemas.microsoft.com/office/drawing/2014/main" id="{F3EE60EE-F066-46EE-8762-C2C5149FB6E2}"/>
              </a:ext>
            </a:extLst>
          </p:cNvPr>
          <p:cNvSpPr>
            <a:spLocks noGrp="1"/>
          </p:cNvSpPr>
          <p:nvPr>
            <p:ph type="ftr" sz="quarter" idx="11"/>
          </p:nvPr>
        </p:nvSpPr>
        <p:spPr/>
        <p:txBody>
          <a:bodyPr/>
          <a:lstStyle/>
          <a:p>
            <a:r>
              <a:rPr kumimoji="1" lang="en-US" altLang="ja-JP"/>
              <a:t>IT</a:t>
            </a:r>
            <a:r>
              <a:rPr kumimoji="1" lang="ja-JP" altLang="en-US"/>
              <a:t>ストラテジ分野ケース教材</a:t>
            </a:r>
            <a:endParaRPr kumimoji="1" lang="ja-JP" altLang="en-US" dirty="0"/>
          </a:p>
        </p:txBody>
      </p:sp>
      <p:sp>
        <p:nvSpPr>
          <p:cNvPr id="5" name="スライド番号プレースホルダー 4">
            <a:extLst>
              <a:ext uri="{FF2B5EF4-FFF2-40B4-BE49-F238E27FC236}">
                <a16:creationId xmlns="" xmlns:a16="http://schemas.microsoft.com/office/drawing/2014/main" id="{6D20B7DD-34CF-4892-A8F0-A5547B9B7014}"/>
              </a:ext>
            </a:extLst>
          </p:cNvPr>
          <p:cNvSpPr>
            <a:spLocks noGrp="1"/>
          </p:cNvSpPr>
          <p:nvPr>
            <p:ph type="sldNum" sz="quarter" idx="12"/>
          </p:nvPr>
        </p:nvSpPr>
        <p:spPr/>
        <p:txBody>
          <a:bodyPr/>
          <a:lstStyle/>
          <a:p>
            <a:fld id="{BC7EC0D7-F1B8-4B03-AD18-FC341B53B538}" type="slidenum">
              <a:rPr kumimoji="1" lang="ja-JP" altLang="en-US" smtClean="0"/>
              <a:t>15</a:t>
            </a:fld>
            <a:endParaRPr kumimoji="1" lang="ja-JP" altLang="en-US"/>
          </a:p>
        </p:txBody>
      </p:sp>
    </p:spTree>
    <p:extLst>
      <p:ext uri="{BB962C8B-B14F-4D97-AF65-F5344CB8AC3E}">
        <p14:creationId xmlns:p14="http://schemas.microsoft.com/office/powerpoint/2010/main" val="779871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A345C3F5-C0C1-44AB-9602-C10AB43C3896}"/>
              </a:ext>
            </a:extLst>
          </p:cNvPr>
          <p:cNvSpPr>
            <a:spLocks noGrp="1"/>
          </p:cNvSpPr>
          <p:nvPr>
            <p:ph type="title"/>
          </p:nvPr>
        </p:nvSpPr>
        <p:spPr/>
        <p:txBody>
          <a:bodyPr>
            <a:normAutofit fontScale="90000"/>
          </a:bodyPr>
          <a:lstStyle/>
          <a:p>
            <a:r>
              <a:rPr lang="ja-JP" altLang="en-US" dirty="0"/>
              <a:t>エンジニアリング</a:t>
            </a:r>
            <a:r>
              <a:rPr kumimoji="1" lang="ja-JP" altLang="en-US" dirty="0"/>
              <a:t>システム</a:t>
            </a:r>
          </a:p>
        </p:txBody>
      </p:sp>
      <p:sp>
        <p:nvSpPr>
          <p:cNvPr id="3" name="コンテンツ プレースホルダー 2">
            <a:extLst>
              <a:ext uri="{FF2B5EF4-FFF2-40B4-BE49-F238E27FC236}">
                <a16:creationId xmlns="" xmlns:a16="http://schemas.microsoft.com/office/drawing/2014/main" id="{2D40C41D-371B-4445-A888-EB918817ACF6}"/>
              </a:ext>
            </a:extLst>
          </p:cNvPr>
          <p:cNvSpPr>
            <a:spLocks noGrp="1"/>
          </p:cNvSpPr>
          <p:nvPr>
            <p:ph idx="1"/>
          </p:nvPr>
        </p:nvSpPr>
        <p:spPr/>
        <p:txBody>
          <a:bodyPr>
            <a:normAutofit/>
          </a:bodyPr>
          <a:lstStyle/>
          <a:p>
            <a:r>
              <a:rPr kumimoji="1" lang="ja-JP" altLang="en-US" dirty="0"/>
              <a:t>参照サイト</a:t>
            </a:r>
            <a:r>
              <a:rPr kumimoji="1" lang="en-US" altLang="ja-JP" dirty="0"/>
              <a:t>(2)</a:t>
            </a:r>
          </a:p>
          <a:p>
            <a:r>
              <a:rPr lang="ja-JP" altLang="en-US" dirty="0"/>
              <a:t>フレキシブル生産システム</a:t>
            </a:r>
            <a:r>
              <a:rPr lang="en-US" altLang="ja-JP" dirty="0"/>
              <a:t>(FMS)</a:t>
            </a:r>
            <a:r>
              <a:rPr lang="ja-JP" altLang="en-US" dirty="0"/>
              <a:t>とは？加工も搬送も自動化</a:t>
            </a:r>
            <a:r>
              <a:rPr lang="en-US" altLang="ja-JP" dirty="0"/>
              <a:t/>
            </a:r>
            <a:br>
              <a:rPr lang="en-US" altLang="ja-JP" dirty="0"/>
            </a:br>
            <a:r>
              <a:rPr lang="ja-JP" altLang="en-US" dirty="0"/>
              <a:t>	</a:t>
            </a:r>
            <a:r>
              <a:rPr lang="en-US" altLang="ja-JP" dirty="0"/>
              <a:t>https://www.robot-befriend.com/blog/fms/</a:t>
            </a:r>
          </a:p>
          <a:p>
            <a:r>
              <a:rPr lang="ja-JP" altLang="en-US" dirty="0"/>
              <a:t>トヨタ生産方式</a:t>
            </a:r>
            <a:r>
              <a:rPr lang="en-US" altLang="ja-JP" dirty="0"/>
              <a:t/>
            </a:r>
            <a:br>
              <a:rPr lang="en-US" altLang="ja-JP" dirty="0"/>
            </a:br>
            <a:r>
              <a:rPr lang="ja-JP" altLang="en-US" dirty="0"/>
              <a:t>　　</a:t>
            </a:r>
            <a:r>
              <a:rPr lang="en-US" altLang="ja-JP" dirty="0"/>
              <a:t>https://global.toyota/jp/company/vision-and-philosophy/production-system/</a:t>
            </a:r>
          </a:p>
          <a:p>
            <a:r>
              <a:rPr lang="ja-JP" altLang="en-US" dirty="0"/>
              <a:t>コンカレント開発に向けたアーキテクトチーム導入による開発プロセスの改善</a:t>
            </a:r>
            <a:r>
              <a:rPr lang="en-US" altLang="ja-JP" dirty="0"/>
              <a:t/>
            </a:r>
            <a:br>
              <a:rPr lang="en-US" altLang="ja-JP" dirty="0"/>
            </a:br>
            <a:r>
              <a:rPr lang="ja-JP" altLang="en-US" dirty="0"/>
              <a:t>	</a:t>
            </a:r>
            <a:r>
              <a:rPr lang="en-US" altLang="ja-JP" dirty="0"/>
              <a:t>http://www.jaspic.org/event/2015/SPIJapan/session1C/1C-4_ID009.pdf</a:t>
            </a:r>
          </a:p>
          <a:p>
            <a:endParaRPr lang="en-US" altLang="ja-JP" dirty="0"/>
          </a:p>
          <a:p>
            <a:endParaRPr lang="en-US" altLang="ja-JP" dirty="0"/>
          </a:p>
          <a:p>
            <a:endParaRPr lang="en-US" altLang="ja-JP" dirty="0"/>
          </a:p>
          <a:p>
            <a:endParaRPr lang="en-US" altLang="ja-JP" dirty="0"/>
          </a:p>
          <a:p>
            <a:endParaRPr lang="en-US" altLang="ja-JP" dirty="0"/>
          </a:p>
          <a:p>
            <a:endParaRPr kumimoji="1" lang="ja-JP" altLang="en-US" dirty="0"/>
          </a:p>
        </p:txBody>
      </p:sp>
      <p:sp>
        <p:nvSpPr>
          <p:cNvPr id="4" name="フッター プレースホルダー 3">
            <a:extLst>
              <a:ext uri="{FF2B5EF4-FFF2-40B4-BE49-F238E27FC236}">
                <a16:creationId xmlns="" xmlns:a16="http://schemas.microsoft.com/office/drawing/2014/main" id="{F3EE60EE-F066-46EE-8762-C2C5149FB6E2}"/>
              </a:ext>
            </a:extLst>
          </p:cNvPr>
          <p:cNvSpPr>
            <a:spLocks noGrp="1"/>
          </p:cNvSpPr>
          <p:nvPr>
            <p:ph type="ftr" sz="quarter" idx="11"/>
          </p:nvPr>
        </p:nvSpPr>
        <p:spPr/>
        <p:txBody>
          <a:bodyPr/>
          <a:lstStyle/>
          <a:p>
            <a:r>
              <a:rPr kumimoji="1" lang="en-US" altLang="ja-JP"/>
              <a:t>IT</a:t>
            </a:r>
            <a:r>
              <a:rPr kumimoji="1" lang="ja-JP" altLang="en-US"/>
              <a:t>ストラテジ分野ケース教材</a:t>
            </a:r>
            <a:endParaRPr kumimoji="1" lang="ja-JP" altLang="en-US" dirty="0"/>
          </a:p>
        </p:txBody>
      </p:sp>
      <p:sp>
        <p:nvSpPr>
          <p:cNvPr id="5" name="スライド番号プレースホルダー 4">
            <a:extLst>
              <a:ext uri="{FF2B5EF4-FFF2-40B4-BE49-F238E27FC236}">
                <a16:creationId xmlns="" xmlns:a16="http://schemas.microsoft.com/office/drawing/2014/main" id="{6D20B7DD-34CF-4892-A8F0-A5547B9B7014}"/>
              </a:ext>
            </a:extLst>
          </p:cNvPr>
          <p:cNvSpPr>
            <a:spLocks noGrp="1"/>
          </p:cNvSpPr>
          <p:nvPr>
            <p:ph type="sldNum" sz="quarter" idx="12"/>
          </p:nvPr>
        </p:nvSpPr>
        <p:spPr/>
        <p:txBody>
          <a:bodyPr/>
          <a:lstStyle/>
          <a:p>
            <a:fld id="{BC7EC0D7-F1B8-4B03-AD18-FC341B53B538}" type="slidenum">
              <a:rPr kumimoji="1" lang="ja-JP" altLang="en-US" smtClean="0"/>
              <a:t>16</a:t>
            </a:fld>
            <a:endParaRPr kumimoji="1" lang="ja-JP" altLang="en-US"/>
          </a:p>
        </p:txBody>
      </p:sp>
    </p:spTree>
    <p:extLst>
      <p:ext uri="{BB962C8B-B14F-4D97-AF65-F5344CB8AC3E}">
        <p14:creationId xmlns:p14="http://schemas.microsoft.com/office/powerpoint/2010/main" val="4278284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4C27A13F-AD05-418D-A371-760F9EAD4277}"/>
              </a:ext>
            </a:extLst>
          </p:cNvPr>
          <p:cNvSpPr>
            <a:spLocks noGrp="1"/>
          </p:cNvSpPr>
          <p:nvPr>
            <p:ph type="title"/>
          </p:nvPr>
        </p:nvSpPr>
        <p:spPr/>
        <p:txBody>
          <a:bodyPr>
            <a:normAutofit fontScale="90000"/>
          </a:bodyPr>
          <a:lstStyle/>
          <a:p>
            <a:r>
              <a:rPr lang="en-US" altLang="ja-JP" dirty="0"/>
              <a:t>e</a:t>
            </a:r>
            <a:r>
              <a:rPr lang="ja-JP" altLang="en-US" dirty="0"/>
              <a:t>ビジネス</a:t>
            </a:r>
            <a:endParaRPr kumimoji="1" lang="ja-JP" altLang="en-US" dirty="0"/>
          </a:p>
        </p:txBody>
      </p:sp>
      <p:sp>
        <p:nvSpPr>
          <p:cNvPr id="3" name="コンテンツ プレースホルダー 2">
            <a:extLst>
              <a:ext uri="{FF2B5EF4-FFF2-40B4-BE49-F238E27FC236}">
                <a16:creationId xmlns="" xmlns:a16="http://schemas.microsoft.com/office/drawing/2014/main" id="{5A99A5DE-1297-41A1-BED2-84819B39B6E3}"/>
              </a:ext>
            </a:extLst>
          </p:cNvPr>
          <p:cNvSpPr>
            <a:spLocks noGrp="1"/>
          </p:cNvSpPr>
          <p:nvPr>
            <p:ph idx="1"/>
          </p:nvPr>
        </p:nvSpPr>
        <p:spPr/>
        <p:txBody>
          <a:bodyPr/>
          <a:lstStyle/>
          <a:p>
            <a:r>
              <a:rPr kumimoji="1" lang="en-US" altLang="ja-JP" dirty="0"/>
              <a:t>e</a:t>
            </a:r>
            <a:r>
              <a:rPr kumimoji="1" lang="ja-JP" altLang="en-US" dirty="0"/>
              <a:t>ビジネスとは</a:t>
            </a:r>
            <a:endParaRPr kumimoji="1" lang="en-US" altLang="ja-JP" dirty="0"/>
          </a:p>
          <a:p>
            <a:pPr lvl="1"/>
            <a:r>
              <a:rPr lang="en-US" altLang="ja-JP" dirty="0"/>
              <a:t>e</a:t>
            </a:r>
            <a:r>
              <a:rPr lang="ja-JP" altLang="en-US" dirty="0"/>
              <a:t>ビジネスとは、ネットワークや情報システムを利用した電子商取引のことである。</a:t>
            </a:r>
            <a:endParaRPr lang="en-US" altLang="ja-JP" dirty="0"/>
          </a:p>
          <a:p>
            <a:r>
              <a:rPr lang="en-US" altLang="ja-JP" dirty="0"/>
              <a:t>e</a:t>
            </a:r>
            <a:r>
              <a:rPr lang="ja-JP" altLang="en-US" dirty="0"/>
              <a:t>ビジネスのメリット</a:t>
            </a:r>
            <a:endParaRPr lang="en-US" altLang="ja-JP" dirty="0"/>
          </a:p>
          <a:p>
            <a:pPr lvl="1"/>
            <a:r>
              <a:rPr lang="ja-JP" altLang="en-US" dirty="0"/>
              <a:t>実店舗を必要とせず、店舗や店員にかかるコストを低減し、少ない投資で事業に参入できる特徴がある。</a:t>
            </a:r>
            <a:endParaRPr lang="en-US" altLang="ja-JP" dirty="0"/>
          </a:p>
          <a:p>
            <a:pPr lvl="1"/>
            <a:r>
              <a:rPr lang="ja-JP" altLang="en-US" dirty="0"/>
              <a:t>参入障壁が低いことから、企業等の事業者だけでなく、個人での事業参入も容易である。</a:t>
            </a:r>
            <a:endParaRPr lang="en-US" altLang="ja-JP" dirty="0"/>
          </a:p>
          <a:p>
            <a:r>
              <a:rPr lang="en-US" altLang="ja-JP" dirty="0"/>
              <a:t>e</a:t>
            </a:r>
            <a:r>
              <a:rPr lang="ja-JP" altLang="en-US" dirty="0"/>
              <a:t>ビジネスのリスク</a:t>
            </a:r>
            <a:endParaRPr lang="en-US" altLang="ja-JP" dirty="0"/>
          </a:p>
          <a:p>
            <a:pPr lvl="1"/>
            <a:r>
              <a:rPr lang="ja-JP" altLang="en-US" dirty="0"/>
              <a:t>関係法令や業界慣習などについての十分な知識がないままに事業を開始することで、悪意なくコンプライアンス違反や業界慣習に反した行為をしてしまう可能性がある。</a:t>
            </a:r>
            <a:endParaRPr lang="en-US" altLang="ja-JP" dirty="0"/>
          </a:p>
          <a:p>
            <a:pPr lvl="1"/>
            <a:r>
              <a:rPr lang="ja-JP" altLang="en-US" dirty="0"/>
              <a:t>ネットワークやレンタルサーバの障害など、自己に原因のない突発的な障害による影響を受けやすい。</a:t>
            </a:r>
            <a:endParaRPr lang="en-US" altLang="ja-JP" dirty="0"/>
          </a:p>
          <a:p>
            <a:pPr lvl="1"/>
            <a:r>
              <a:rPr lang="ja-JP" altLang="en-US" dirty="0"/>
              <a:t>外部からの不正なアクセスによりシステムに不具合が生じたりした場合には、事業に大きな悪影響を及ぼすリスクがある。</a:t>
            </a:r>
            <a:endParaRPr lang="en-US" altLang="ja-JP" dirty="0"/>
          </a:p>
          <a:p>
            <a:pPr lvl="1"/>
            <a:r>
              <a:rPr lang="ja-JP" altLang="en-US" dirty="0"/>
              <a:t>氏名、住所、電話番号、クレジットカード情報といった個人を特定できる情報を取り扱うため、これらが不正アクセス等により流出した場合には、事業に悪影響を及ぼす可能性がある。</a:t>
            </a:r>
            <a:endParaRPr lang="en-US" altLang="ja-JP" dirty="0"/>
          </a:p>
          <a:p>
            <a:endParaRPr lang="en-US" altLang="ja-JP" dirty="0"/>
          </a:p>
        </p:txBody>
      </p:sp>
      <p:sp>
        <p:nvSpPr>
          <p:cNvPr id="4" name="フッター プレースホルダー 3">
            <a:extLst>
              <a:ext uri="{FF2B5EF4-FFF2-40B4-BE49-F238E27FC236}">
                <a16:creationId xmlns="" xmlns:a16="http://schemas.microsoft.com/office/drawing/2014/main" id="{DCD6F31D-9808-458E-9755-2B63D3592AE3}"/>
              </a:ext>
            </a:extLst>
          </p:cNvPr>
          <p:cNvSpPr>
            <a:spLocks noGrp="1"/>
          </p:cNvSpPr>
          <p:nvPr>
            <p:ph type="ftr" sz="quarter" idx="11"/>
          </p:nvPr>
        </p:nvSpPr>
        <p:spPr/>
        <p:txBody>
          <a:bodyPr/>
          <a:lstStyle/>
          <a:p>
            <a:r>
              <a:rPr kumimoji="1" lang="en-US" altLang="ja-JP"/>
              <a:t>IT</a:t>
            </a:r>
            <a:r>
              <a:rPr kumimoji="1" lang="ja-JP" altLang="en-US"/>
              <a:t>ストラテジ分野ケース教材</a:t>
            </a:r>
            <a:endParaRPr kumimoji="1" lang="ja-JP" altLang="en-US" dirty="0"/>
          </a:p>
        </p:txBody>
      </p:sp>
      <p:sp>
        <p:nvSpPr>
          <p:cNvPr id="5" name="スライド番号プレースホルダー 4">
            <a:extLst>
              <a:ext uri="{FF2B5EF4-FFF2-40B4-BE49-F238E27FC236}">
                <a16:creationId xmlns="" xmlns:a16="http://schemas.microsoft.com/office/drawing/2014/main" id="{EBEDBE79-5286-4445-9F21-A76CC39017C0}"/>
              </a:ext>
            </a:extLst>
          </p:cNvPr>
          <p:cNvSpPr>
            <a:spLocks noGrp="1"/>
          </p:cNvSpPr>
          <p:nvPr>
            <p:ph type="sldNum" sz="quarter" idx="12"/>
          </p:nvPr>
        </p:nvSpPr>
        <p:spPr/>
        <p:txBody>
          <a:bodyPr/>
          <a:lstStyle/>
          <a:p>
            <a:fld id="{BC7EC0D7-F1B8-4B03-AD18-FC341B53B538}" type="slidenum">
              <a:rPr kumimoji="1" lang="ja-JP" altLang="en-US" smtClean="0"/>
              <a:t>17</a:t>
            </a:fld>
            <a:endParaRPr kumimoji="1" lang="ja-JP" altLang="en-US"/>
          </a:p>
        </p:txBody>
      </p:sp>
    </p:spTree>
    <p:extLst>
      <p:ext uri="{BB962C8B-B14F-4D97-AF65-F5344CB8AC3E}">
        <p14:creationId xmlns:p14="http://schemas.microsoft.com/office/powerpoint/2010/main" val="14527171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4C27A13F-AD05-418D-A371-760F9EAD4277}"/>
              </a:ext>
            </a:extLst>
          </p:cNvPr>
          <p:cNvSpPr>
            <a:spLocks noGrp="1"/>
          </p:cNvSpPr>
          <p:nvPr>
            <p:ph type="title"/>
          </p:nvPr>
        </p:nvSpPr>
        <p:spPr/>
        <p:txBody>
          <a:bodyPr>
            <a:normAutofit fontScale="90000"/>
          </a:bodyPr>
          <a:lstStyle/>
          <a:p>
            <a:r>
              <a:rPr lang="en-US" altLang="ja-JP" dirty="0"/>
              <a:t>e</a:t>
            </a:r>
            <a:r>
              <a:rPr lang="ja-JP" altLang="en-US" dirty="0"/>
              <a:t>ビジネス</a:t>
            </a:r>
            <a:endParaRPr kumimoji="1" lang="ja-JP" altLang="en-US" dirty="0"/>
          </a:p>
        </p:txBody>
      </p:sp>
      <p:sp>
        <p:nvSpPr>
          <p:cNvPr id="3" name="コンテンツ プレースホルダー 2">
            <a:extLst>
              <a:ext uri="{FF2B5EF4-FFF2-40B4-BE49-F238E27FC236}">
                <a16:creationId xmlns="" xmlns:a16="http://schemas.microsoft.com/office/drawing/2014/main" id="{5A99A5DE-1297-41A1-BED2-84819B39B6E3}"/>
              </a:ext>
            </a:extLst>
          </p:cNvPr>
          <p:cNvSpPr>
            <a:spLocks noGrp="1"/>
          </p:cNvSpPr>
          <p:nvPr>
            <p:ph idx="1"/>
          </p:nvPr>
        </p:nvSpPr>
        <p:spPr/>
        <p:txBody>
          <a:bodyPr/>
          <a:lstStyle/>
          <a:p>
            <a:r>
              <a:rPr lang="en-US" altLang="ja-JP" dirty="0"/>
              <a:t>EC</a:t>
            </a:r>
            <a:r>
              <a:rPr lang="ja-JP" altLang="en-US" dirty="0"/>
              <a:t>の形態</a:t>
            </a:r>
            <a:endParaRPr kumimoji="1" lang="en-US" altLang="ja-JP" dirty="0"/>
          </a:p>
          <a:p>
            <a:pPr lvl="1"/>
            <a:r>
              <a:rPr lang="en-US" altLang="ja-JP" dirty="0"/>
              <a:t>EC(Electronic Commerce</a:t>
            </a:r>
            <a:r>
              <a:rPr lang="ja-JP" altLang="en-US" dirty="0"/>
              <a:t>：電子商取引</a:t>
            </a:r>
            <a:r>
              <a:rPr lang="en-US" altLang="ja-JP" dirty="0"/>
              <a:t>)</a:t>
            </a:r>
            <a:r>
              <a:rPr lang="ja-JP" altLang="en-US" dirty="0"/>
              <a:t>とは、企業と企業、企業と個人顧客といった様々な主体の間で電子的な商取引を行うことである。</a:t>
            </a:r>
            <a:endParaRPr lang="en-US" altLang="ja-JP" dirty="0"/>
          </a:p>
          <a:p>
            <a:r>
              <a:rPr lang="en-US" altLang="ja-JP" dirty="0"/>
              <a:t>EC</a:t>
            </a:r>
            <a:r>
              <a:rPr lang="ja-JP" altLang="en-US" dirty="0"/>
              <a:t>の主体</a:t>
            </a:r>
            <a:r>
              <a:rPr lang="en-US" altLang="ja-JP" dirty="0"/>
              <a:t>			EC</a:t>
            </a:r>
            <a:r>
              <a:rPr lang="ja-JP" altLang="en-US" dirty="0"/>
              <a:t>形態</a:t>
            </a:r>
            <a:endParaRPr lang="en-US" altLang="ja-JP" dirty="0"/>
          </a:p>
        </p:txBody>
      </p:sp>
      <p:sp>
        <p:nvSpPr>
          <p:cNvPr id="4" name="フッター プレースホルダー 3">
            <a:extLst>
              <a:ext uri="{FF2B5EF4-FFF2-40B4-BE49-F238E27FC236}">
                <a16:creationId xmlns="" xmlns:a16="http://schemas.microsoft.com/office/drawing/2014/main" id="{DCD6F31D-9808-458E-9755-2B63D3592AE3}"/>
              </a:ext>
            </a:extLst>
          </p:cNvPr>
          <p:cNvSpPr>
            <a:spLocks noGrp="1"/>
          </p:cNvSpPr>
          <p:nvPr>
            <p:ph type="ftr" sz="quarter" idx="11"/>
          </p:nvPr>
        </p:nvSpPr>
        <p:spPr/>
        <p:txBody>
          <a:bodyPr/>
          <a:lstStyle/>
          <a:p>
            <a:r>
              <a:rPr kumimoji="1" lang="en-US" altLang="ja-JP"/>
              <a:t>IT</a:t>
            </a:r>
            <a:r>
              <a:rPr kumimoji="1" lang="ja-JP" altLang="en-US"/>
              <a:t>ストラテジ分野ケース教材</a:t>
            </a:r>
            <a:endParaRPr kumimoji="1" lang="ja-JP" altLang="en-US" dirty="0"/>
          </a:p>
        </p:txBody>
      </p:sp>
      <p:sp>
        <p:nvSpPr>
          <p:cNvPr id="5" name="スライド番号プレースホルダー 4">
            <a:extLst>
              <a:ext uri="{FF2B5EF4-FFF2-40B4-BE49-F238E27FC236}">
                <a16:creationId xmlns="" xmlns:a16="http://schemas.microsoft.com/office/drawing/2014/main" id="{EBEDBE79-5286-4445-9F21-A76CC39017C0}"/>
              </a:ext>
            </a:extLst>
          </p:cNvPr>
          <p:cNvSpPr>
            <a:spLocks noGrp="1"/>
          </p:cNvSpPr>
          <p:nvPr>
            <p:ph type="sldNum" sz="quarter" idx="12"/>
          </p:nvPr>
        </p:nvSpPr>
        <p:spPr/>
        <p:txBody>
          <a:bodyPr/>
          <a:lstStyle/>
          <a:p>
            <a:fld id="{BC7EC0D7-F1B8-4B03-AD18-FC341B53B538}" type="slidenum">
              <a:rPr kumimoji="1" lang="ja-JP" altLang="en-US" smtClean="0"/>
              <a:t>18</a:t>
            </a:fld>
            <a:endParaRPr kumimoji="1" lang="ja-JP" altLang="en-US"/>
          </a:p>
        </p:txBody>
      </p:sp>
      <p:graphicFrame>
        <p:nvGraphicFramePr>
          <p:cNvPr id="6" name="表 5">
            <a:extLst>
              <a:ext uri="{FF2B5EF4-FFF2-40B4-BE49-F238E27FC236}">
                <a16:creationId xmlns="" xmlns:a16="http://schemas.microsoft.com/office/drawing/2014/main" id="{605EA50E-23FC-4AB7-B90D-34F75D6657E7}"/>
              </a:ext>
            </a:extLst>
          </p:cNvPr>
          <p:cNvGraphicFramePr>
            <a:graphicFrameLocks noGrp="1"/>
          </p:cNvGraphicFramePr>
          <p:nvPr>
            <p:extLst>
              <p:ext uri="{D42A27DB-BD31-4B8C-83A1-F6EECF244321}">
                <p14:modId xmlns:p14="http://schemas.microsoft.com/office/powerpoint/2010/main" val="3049125406"/>
              </p:ext>
            </p:extLst>
          </p:nvPr>
        </p:nvGraphicFramePr>
        <p:xfrm>
          <a:off x="3830689" y="2222272"/>
          <a:ext cx="5005662" cy="4206240"/>
        </p:xfrm>
        <a:graphic>
          <a:graphicData uri="http://schemas.openxmlformats.org/drawingml/2006/table">
            <a:tbl>
              <a:tblPr firstRow="1" bandRow="1">
                <a:tableStyleId>{5C22544A-7EE6-4342-B048-85BDC9FD1C3A}</a:tableStyleId>
              </a:tblPr>
              <a:tblGrid>
                <a:gridCol w="923120">
                  <a:extLst>
                    <a:ext uri="{9D8B030D-6E8A-4147-A177-3AD203B41FA5}">
                      <a16:colId xmlns="" xmlns:a16="http://schemas.microsoft.com/office/drawing/2014/main" val="2952109251"/>
                    </a:ext>
                  </a:extLst>
                </a:gridCol>
                <a:gridCol w="4082542">
                  <a:extLst>
                    <a:ext uri="{9D8B030D-6E8A-4147-A177-3AD203B41FA5}">
                      <a16:colId xmlns="" xmlns:a16="http://schemas.microsoft.com/office/drawing/2014/main" val="745613505"/>
                    </a:ext>
                  </a:extLst>
                </a:gridCol>
              </a:tblGrid>
              <a:tr h="324375">
                <a:tc>
                  <a:txBody>
                    <a:bodyPr/>
                    <a:lstStyle/>
                    <a:p>
                      <a:pPr algn="ctr"/>
                      <a:r>
                        <a:rPr kumimoji="1" lang="ja-JP" altLang="en-US" dirty="0"/>
                        <a:t>名称</a:t>
                      </a:r>
                    </a:p>
                  </a:txBody>
                  <a:tcPr/>
                </a:tc>
                <a:tc>
                  <a:txBody>
                    <a:bodyPr/>
                    <a:lstStyle/>
                    <a:p>
                      <a:pPr algn="ctr"/>
                      <a:r>
                        <a:rPr kumimoji="1" lang="ja-JP" altLang="en-US" dirty="0"/>
                        <a:t>説明</a:t>
                      </a:r>
                    </a:p>
                  </a:txBody>
                  <a:tcPr/>
                </a:tc>
                <a:extLst>
                  <a:ext uri="{0D108BD9-81ED-4DB2-BD59-A6C34878D82A}">
                    <a16:rowId xmlns="" xmlns:a16="http://schemas.microsoft.com/office/drawing/2014/main" val="3399128558"/>
                  </a:ext>
                </a:extLst>
              </a:tr>
              <a:tr h="499640">
                <a:tc>
                  <a:txBody>
                    <a:bodyPr/>
                    <a:lstStyle/>
                    <a:p>
                      <a:r>
                        <a:rPr kumimoji="1" lang="en-US" altLang="ja-JP" dirty="0" err="1"/>
                        <a:t>BtoB</a:t>
                      </a:r>
                      <a:endParaRPr kumimoji="1" lang="ja-JP" altLang="en-US" dirty="0"/>
                    </a:p>
                  </a:txBody>
                  <a:tcPr/>
                </a:tc>
                <a:tc>
                  <a:txBody>
                    <a:bodyPr/>
                    <a:lstStyle/>
                    <a:p>
                      <a:r>
                        <a:rPr kumimoji="1" lang="ja-JP" altLang="en-US" dirty="0"/>
                        <a:t>企業と企業の取引</a:t>
                      </a:r>
                      <a:endParaRPr kumimoji="1" lang="en-US" altLang="ja-JP" dirty="0"/>
                    </a:p>
                    <a:p>
                      <a:r>
                        <a:rPr kumimoji="1" lang="ja-JP" altLang="en-US" dirty="0"/>
                        <a:t>企業間の受発注システムなど</a:t>
                      </a:r>
                    </a:p>
                  </a:txBody>
                  <a:tcPr/>
                </a:tc>
                <a:extLst>
                  <a:ext uri="{0D108BD9-81ED-4DB2-BD59-A6C34878D82A}">
                    <a16:rowId xmlns="" xmlns:a16="http://schemas.microsoft.com/office/drawing/2014/main" val="1541249287"/>
                  </a:ext>
                </a:extLst>
              </a:tr>
              <a:tr h="499640">
                <a:tc>
                  <a:txBody>
                    <a:bodyPr/>
                    <a:lstStyle/>
                    <a:p>
                      <a:r>
                        <a:rPr kumimoji="1" lang="en-US" altLang="ja-JP" dirty="0" err="1"/>
                        <a:t>BtoC</a:t>
                      </a:r>
                      <a:endParaRPr kumimoji="1" lang="ja-JP" altLang="en-US" dirty="0"/>
                    </a:p>
                  </a:txBody>
                  <a:tcPr/>
                </a:tc>
                <a:tc>
                  <a:txBody>
                    <a:bodyPr/>
                    <a:lstStyle/>
                    <a:p>
                      <a:r>
                        <a:rPr kumimoji="1" lang="ja-JP" altLang="en-US" dirty="0"/>
                        <a:t>企業と消費者の取引</a:t>
                      </a:r>
                      <a:endParaRPr kumimoji="1" lang="en-US" altLang="ja-JP" dirty="0"/>
                    </a:p>
                    <a:p>
                      <a:r>
                        <a:rPr kumimoji="1" lang="ja-JP" altLang="en-US" dirty="0"/>
                        <a:t>ショッピングサイト、ネットバンキングなど</a:t>
                      </a:r>
                    </a:p>
                  </a:txBody>
                  <a:tcPr/>
                </a:tc>
                <a:extLst>
                  <a:ext uri="{0D108BD9-81ED-4DB2-BD59-A6C34878D82A}">
                    <a16:rowId xmlns="" xmlns:a16="http://schemas.microsoft.com/office/drawing/2014/main" val="1874881210"/>
                  </a:ext>
                </a:extLst>
              </a:tr>
              <a:tr h="499640">
                <a:tc>
                  <a:txBody>
                    <a:bodyPr/>
                    <a:lstStyle/>
                    <a:p>
                      <a:r>
                        <a:rPr kumimoji="1" lang="en-US" altLang="ja-JP" dirty="0" err="1"/>
                        <a:t>CtoC</a:t>
                      </a:r>
                      <a:endParaRPr kumimoji="1" lang="ja-JP" altLang="en-US" dirty="0"/>
                    </a:p>
                  </a:txBody>
                  <a:tcPr/>
                </a:tc>
                <a:tc>
                  <a:txBody>
                    <a:bodyPr/>
                    <a:lstStyle/>
                    <a:p>
                      <a:r>
                        <a:rPr kumimoji="1" lang="ja-JP" altLang="en-US" dirty="0"/>
                        <a:t>消費者と消費者の取引</a:t>
                      </a:r>
                      <a:endParaRPr kumimoji="1" lang="en-US" altLang="ja-JP" dirty="0"/>
                    </a:p>
                    <a:p>
                      <a:r>
                        <a:rPr kumimoji="1" lang="ja-JP" altLang="en-US" dirty="0"/>
                        <a:t>ネットオークションなど</a:t>
                      </a:r>
                    </a:p>
                  </a:txBody>
                  <a:tcPr/>
                </a:tc>
                <a:extLst>
                  <a:ext uri="{0D108BD9-81ED-4DB2-BD59-A6C34878D82A}">
                    <a16:rowId xmlns="" xmlns:a16="http://schemas.microsoft.com/office/drawing/2014/main" val="3854723461"/>
                  </a:ext>
                </a:extLst>
              </a:tr>
              <a:tr h="499640">
                <a:tc>
                  <a:txBody>
                    <a:bodyPr/>
                    <a:lstStyle/>
                    <a:p>
                      <a:r>
                        <a:rPr kumimoji="1" lang="en-US" altLang="ja-JP" dirty="0" err="1"/>
                        <a:t>GtoB</a:t>
                      </a:r>
                      <a:endParaRPr kumimoji="1" lang="ja-JP" altLang="en-US" dirty="0"/>
                    </a:p>
                  </a:txBody>
                  <a:tcPr/>
                </a:tc>
                <a:tc>
                  <a:txBody>
                    <a:bodyPr/>
                    <a:lstStyle/>
                    <a:p>
                      <a:r>
                        <a:rPr kumimoji="1" lang="ja-JP" altLang="en-US" dirty="0"/>
                        <a:t>行政機関と企業の取引</a:t>
                      </a:r>
                      <a:endParaRPr kumimoji="1" lang="en-US" altLang="ja-JP" dirty="0"/>
                    </a:p>
                    <a:p>
                      <a:r>
                        <a:rPr kumimoji="1" lang="ja-JP" altLang="en-US" dirty="0"/>
                        <a:t>電子入札など</a:t>
                      </a:r>
                    </a:p>
                  </a:txBody>
                  <a:tcPr/>
                </a:tc>
                <a:extLst>
                  <a:ext uri="{0D108BD9-81ED-4DB2-BD59-A6C34878D82A}">
                    <a16:rowId xmlns="" xmlns:a16="http://schemas.microsoft.com/office/drawing/2014/main" val="3731040242"/>
                  </a:ext>
                </a:extLst>
              </a:tr>
              <a:tr h="499640">
                <a:tc>
                  <a:txBody>
                    <a:bodyPr/>
                    <a:lstStyle/>
                    <a:p>
                      <a:r>
                        <a:rPr kumimoji="1" lang="en-US" altLang="ja-JP" dirty="0" err="1"/>
                        <a:t>GtoC</a:t>
                      </a:r>
                      <a:endParaRPr kumimoji="1" lang="ja-JP" altLang="en-US" dirty="0"/>
                    </a:p>
                  </a:txBody>
                  <a:tcPr/>
                </a:tc>
                <a:tc>
                  <a:txBody>
                    <a:bodyPr/>
                    <a:lstStyle/>
                    <a:p>
                      <a:r>
                        <a:rPr kumimoji="1" lang="ja-JP" altLang="en-US" dirty="0"/>
                        <a:t>行政機関と個人の取引</a:t>
                      </a:r>
                      <a:endParaRPr kumimoji="1" lang="en-US" altLang="ja-JP" dirty="0"/>
                    </a:p>
                    <a:p>
                      <a:r>
                        <a:rPr kumimoji="1" lang="ja-JP" altLang="en-US" dirty="0"/>
                        <a:t>電子申請・届出システムなど</a:t>
                      </a:r>
                    </a:p>
                  </a:txBody>
                  <a:tcPr/>
                </a:tc>
                <a:extLst>
                  <a:ext uri="{0D108BD9-81ED-4DB2-BD59-A6C34878D82A}">
                    <a16:rowId xmlns="" xmlns:a16="http://schemas.microsoft.com/office/drawing/2014/main" val="1789726256"/>
                  </a:ext>
                </a:extLst>
              </a:tr>
              <a:tr h="499640">
                <a:tc>
                  <a:txBody>
                    <a:bodyPr/>
                    <a:lstStyle/>
                    <a:p>
                      <a:r>
                        <a:rPr kumimoji="1" lang="en-US" altLang="ja-JP" dirty="0" err="1"/>
                        <a:t>BtoE</a:t>
                      </a:r>
                      <a:endParaRPr kumimoji="1" lang="ja-JP" altLang="en-US" dirty="0"/>
                    </a:p>
                  </a:txBody>
                  <a:tcPr/>
                </a:tc>
                <a:tc>
                  <a:txBody>
                    <a:bodyPr/>
                    <a:lstStyle/>
                    <a:p>
                      <a:r>
                        <a:rPr kumimoji="1" lang="ja-JP" altLang="en-US" dirty="0"/>
                        <a:t>企業と従業員の取引</a:t>
                      </a:r>
                      <a:endParaRPr kumimoji="1" lang="en-US" altLang="ja-JP" dirty="0"/>
                    </a:p>
                    <a:p>
                      <a:r>
                        <a:rPr kumimoji="1" lang="ja-JP" altLang="en-US" dirty="0"/>
                        <a:t>社内割引販売など</a:t>
                      </a:r>
                    </a:p>
                  </a:txBody>
                  <a:tcPr/>
                </a:tc>
                <a:extLst>
                  <a:ext uri="{0D108BD9-81ED-4DB2-BD59-A6C34878D82A}">
                    <a16:rowId xmlns="" xmlns:a16="http://schemas.microsoft.com/office/drawing/2014/main" val="2863495626"/>
                  </a:ext>
                </a:extLst>
              </a:tr>
            </a:tbl>
          </a:graphicData>
        </a:graphic>
      </p:graphicFrame>
      <p:graphicFrame>
        <p:nvGraphicFramePr>
          <p:cNvPr id="9" name="表 8">
            <a:extLst>
              <a:ext uri="{FF2B5EF4-FFF2-40B4-BE49-F238E27FC236}">
                <a16:creationId xmlns="" xmlns:a16="http://schemas.microsoft.com/office/drawing/2014/main" id="{F7C7B8BA-C2F7-4493-A3B5-2EC50EB02409}"/>
              </a:ext>
            </a:extLst>
          </p:cNvPr>
          <p:cNvGraphicFramePr>
            <a:graphicFrameLocks noGrp="1"/>
          </p:cNvGraphicFramePr>
          <p:nvPr>
            <p:extLst>
              <p:ext uri="{D42A27DB-BD31-4B8C-83A1-F6EECF244321}">
                <p14:modId xmlns:p14="http://schemas.microsoft.com/office/powerpoint/2010/main" val="1036153469"/>
              </p:ext>
            </p:extLst>
          </p:nvPr>
        </p:nvGraphicFramePr>
        <p:xfrm>
          <a:off x="481892" y="2222272"/>
          <a:ext cx="3231331" cy="1828800"/>
        </p:xfrm>
        <a:graphic>
          <a:graphicData uri="http://schemas.openxmlformats.org/drawingml/2006/table">
            <a:tbl>
              <a:tblPr firstRow="1" bandRow="1">
                <a:tableStyleId>{5C22544A-7EE6-4342-B048-85BDC9FD1C3A}</a:tableStyleId>
              </a:tblPr>
              <a:tblGrid>
                <a:gridCol w="667593">
                  <a:extLst>
                    <a:ext uri="{9D8B030D-6E8A-4147-A177-3AD203B41FA5}">
                      <a16:colId xmlns="" xmlns:a16="http://schemas.microsoft.com/office/drawing/2014/main" val="2952109251"/>
                    </a:ext>
                  </a:extLst>
                </a:gridCol>
                <a:gridCol w="2563738">
                  <a:extLst>
                    <a:ext uri="{9D8B030D-6E8A-4147-A177-3AD203B41FA5}">
                      <a16:colId xmlns="" xmlns:a16="http://schemas.microsoft.com/office/drawing/2014/main" val="745613505"/>
                    </a:ext>
                  </a:extLst>
                </a:gridCol>
              </a:tblGrid>
              <a:tr h="262594">
                <a:tc>
                  <a:txBody>
                    <a:bodyPr/>
                    <a:lstStyle/>
                    <a:p>
                      <a:pPr algn="ctr"/>
                      <a:r>
                        <a:rPr kumimoji="1" lang="ja-JP" altLang="en-US" dirty="0"/>
                        <a:t>略称</a:t>
                      </a:r>
                    </a:p>
                  </a:txBody>
                  <a:tcPr/>
                </a:tc>
                <a:tc>
                  <a:txBody>
                    <a:bodyPr/>
                    <a:lstStyle/>
                    <a:p>
                      <a:pPr algn="ctr"/>
                      <a:r>
                        <a:rPr kumimoji="1" lang="ja-JP" altLang="en-US" dirty="0"/>
                        <a:t>主体</a:t>
                      </a:r>
                    </a:p>
                  </a:txBody>
                  <a:tcPr/>
                </a:tc>
                <a:extLst>
                  <a:ext uri="{0D108BD9-81ED-4DB2-BD59-A6C34878D82A}">
                    <a16:rowId xmlns="" xmlns:a16="http://schemas.microsoft.com/office/drawing/2014/main" val="3399128558"/>
                  </a:ext>
                </a:extLst>
              </a:tr>
              <a:tr h="262594">
                <a:tc>
                  <a:txBody>
                    <a:bodyPr/>
                    <a:lstStyle/>
                    <a:p>
                      <a:r>
                        <a:rPr kumimoji="1" lang="en-US" altLang="ja-JP" dirty="0"/>
                        <a:t>B</a:t>
                      </a:r>
                      <a:endParaRPr kumimoji="1" lang="ja-JP" altLang="en-US" dirty="0"/>
                    </a:p>
                  </a:txBody>
                  <a:tcPr/>
                </a:tc>
                <a:tc>
                  <a:txBody>
                    <a:bodyPr/>
                    <a:lstStyle/>
                    <a:p>
                      <a:r>
                        <a:rPr kumimoji="1" lang="en-US" altLang="ja-JP" dirty="0"/>
                        <a:t>Business</a:t>
                      </a:r>
                      <a:r>
                        <a:rPr kumimoji="1" lang="ja-JP" altLang="en-US" dirty="0"/>
                        <a:t>：企業</a:t>
                      </a:r>
                    </a:p>
                  </a:txBody>
                  <a:tcPr/>
                </a:tc>
                <a:extLst>
                  <a:ext uri="{0D108BD9-81ED-4DB2-BD59-A6C34878D82A}">
                    <a16:rowId xmlns="" xmlns:a16="http://schemas.microsoft.com/office/drawing/2014/main" val="1541249287"/>
                  </a:ext>
                </a:extLst>
              </a:tr>
              <a:tr h="262594">
                <a:tc>
                  <a:txBody>
                    <a:bodyPr/>
                    <a:lstStyle/>
                    <a:p>
                      <a:r>
                        <a:rPr kumimoji="1" lang="en-US" altLang="ja-JP" dirty="0"/>
                        <a:t>C</a:t>
                      </a:r>
                      <a:endParaRPr kumimoji="1" lang="ja-JP" altLang="en-US" dirty="0"/>
                    </a:p>
                  </a:txBody>
                  <a:tcPr/>
                </a:tc>
                <a:tc>
                  <a:txBody>
                    <a:bodyPr/>
                    <a:lstStyle/>
                    <a:p>
                      <a:r>
                        <a:rPr kumimoji="1" lang="en-US" altLang="ja-JP" dirty="0"/>
                        <a:t>Consumer</a:t>
                      </a:r>
                      <a:r>
                        <a:rPr kumimoji="1" lang="ja-JP" altLang="en-US" dirty="0"/>
                        <a:t>：消費者</a:t>
                      </a:r>
                    </a:p>
                  </a:txBody>
                  <a:tcPr/>
                </a:tc>
                <a:extLst>
                  <a:ext uri="{0D108BD9-81ED-4DB2-BD59-A6C34878D82A}">
                    <a16:rowId xmlns="" xmlns:a16="http://schemas.microsoft.com/office/drawing/2014/main" val="1874881210"/>
                  </a:ext>
                </a:extLst>
              </a:tr>
              <a:tr h="262594">
                <a:tc>
                  <a:txBody>
                    <a:bodyPr/>
                    <a:lstStyle/>
                    <a:p>
                      <a:r>
                        <a:rPr kumimoji="1" lang="en-US" altLang="ja-JP" dirty="0"/>
                        <a:t>G</a:t>
                      </a:r>
                      <a:endParaRPr kumimoji="1" lang="ja-JP" altLang="en-US" dirty="0"/>
                    </a:p>
                  </a:txBody>
                  <a:tcPr/>
                </a:tc>
                <a:tc>
                  <a:txBody>
                    <a:bodyPr/>
                    <a:lstStyle/>
                    <a:p>
                      <a:r>
                        <a:rPr kumimoji="1" lang="en-US" altLang="ja-JP" dirty="0"/>
                        <a:t>Government</a:t>
                      </a:r>
                      <a:r>
                        <a:rPr kumimoji="1" lang="ja-JP" altLang="en-US" dirty="0"/>
                        <a:t>：行政機関</a:t>
                      </a:r>
                    </a:p>
                  </a:txBody>
                  <a:tcPr/>
                </a:tc>
                <a:extLst>
                  <a:ext uri="{0D108BD9-81ED-4DB2-BD59-A6C34878D82A}">
                    <a16:rowId xmlns="" xmlns:a16="http://schemas.microsoft.com/office/drawing/2014/main" val="3854723461"/>
                  </a:ext>
                </a:extLst>
              </a:tr>
              <a:tr h="262594">
                <a:tc>
                  <a:txBody>
                    <a:bodyPr/>
                    <a:lstStyle/>
                    <a:p>
                      <a:r>
                        <a:rPr kumimoji="1" lang="en-US" altLang="ja-JP" dirty="0"/>
                        <a:t>E</a:t>
                      </a:r>
                      <a:endParaRPr kumimoji="1" lang="ja-JP" altLang="en-US" dirty="0"/>
                    </a:p>
                  </a:txBody>
                  <a:tcPr/>
                </a:tc>
                <a:tc>
                  <a:txBody>
                    <a:bodyPr/>
                    <a:lstStyle/>
                    <a:p>
                      <a:r>
                        <a:rPr kumimoji="1" lang="en-US" altLang="ja-JP" dirty="0"/>
                        <a:t>Employee</a:t>
                      </a:r>
                      <a:r>
                        <a:rPr kumimoji="1" lang="ja-JP" altLang="en-US" dirty="0"/>
                        <a:t>：従業員</a:t>
                      </a:r>
                    </a:p>
                  </a:txBody>
                  <a:tcPr/>
                </a:tc>
                <a:extLst>
                  <a:ext uri="{0D108BD9-81ED-4DB2-BD59-A6C34878D82A}">
                    <a16:rowId xmlns="" xmlns:a16="http://schemas.microsoft.com/office/drawing/2014/main" val="1633075443"/>
                  </a:ext>
                </a:extLst>
              </a:tr>
            </a:tbl>
          </a:graphicData>
        </a:graphic>
      </p:graphicFrame>
    </p:spTree>
    <p:extLst>
      <p:ext uri="{BB962C8B-B14F-4D97-AF65-F5344CB8AC3E}">
        <p14:creationId xmlns:p14="http://schemas.microsoft.com/office/powerpoint/2010/main" val="4018529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4C27A13F-AD05-418D-A371-760F9EAD4277}"/>
              </a:ext>
            </a:extLst>
          </p:cNvPr>
          <p:cNvSpPr>
            <a:spLocks noGrp="1"/>
          </p:cNvSpPr>
          <p:nvPr>
            <p:ph type="title"/>
          </p:nvPr>
        </p:nvSpPr>
        <p:spPr/>
        <p:txBody>
          <a:bodyPr>
            <a:normAutofit fontScale="90000"/>
          </a:bodyPr>
          <a:lstStyle/>
          <a:p>
            <a:r>
              <a:rPr lang="en-US" altLang="ja-JP" dirty="0"/>
              <a:t>e</a:t>
            </a:r>
            <a:r>
              <a:rPr lang="ja-JP" altLang="en-US" dirty="0"/>
              <a:t>ビジネス</a:t>
            </a:r>
            <a:endParaRPr kumimoji="1" lang="ja-JP" altLang="en-US" dirty="0"/>
          </a:p>
        </p:txBody>
      </p:sp>
      <p:sp>
        <p:nvSpPr>
          <p:cNvPr id="3" name="コンテンツ プレースホルダー 2">
            <a:extLst>
              <a:ext uri="{FF2B5EF4-FFF2-40B4-BE49-F238E27FC236}">
                <a16:creationId xmlns="" xmlns:a16="http://schemas.microsoft.com/office/drawing/2014/main" id="{5A99A5DE-1297-41A1-BED2-84819B39B6E3}"/>
              </a:ext>
            </a:extLst>
          </p:cNvPr>
          <p:cNvSpPr>
            <a:spLocks noGrp="1"/>
          </p:cNvSpPr>
          <p:nvPr>
            <p:ph idx="1"/>
          </p:nvPr>
        </p:nvSpPr>
        <p:spPr/>
        <p:txBody>
          <a:bodyPr/>
          <a:lstStyle/>
          <a:p>
            <a:r>
              <a:rPr lang="ja-JP" altLang="en-US" dirty="0"/>
              <a:t>ロングテール</a:t>
            </a:r>
            <a:endParaRPr lang="en-US" altLang="ja-JP" dirty="0"/>
          </a:p>
          <a:p>
            <a:pPr lvl="1"/>
            <a:r>
              <a:rPr lang="ja-JP" altLang="en-US" dirty="0"/>
              <a:t>大手は売り上げの多い少数のヒット商品を販売することで効率的な販売を行う。</a:t>
            </a:r>
            <a:endParaRPr lang="en-US" altLang="ja-JP" dirty="0"/>
          </a:p>
          <a:p>
            <a:pPr lvl="1"/>
            <a:r>
              <a:rPr lang="ja-JP" altLang="en-US" dirty="0"/>
              <a:t>大手の狙わない売り上げの少ない多数の商品を販売することで、大手との消耗戦を回避する戦略。</a:t>
            </a:r>
            <a:endParaRPr lang="en-US" altLang="ja-JP" dirty="0"/>
          </a:p>
          <a:p>
            <a:pPr lvl="1"/>
            <a:r>
              <a:rPr lang="ja-JP" altLang="en-US" dirty="0"/>
              <a:t>メーカー直送などの手段を取ることで、在庫を保有せずに販売が可能なネット通販と相性の良い戦略。</a:t>
            </a:r>
            <a:endParaRPr lang="en-US" altLang="ja-JP" dirty="0"/>
          </a:p>
          <a:p>
            <a:endParaRPr lang="en-US" altLang="ja-JP" dirty="0"/>
          </a:p>
        </p:txBody>
      </p:sp>
      <p:sp>
        <p:nvSpPr>
          <p:cNvPr id="4" name="フッター プレースホルダー 3">
            <a:extLst>
              <a:ext uri="{FF2B5EF4-FFF2-40B4-BE49-F238E27FC236}">
                <a16:creationId xmlns="" xmlns:a16="http://schemas.microsoft.com/office/drawing/2014/main" id="{DCD6F31D-9808-458E-9755-2B63D3592AE3}"/>
              </a:ext>
            </a:extLst>
          </p:cNvPr>
          <p:cNvSpPr>
            <a:spLocks noGrp="1"/>
          </p:cNvSpPr>
          <p:nvPr>
            <p:ph type="ftr" sz="quarter" idx="11"/>
          </p:nvPr>
        </p:nvSpPr>
        <p:spPr>
          <a:xfrm>
            <a:off x="2764639" y="6635943"/>
            <a:ext cx="3617103" cy="253516"/>
          </a:xfrm>
        </p:spPr>
        <p:txBody>
          <a:bodyPr/>
          <a:lstStyle/>
          <a:p>
            <a:r>
              <a:rPr kumimoji="1" lang="en-US" altLang="ja-JP"/>
              <a:t>IT</a:t>
            </a:r>
            <a:r>
              <a:rPr kumimoji="1" lang="ja-JP" altLang="en-US"/>
              <a:t>ストラテジ分野ケース教材</a:t>
            </a:r>
            <a:endParaRPr kumimoji="1" lang="ja-JP" altLang="en-US" dirty="0"/>
          </a:p>
        </p:txBody>
      </p:sp>
      <p:sp>
        <p:nvSpPr>
          <p:cNvPr id="5" name="スライド番号プレースホルダー 4">
            <a:extLst>
              <a:ext uri="{FF2B5EF4-FFF2-40B4-BE49-F238E27FC236}">
                <a16:creationId xmlns="" xmlns:a16="http://schemas.microsoft.com/office/drawing/2014/main" id="{EBEDBE79-5286-4445-9F21-A76CC39017C0}"/>
              </a:ext>
            </a:extLst>
          </p:cNvPr>
          <p:cNvSpPr>
            <a:spLocks noGrp="1"/>
          </p:cNvSpPr>
          <p:nvPr>
            <p:ph type="sldNum" sz="quarter" idx="12"/>
          </p:nvPr>
        </p:nvSpPr>
        <p:spPr>
          <a:xfrm>
            <a:off x="7425344" y="6635943"/>
            <a:ext cx="984019" cy="253516"/>
          </a:xfrm>
        </p:spPr>
        <p:txBody>
          <a:bodyPr/>
          <a:lstStyle/>
          <a:p>
            <a:fld id="{BC7EC0D7-F1B8-4B03-AD18-FC341B53B538}" type="slidenum">
              <a:rPr kumimoji="1" lang="ja-JP" altLang="en-US" smtClean="0"/>
              <a:t>19</a:t>
            </a:fld>
            <a:endParaRPr kumimoji="1" lang="ja-JP" altLang="en-US"/>
          </a:p>
        </p:txBody>
      </p:sp>
      <p:pic>
        <p:nvPicPr>
          <p:cNvPr id="7" name="Picture 2" descr="http://www.mitoshin.co.jp/jyohoshi/ouendan/ouendan25/25-93.gif">
            <a:extLst>
              <a:ext uri="{FF2B5EF4-FFF2-40B4-BE49-F238E27FC236}">
                <a16:creationId xmlns="" xmlns:a16="http://schemas.microsoft.com/office/drawing/2014/main" id="{691428D0-565F-4550-BFB3-C0369241DE50}"/>
              </a:ext>
            </a:extLst>
          </p:cNvPr>
          <p:cNvPicPr>
            <a:picLocks noChangeAspect="1" noChangeArrowheads="1"/>
          </p:cNvPicPr>
          <p:nvPr/>
        </p:nvPicPr>
        <p:blipFill>
          <a:blip r:embed="rId3" cstate="print"/>
          <a:srcRect/>
          <a:stretch>
            <a:fillRect/>
          </a:stretch>
        </p:blipFill>
        <p:spPr bwMode="auto">
          <a:xfrm>
            <a:off x="980280" y="2685309"/>
            <a:ext cx="6969621" cy="3716138"/>
          </a:xfrm>
          <a:prstGeom prst="rect">
            <a:avLst/>
          </a:prstGeom>
          <a:noFill/>
          <a:ln w="19050">
            <a:solidFill>
              <a:srgbClr val="002060"/>
            </a:solidFill>
          </a:ln>
        </p:spPr>
      </p:pic>
      <p:sp>
        <p:nvSpPr>
          <p:cNvPr id="8" name="角丸四角形 5">
            <a:extLst>
              <a:ext uri="{FF2B5EF4-FFF2-40B4-BE49-F238E27FC236}">
                <a16:creationId xmlns="" xmlns:a16="http://schemas.microsoft.com/office/drawing/2014/main" id="{E91D29C9-1080-4E9B-8B72-72322B997A82}"/>
              </a:ext>
            </a:extLst>
          </p:cNvPr>
          <p:cNvSpPr/>
          <p:nvPr/>
        </p:nvSpPr>
        <p:spPr bwMode="auto">
          <a:xfrm>
            <a:off x="3006511" y="4555795"/>
            <a:ext cx="3975202" cy="1665028"/>
          </a:xfrm>
          <a:prstGeom prst="roundRect">
            <a:avLst/>
          </a:prstGeom>
          <a:noFill/>
          <a:ln w="57150" cap="flat" cmpd="sng" algn="ctr">
            <a:solidFill>
              <a:srgbClr val="339933"/>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endParaRPr lang="ja-JP" altLang="en-US"/>
          </a:p>
        </p:txBody>
      </p:sp>
      <p:sp>
        <p:nvSpPr>
          <p:cNvPr id="9" name="テキスト ボックス 8">
            <a:extLst>
              <a:ext uri="{FF2B5EF4-FFF2-40B4-BE49-F238E27FC236}">
                <a16:creationId xmlns="" xmlns:a16="http://schemas.microsoft.com/office/drawing/2014/main" id="{A77EA0CC-DCFF-47F8-AFBC-D62BCEE7B7A4}"/>
              </a:ext>
            </a:extLst>
          </p:cNvPr>
          <p:cNvSpPr txBox="1"/>
          <p:nvPr/>
        </p:nvSpPr>
        <p:spPr>
          <a:xfrm>
            <a:off x="3892961" y="3563045"/>
            <a:ext cx="2988859" cy="923330"/>
          </a:xfrm>
          <a:prstGeom prst="rect">
            <a:avLst/>
          </a:prstGeom>
          <a:solidFill>
            <a:schemeClr val="bg1"/>
          </a:solidFill>
          <a:ln w="25400">
            <a:solidFill>
              <a:srgbClr val="339933"/>
            </a:solidFill>
          </a:ln>
        </p:spPr>
        <p:txBody>
          <a:bodyPr wrap="square" rtlCol="0">
            <a:spAutoFit/>
          </a:bodyPr>
          <a:lstStyle/>
          <a:p>
            <a:pPr algn="l"/>
            <a:r>
              <a:rPr kumimoji="1" lang="ja-JP" altLang="en-US" dirty="0">
                <a:solidFill>
                  <a:srgbClr val="339933"/>
                </a:solidFill>
              </a:rPr>
              <a:t>大手の狙わない長い尻尾部分</a:t>
            </a:r>
            <a:r>
              <a:rPr kumimoji="1" lang="en-US" altLang="ja-JP" dirty="0">
                <a:solidFill>
                  <a:srgbClr val="339933"/>
                </a:solidFill>
              </a:rPr>
              <a:t>(</a:t>
            </a:r>
            <a:r>
              <a:rPr kumimoji="1" lang="ja-JP" altLang="en-US" dirty="0">
                <a:solidFill>
                  <a:srgbClr val="339933"/>
                </a:solidFill>
              </a:rPr>
              <a:t>ロングテール</a:t>
            </a:r>
            <a:r>
              <a:rPr kumimoji="1" lang="en-US" altLang="ja-JP" dirty="0">
                <a:solidFill>
                  <a:srgbClr val="339933"/>
                </a:solidFill>
              </a:rPr>
              <a:t>)</a:t>
            </a:r>
            <a:r>
              <a:rPr kumimoji="1" lang="ja-JP" altLang="en-US" dirty="0">
                <a:solidFill>
                  <a:srgbClr val="339933"/>
                </a:solidFill>
              </a:rPr>
              <a:t>の商品を販売することで、</a:t>
            </a:r>
            <a:r>
              <a:rPr kumimoji="1" lang="ja-JP" altLang="en-US" dirty="0">
                <a:solidFill>
                  <a:schemeClr val="accent5"/>
                </a:solidFill>
              </a:rPr>
              <a:t>消耗戦を回避</a:t>
            </a:r>
          </a:p>
        </p:txBody>
      </p:sp>
      <p:sp>
        <p:nvSpPr>
          <p:cNvPr id="10" name="角丸四角形 5">
            <a:extLst>
              <a:ext uri="{FF2B5EF4-FFF2-40B4-BE49-F238E27FC236}">
                <a16:creationId xmlns="" xmlns:a16="http://schemas.microsoft.com/office/drawing/2014/main" id="{E60D030B-FE6E-43B6-A9FC-FF4F7B4E3E44}"/>
              </a:ext>
            </a:extLst>
          </p:cNvPr>
          <p:cNvSpPr/>
          <p:nvPr/>
        </p:nvSpPr>
        <p:spPr bwMode="auto">
          <a:xfrm>
            <a:off x="1657884" y="3300202"/>
            <a:ext cx="1348627" cy="2920621"/>
          </a:xfrm>
          <a:prstGeom prst="roundRect">
            <a:avLst/>
          </a:prstGeom>
          <a:noFill/>
          <a:ln w="57150" cap="flat" cmpd="sng" algn="ctr">
            <a:solidFill>
              <a:schemeClr val="accent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endParaRPr lang="ja-JP" altLang="en-US"/>
          </a:p>
        </p:txBody>
      </p:sp>
      <p:sp>
        <p:nvSpPr>
          <p:cNvPr id="11" name="テキスト ボックス 10">
            <a:extLst>
              <a:ext uri="{FF2B5EF4-FFF2-40B4-BE49-F238E27FC236}">
                <a16:creationId xmlns="" xmlns:a16="http://schemas.microsoft.com/office/drawing/2014/main" id="{79FC6BD8-CFF6-45C8-B490-34B0F2A72FC1}"/>
              </a:ext>
            </a:extLst>
          </p:cNvPr>
          <p:cNvSpPr txBox="1"/>
          <p:nvPr/>
        </p:nvSpPr>
        <p:spPr>
          <a:xfrm>
            <a:off x="1696386" y="2619161"/>
            <a:ext cx="2782117" cy="646331"/>
          </a:xfrm>
          <a:prstGeom prst="rect">
            <a:avLst/>
          </a:prstGeom>
          <a:solidFill>
            <a:schemeClr val="bg1"/>
          </a:solidFill>
          <a:ln w="25400">
            <a:solidFill>
              <a:schemeClr val="accent1"/>
            </a:solidFill>
          </a:ln>
        </p:spPr>
        <p:txBody>
          <a:bodyPr wrap="square" rtlCol="0">
            <a:spAutoFit/>
          </a:bodyPr>
          <a:lstStyle/>
          <a:p>
            <a:pPr algn="l"/>
            <a:r>
              <a:rPr kumimoji="1" lang="ja-JP" altLang="en-US" dirty="0">
                <a:solidFill>
                  <a:schemeClr val="accent1"/>
                </a:solidFill>
              </a:rPr>
              <a:t>大手は売り上げの多い少数のヒット商品を販売</a:t>
            </a:r>
          </a:p>
        </p:txBody>
      </p:sp>
    </p:spTree>
    <p:extLst>
      <p:ext uri="{BB962C8B-B14F-4D97-AF65-F5344CB8AC3E}">
        <p14:creationId xmlns:p14="http://schemas.microsoft.com/office/powerpoint/2010/main" val="403224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A345C3F5-C0C1-44AB-9602-C10AB43C3896}"/>
              </a:ext>
            </a:extLst>
          </p:cNvPr>
          <p:cNvSpPr>
            <a:spLocks noGrp="1"/>
          </p:cNvSpPr>
          <p:nvPr>
            <p:ph type="title"/>
          </p:nvPr>
        </p:nvSpPr>
        <p:spPr/>
        <p:txBody>
          <a:bodyPr>
            <a:normAutofit fontScale="90000"/>
          </a:bodyPr>
          <a:lstStyle/>
          <a:p>
            <a:pPr algn="ctr"/>
            <a:r>
              <a:rPr kumimoji="1" lang="ja-JP" altLang="en-US" dirty="0" smtClean="0"/>
              <a:t>目次</a:t>
            </a:r>
            <a:endParaRPr kumimoji="1" lang="ja-JP" altLang="en-US" dirty="0"/>
          </a:p>
        </p:txBody>
      </p:sp>
      <p:sp>
        <p:nvSpPr>
          <p:cNvPr id="3" name="コンテンツ プレースホルダー 2">
            <a:extLst>
              <a:ext uri="{FF2B5EF4-FFF2-40B4-BE49-F238E27FC236}">
                <a16:creationId xmlns="" xmlns:a16="http://schemas.microsoft.com/office/drawing/2014/main" id="{2D40C41D-371B-4445-A888-EB918817ACF6}"/>
              </a:ext>
            </a:extLst>
          </p:cNvPr>
          <p:cNvSpPr>
            <a:spLocks noGrp="1"/>
          </p:cNvSpPr>
          <p:nvPr>
            <p:ph idx="1"/>
          </p:nvPr>
        </p:nvSpPr>
        <p:spPr/>
        <p:txBody>
          <a:bodyPr>
            <a:normAutofit fontScale="40000" lnSpcReduction="20000"/>
          </a:bodyPr>
          <a:lstStyle/>
          <a:p>
            <a:r>
              <a:rPr lang="ja-JP" altLang="en-US" sz="3600" b="1" dirty="0" smtClean="0"/>
              <a:t>■　ビジネスシステム</a:t>
            </a:r>
            <a:endParaRPr lang="ja-JP" altLang="en-US" sz="3600" b="1" dirty="0"/>
          </a:p>
          <a:p>
            <a:r>
              <a:rPr lang="ja-JP" altLang="en-US" sz="3600" dirty="0"/>
              <a:t>　</a:t>
            </a:r>
            <a:r>
              <a:rPr lang="ja-JP" altLang="en-US" sz="3600" dirty="0" smtClean="0"/>
              <a:t>　　○ビジネスシステム</a:t>
            </a:r>
            <a:r>
              <a:rPr lang="ja-JP" altLang="en-US" sz="3600" dirty="0"/>
              <a:t>と</a:t>
            </a:r>
            <a:r>
              <a:rPr lang="ja-JP" altLang="en-US" sz="3600" dirty="0" smtClean="0"/>
              <a:t>は　○代表的</a:t>
            </a:r>
            <a:r>
              <a:rPr lang="ja-JP" altLang="en-US" sz="3600" dirty="0"/>
              <a:t>な</a:t>
            </a:r>
            <a:r>
              <a:rPr lang="ja-JP" altLang="en-US" sz="3600" dirty="0" smtClean="0"/>
              <a:t>ビジネスシステム　○代表的</a:t>
            </a:r>
            <a:r>
              <a:rPr lang="ja-JP" altLang="en-US" sz="3600" dirty="0"/>
              <a:t>な</a:t>
            </a:r>
            <a:r>
              <a:rPr lang="ja-JP" altLang="en-US" sz="3600" dirty="0" smtClean="0"/>
              <a:t>ビジネスシステムソフトウェアパッケージ　</a:t>
            </a:r>
            <a:endParaRPr lang="en-US" altLang="ja-JP" sz="3600" dirty="0" smtClean="0"/>
          </a:p>
          <a:p>
            <a:r>
              <a:rPr lang="ja-JP" altLang="en-US" sz="3600" dirty="0"/>
              <a:t>　</a:t>
            </a:r>
            <a:r>
              <a:rPr lang="ja-JP" altLang="en-US" sz="3600" dirty="0" smtClean="0"/>
              <a:t>　　◎ユニクロ</a:t>
            </a:r>
            <a:r>
              <a:rPr lang="ja-JP" altLang="en-US" sz="3600" dirty="0"/>
              <a:t>の</a:t>
            </a:r>
            <a:r>
              <a:rPr lang="en-US" altLang="ja-JP" sz="3600" dirty="0"/>
              <a:t>RFID</a:t>
            </a:r>
            <a:r>
              <a:rPr lang="ja-JP" altLang="en-US" sz="3600" dirty="0"/>
              <a:t>活用事例</a:t>
            </a:r>
          </a:p>
          <a:p>
            <a:endParaRPr lang="en-US" altLang="ja-JP" sz="3600" dirty="0" smtClean="0"/>
          </a:p>
          <a:p>
            <a:r>
              <a:rPr lang="ja-JP" altLang="en-US" sz="3600" b="1" dirty="0" smtClean="0"/>
              <a:t>■　エンジニアリングシステム</a:t>
            </a:r>
            <a:endParaRPr lang="ja-JP" altLang="en-US" sz="3600" b="1" dirty="0"/>
          </a:p>
          <a:p>
            <a:r>
              <a:rPr lang="ja-JP" altLang="en-US" sz="3600" dirty="0" smtClean="0"/>
              <a:t>　　　○エンジニアリングシステム</a:t>
            </a:r>
            <a:r>
              <a:rPr lang="ja-JP" altLang="en-US" sz="3600" dirty="0"/>
              <a:t>と</a:t>
            </a:r>
            <a:r>
              <a:rPr lang="ja-JP" altLang="en-US" sz="3600" dirty="0" smtClean="0"/>
              <a:t>は　○代表的</a:t>
            </a:r>
            <a:r>
              <a:rPr lang="ja-JP" altLang="en-US" sz="3600" dirty="0"/>
              <a:t>な</a:t>
            </a:r>
            <a:r>
              <a:rPr lang="ja-JP" altLang="en-US" sz="3600" dirty="0" smtClean="0"/>
              <a:t>エンジニアリングシステム　</a:t>
            </a:r>
            <a:endParaRPr lang="en-US" altLang="ja-JP" sz="3600" dirty="0" smtClean="0"/>
          </a:p>
          <a:p>
            <a:r>
              <a:rPr lang="ja-JP" altLang="en-US" sz="3600" dirty="0"/>
              <a:t>　</a:t>
            </a:r>
            <a:r>
              <a:rPr lang="ja-JP" altLang="en-US" sz="3600" dirty="0" smtClean="0"/>
              <a:t>　　◎トヨタ</a:t>
            </a:r>
            <a:r>
              <a:rPr lang="ja-JP" altLang="en-US" sz="3600" dirty="0"/>
              <a:t>自動車株式会社のＪＩＴ</a:t>
            </a:r>
            <a:r>
              <a:rPr lang="ja-JP" altLang="en-US" sz="3600" dirty="0" smtClean="0"/>
              <a:t>事例　◎株式</a:t>
            </a:r>
            <a:r>
              <a:rPr lang="ja-JP" altLang="en-US" sz="3600" dirty="0"/>
              <a:t>会社デンソーのコンカレントエンジニアリング事例</a:t>
            </a:r>
          </a:p>
          <a:p>
            <a:endParaRPr lang="en-US" altLang="ja-JP" sz="3600" dirty="0" smtClean="0"/>
          </a:p>
          <a:p>
            <a:r>
              <a:rPr lang="ja-JP" altLang="en-US" sz="3600" b="1" dirty="0" smtClean="0"/>
              <a:t>■　ｅ</a:t>
            </a:r>
            <a:r>
              <a:rPr lang="ja-JP" altLang="en-US" sz="3600" b="1" dirty="0"/>
              <a:t>ビジネス</a:t>
            </a:r>
          </a:p>
          <a:p>
            <a:pPr marL="0" indent="0">
              <a:buNone/>
            </a:pPr>
            <a:r>
              <a:rPr lang="ja-JP" altLang="en-US" sz="3600" dirty="0" smtClean="0"/>
              <a:t>　　　　○ｅ</a:t>
            </a:r>
            <a:r>
              <a:rPr lang="ja-JP" altLang="en-US" sz="3600" dirty="0"/>
              <a:t>ビジネスと</a:t>
            </a:r>
            <a:r>
              <a:rPr lang="ja-JP" altLang="en-US" sz="3600" dirty="0" smtClean="0"/>
              <a:t>は　○ＥＣ</a:t>
            </a:r>
            <a:r>
              <a:rPr lang="ja-JP" altLang="en-US" sz="3600" dirty="0"/>
              <a:t>の</a:t>
            </a:r>
            <a:r>
              <a:rPr lang="ja-JP" altLang="en-US" sz="3600" dirty="0" smtClean="0"/>
              <a:t>形態　○ロングテール　</a:t>
            </a:r>
            <a:endParaRPr lang="en-US" altLang="ja-JP" sz="3600" dirty="0" smtClean="0"/>
          </a:p>
          <a:p>
            <a:pPr marL="0" indent="0">
              <a:buNone/>
            </a:pPr>
            <a:r>
              <a:rPr lang="ja-JP" altLang="en-US" sz="3600" dirty="0"/>
              <a:t>　</a:t>
            </a:r>
            <a:r>
              <a:rPr lang="ja-JP" altLang="en-US" sz="3600" dirty="0" smtClean="0"/>
              <a:t>　　　◎</a:t>
            </a:r>
            <a:r>
              <a:rPr lang="en-US" altLang="ja-JP" sz="3600" dirty="0" smtClean="0"/>
              <a:t>Netflix</a:t>
            </a:r>
            <a:r>
              <a:rPr lang="ja-JP" altLang="en-US" sz="3600" dirty="0"/>
              <a:t>のロングテール</a:t>
            </a:r>
            <a:r>
              <a:rPr lang="ja-JP" altLang="en-US" sz="3600" dirty="0" smtClean="0"/>
              <a:t>戦略　◎</a:t>
            </a:r>
            <a:r>
              <a:rPr lang="en-US" altLang="ja-JP" sz="3600" dirty="0" smtClean="0"/>
              <a:t>Yahoo</a:t>
            </a:r>
            <a:r>
              <a:rPr lang="en-US" altLang="ja-JP" sz="3600" dirty="0"/>
              <a:t>!</a:t>
            </a:r>
            <a:r>
              <a:rPr lang="ja-JP" altLang="en-US" sz="3600" dirty="0"/>
              <a:t>の</a:t>
            </a:r>
            <a:r>
              <a:rPr lang="ja-JP" altLang="en-US" sz="3600" dirty="0" smtClean="0"/>
              <a:t>エスクローサービス</a:t>
            </a:r>
            <a:endParaRPr lang="en-US" altLang="ja-JP" sz="3600" dirty="0" smtClean="0"/>
          </a:p>
          <a:p>
            <a:pPr marL="0" indent="0">
              <a:buNone/>
            </a:pPr>
            <a:endParaRPr lang="ja-JP" altLang="en-US" sz="3600" dirty="0"/>
          </a:p>
          <a:p>
            <a:r>
              <a:rPr lang="ja-JP" altLang="en-US" sz="3600" b="1" dirty="0" smtClean="0"/>
              <a:t>■　</a:t>
            </a:r>
            <a:r>
              <a:rPr lang="en-US" altLang="ja-JP" sz="3600" b="1" dirty="0" smtClean="0"/>
              <a:t>IoT</a:t>
            </a:r>
            <a:r>
              <a:rPr lang="ja-JP" altLang="en-US" sz="3600" b="1" dirty="0"/>
              <a:t>システム・組込みシステム</a:t>
            </a:r>
          </a:p>
          <a:p>
            <a:r>
              <a:rPr lang="ja-JP" altLang="en-US" sz="3600" dirty="0" smtClean="0"/>
              <a:t>　　　○</a:t>
            </a:r>
            <a:r>
              <a:rPr lang="en-US" altLang="ja-JP" sz="3600" dirty="0" smtClean="0"/>
              <a:t>IoT</a:t>
            </a:r>
            <a:r>
              <a:rPr lang="ja-JP" altLang="en-US" sz="3600" dirty="0"/>
              <a:t>システムと</a:t>
            </a:r>
            <a:r>
              <a:rPr lang="ja-JP" altLang="en-US" sz="3600" dirty="0" smtClean="0"/>
              <a:t>は　○組込み</a:t>
            </a:r>
            <a:r>
              <a:rPr lang="ja-JP" altLang="en-US" sz="3600" dirty="0"/>
              <a:t>システムとは</a:t>
            </a:r>
          </a:p>
          <a:p>
            <a:r>
              <a:rPr lang="ja-JP" altLang="en-US" sz="3600" dirty="0"/>
              <a:t>　</a:t>
            </a:r>
            <a:r>
              <a:rPr lang="ja-JP" altLang="en-US" sz="3600" dirty="0" smtClean="0"/>
              <a:t>　　◎兵庫県</a:t>
            </a:r>
            <a:r>
              <a:rPr lang="ja-JP" altLang="en-US" sz="3600" dirty="0"/>
              <a:t>豊岡市の無農薬栽培における水管理の負荷を軽減</a:t>
            </a:r>
          </a:p>
          <a:p>
            <a:r>
              <a:rPr lang="ja-JP" altLang="en-US" sz="3600" dirty="0"/>
              <a:t>　</a:t>
            </a:r>
            <a:r>
              <a:rPr lang="ja-JP" altLang="en-US" sz="3600" dirty="0" smtClean="0"/>
              <a:t>　　◎沖縄県</a:t>
            </a:r>
            <a:r>
              <a:rPr lang="ja-JP" altLang="en-US" sz="3600" dirty="0"/>
              <a:t>のドローンによる上空からの被災者の捜索活動訓練</a:t>
            </a:r>
          </a:p>
          <a:p>
            <a:r>
              <a:rPr lang="ja-JP" altLang="en-US" sz="3600" dirty="0"/>
              <a:t>　</a:t>
            </a:r>
            <a:r>
              <a:rPr lang="ja-JP" altLang="en-US" sz="3600" dirty="0" smtClean="0"/>
              <a:t>　　◎小田</a:t>
            </a:r>
            <a:r>
              <a:rPr lang="ja-JP" altLang="en-US" sz="3600" dirty="0"/>
              <a:t>急電鉄の「駅の空いているトイレがわかる」</a:t>
            </a:r>
            <a:r>
              <a:rPr lang="ja-JP" altLang="en-US" sz="3600" dirty="0" smtClean="0"/>
              <a:t>アプリケーション</a:t>
            </a:r>
            <a:endParaRPr lang="ja-JP" altLang="en-US" dirty="0"/>
          </a:p>
        </p:txBody>
      </p:sp>
      <p:sp>
        <p:nvSpPr>
          <p:cNvPr id="4" name="フッター プレースホルダー 3">
            <a:extLst>
              <a:ext uri="{FF2B5EF4-FFF2-40B4-BE49-F238E27FC236}">
                <a16:creationId xmlns="" xmlns:a16="http://schemas.microsoft.com/office/drawing/2014/main" id="{F3EE60EE-F066-46EE-8762-C2C5149FB6E2}"/>
              </a:ext>
            </a:extLst>
          </p:cNvPr>
          <p:cNvSpPr>
            <a:spLocks noGrp="1"/>
          </p:cNvSpPr>
          <p:nvPr>
            <p:ph type="ftr" sz="quarter" idx="11"/>
          </p:nvPr>
        </p:nvSpPr>
        <p:spPr/>
        <p:txBody>
          <a:bodyPr/>
          <a:lstStyle/>
          <a:p>
            <a:r>
              <a:rPr kumimoji="1" lang="en-US" altLang="ja-JP"/>
              <a:t>IT</a:t>
            </a:r>
            <a:r>
              <a:rPr kumimoji="1" lang="ja-JP" altLang="en-US"/>
              <a:t>ストラテジ分野ケース教材</a:t>
            </a:r>
            <a:endParaRPr kumimoji="1" lang="ja-JP" altLang="en-US" dirty="0"/>
          </a:p>
        </p:txBody>
      </p:sp>
      <p:sp>
        <p:nvSpPr>
          <p:cNvPr id="5" name="スライド番号プレースホルダー 4">
            <a:extLst>
              <a:ext uri="{FF2B5EF4-FFF2-40B4-BE49-F238E27FC236}">
                <a16:creationId xmlns="" xmlns:a16="http://schemas.microsoft.com/office/drawing/2014/main" id="{6D20B7DD-34CF-4892-A8F0-A5547B9B7014}"/>
              </a:ext>
            </a:extLst>
          </p:cNvPr>
          <p:cNvSpPr>
            <a:spLocks noGrp="1"/>
          </p:cNvSpPr>
          <p:nvPr>
            <p:ph type="sldNum" sz="quarter" idx="12"/>
          </p:nvPr>
        </p:nvSpPr>
        <p:spPr/>
        <p:txBody>
          <a:bodyPr/>
          <a:lstStyle/>
          <a:p>
            <a:fld id="{BC7EC0D7-F1B8-4B03-AD18-FC341B53B538}" type="slidenum">
              <a:rPr kumimoji="1" lang="ja-JP" altLang="en-US" smtClean="0"/>
              <a:t>2</a:t>
            </a:fld>
            <a:endParaRPr kumimoji="1" lang="ja-JP" altLang="en-US"/>
          </a:p>
        </p:txBody>
      </p:sp>
    </p:spTree>
    <p:extLst>
      <p:ext uri="{BB962C8B-B14F-4D97-AF65-F5344CB8AC3E}">
        <p14:creationId xmlns:p14="http://schemas.microsoft.com/office/powerpoint/2010/main" val="19962876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 xmlns:a16="http://schemas.microsoft.com/office/drawing/2014/main" id="{BE89AEF4-7622-4992-9BB1-271F3F2C1473}"/>
              </a:ext>
            </a:extLst>
          </p:cNvPr>
          <p:cNvPicPr>
            <a:picLocks noChangeAspect="1"/>
          </p:cNvPicPr>
          <p:nvPr/>
        </p:nvPicPr>
        <p:blipFill>
          <a:blip r:embed="rId3"/>
          <a:stretch>
            <a:fillRect/>
          </a:stretch>
        </p:blipFill>
        <p:spPr>
          <a:xfrm>
            <a:off x="2442129" y="3217493"/>
            <a:ext cx="3787755" cy="3099072"/>
          </a:xfrm>
          <a:prstGeom prst="rect">
            <a:avLst/>
          </a:prstGeom>
        </p:spPr>
      </p:pic>
      <p:sp>
        <p:nvSpPr>
          <p:cNvPr id="2" name="タイトル 1">
            <a:extLst>
              <a:ext uri="{FF2B5EF4-FFF2-40B4-BE49-F238E27FC236}">
                <a16:creationId xmlns="" xmlns:a16="http://schemas.microsoft.com/office/drawing/2014/main" id="{D608AA2A-6C3C-4FAC-8E30-8F71371B22AE}"/>
              </a:ext>
            </a:extLst>
          </p:cNvPr>
          <p:cNvSpPr>
            <a:spLocks noGrp="1"/>
          </p:cNvSpPr>
          <p:nvPr>
            <p:ph type="title"/>
          </p:nvPr>
        </p:nvSpPr>
        <p:spPr/>
        <p:txBody>
          <a:bodyPr>
            <a:normAutofit fontScale="90000"/>
          </a:bodyPr>
          <a:lstStyle/>
          <a:p>
            <a:r>
              <a:rPr lang="en-US" altLang="ja-JP" dirty="0"/>
              <a:t>e</a:t>
            </a:r>
            <a:r>
              <a:rPr lang="ja-JP" altLang="en-US" dirty="0"/>
              <a:t>ビジネス</a:t>
            </a:r>
            <a:endParaRPr kumimoji="1" lang="ja-JP" altLang="en-US" dirty="0"/>
          </a:p>
        </p:txBody>
      </p:sp>
      <p:sp>
        <p:nvSpPr>
          <p:cNvPr id="3" name="コンテンツ プレースホルダー 2">
            <a:extLst>
              <a:ext uri="{FF2B5EF4-FFF2-40B4-BE49-F238E27FC236}">
                <a16:creationId xmlns="" xmlns:a16="http://schemas.microsoft.com/office/drawing/2014/main" id="{89B2E43E-517C-40BF-B5E0-C0F198BE1792}"/>
              </a:ext>
            </a:extLst>
          </p:cNvPr>
          <p:cNvSpPr>
            <a:spLocks noGrp="1"/>
          </p:cNvSpPr>
          <p:nvPr>
            <p:ph idx="1"/>
          </p:nvPr>
        </p:nvSpPr>
        <p:spPr>
          <a:xfrm>
            <a:off x="358923" y="850300"/>
            <a:ext cx="8477428" cy="2935487"/>
          </a:xfrm>
        </p:spPr>
        <p:txBody>
          <a:bodyPr/>
          <a:lstStyle/>
          <a:p>
            <a:r>
              <a:rPr lang="en-US" altLang="ja-JP" dirty="0"/>
              <a:t>Netflix</a:t>
            </a:r>
            <a:r>
              <a:rPr lang="ja-JP" altLang="en-US" dirty="0"/>
              <a:t>のロングテール戦略</a:t>
            </a:r>
            <a:endParaRPr lang="en-US" altLang="ja-JP" dirty="0"/>
          </a:p>
          <a:p>
            <a:pPr lvl="1"/>
            <a:r>
              <a:rPr lang="en-US" altLang="ja-JP" dirty="0"/>
              <a:t>Netflix</a:t>
            </a:r>
            <a:r>
              <a:rPr lang="ja-JP" altLang="en-US" dirty="0"/>
              <a:t>は、</a:t>
            </a:r>
            <a:r>
              <a:rPr lang="en-US" altLang="ja-JP" dirty="0"/>
              <a:t>VOD</a:t>
            </a:r>
            <a:r>
              <a:rPr lang="ja-JP" altLang="en-US" dirty="0"/>
              <a:t>（</a:t>
            </a:r>
            <a:r>
              <a:rPr lang="en-US" altLang="ja-JP" dirty="0"/>
              <a:t>Video On Demand</a:t>
            </a:r>
            <a:r>
              <a:rPr lang="ja-JP" altLang="en-US" dirty="0"/>
              <a:t>）と呼ばれる、映画やテレビ番組をネット配信するビジネスを行う企業。</a:t>
            </a:r>
            <a:endParaRPr lang="en-US" altLang="ja-JP" dirty="0"/>
          </a:p>
          <a:p>
            <a:pPr lvl="1"/>
            <a:r>
              <a:rPr lang="ja-JP" altLang="en-US" dirty="0"/>
              <a:t>動画はデジタルコンテンツなので、サーバーさえあれば管理、保存できる。</a:t>
            </a:r>
            <a:endParaRPr lang="en-US" altLang="ja-JP" dirty="0"/>
          </a:p>
          <a:p>
            <a:pPr lvl="1"/>
            <a:r>
              <a:rPr lang="en-US" altLang="ja-JP" dirty="0"/>
              <a:t>Netflix</a:t>
            </a:r>
            <a:r>
              <a:rPr lang="ja-JP" altLang="en-US" dirty="0"/>
              <a:t>は、サーバー容量を増やしさえすれば、いくらでも品揃え</a:t>
            </a:r>
            <a:r>
              <a:rPr lang="en-US" altLang="ja-JP" dirty="0"/>
              <a:t>(</a:t>
            </a:r>
            <a:r>
              <a:rPr lang="ja-JP" altLang="en-US" dirty="0"/>
              <a:t>動画のラインナップ</a:t>
            </a:r>
            <a:r>
              <a:rPr lang="en-US" altLang="ja-JP" dirty="0"/>
              <a:t>)</a:t>
            </a:r>
            <a:r>
              <a:rPr lang="ja-JP" altLang="en-US" dirty="0"/>
              <a:t>を増やせる。</a:t>
            </a:r>
            <a:endParaRPr lang="en-US" altLang="ja-JP" dirty="0"/>
          </a:p>
          <a:p>
            <a:pPr lvl="1"/>
            <a:r>
              <a:rPr lang="ja-JP" altLang="en-US" dirty="0"/>
              <a:t>デジタルコンテンツは食品のように賞味期限もなく、長期保存によって劣化することもない。</a:t>
            </a:r>
            <a:endParaRPr lang="en-US" altLang="ja-JP" dirty="0"/>
          </a:p>
        </p:txBody>
      </p:sp>
      <p:sp>
        <p:nvSpPr>
          <p:cNvPr id="4" name="フッター プレースホルダー 3">
            <a:extLst>
              <a:ext uri="{FF2B5EF4-FFF2-40B4-BE49-F238E27FC236}">
                <a16:creationId xmlns="" xmlns:a16="http://schemas.microsoft.com/office/drawing/2014/main" id="{B6F29FD8-D66A-445D-86FF-F8C3A7D07BFB}"/>
              </a:ext>
            </a:extLst>
          </p:cNvPr>
          <p:cNvSpPr>
            <a:spLocks noGrp="1"/>
          </p:cNvSpPr>
          <p:nvPr>
            <p:ph type="ftr" sz="quarter" idx="11"/>
          </p:nvPr>
        </p:nvSpPr>
        <p:spPr/>
        <p:txBody>
          <a:bodyPr/>
          <a:lstStyle/>
          <a:p>
            <a:r>
              <a:rPr kumimoji="1" lang="en-US" altLang="ja-JP"/>
              <a:t>IT</a:t>
            </a:r>
            <a:r>
              <a:rPr kumimoji="1" lang="ja-JP" altLang="en-US"/>
              <a:t>ストラテジ分野ケース教材</a:t>
            </a:r>
            <a:endParaRPr kumimoji="1" lang="ja-JP" altLang="en-US" dirty="0"/>
          </a:p>
        </p:txBody>
      </p:sp>
      <p:sp>
        <p:nvSpPr>
          <p:cNvPr id="5" name="スライド番号プレースホルダー 4">
            <a:extLst>
              <a:ext uri="{FF2B5EF4-FFF2-40B4-BE49-F238E27FC236}">
                <a16:creationId xmlns="" xmlns:a16="http://schemas.microsoft.com/office/drawing/2014/main" id="{23D6521A-E194-4D8C-8FD9-DB919C5E3458}"/>
              </a:ext>
            </a:extLst>
          </p:cNvPr>
          <p:cNvSpPr>
            <a:spLocks noGrp="1"/>
          </p:cNvSpPr>
          <p:nvPr>
            <p:ph type="sldNum" sz="quarter" idx="12"/>
          </p:nvPr>
        </p:nvSpPr>
        <p:spPr/>
        <p:txBody>
          <a:bodyPr/>
          <a:lstStyle/>
          <a:p>
            <a:fld id="{BC7EC0D7-F1B8-4B03-AD18-FC341B53B538}" type="slidenum">
              <a:rPr kumimoji="1" lang="ja-JP" altLang="en-US" smtClean="0"/>
              <a:t>20</a:t>
            </a:fld>
            <a:endParaRPr kumimoji="1" lang="ja-JP" altLang="en-US"/>
          </a:p>
        </p:txBody>
      </p:sp>
    </p:spTree>
    <p:extLst>
      <p:ext uri="{BB962C8B-B14F-4D97-AF65-F5344CB8AC3E}">
        <p14:creationId xmlns:p14="http://schemas.microsoft.com/office/powerpoint/2010/main" val="19170127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D608AA2A-6C3C-4FAC-8E30-8F71371B22AE}"/>
              </a:ext>
            </a:extLst>
          </p:cNvPr>
          <p:cNvSpPr>
            <a:spLocks noGrp="1"/>
          </p:cNvSpPr>
          <p:nvPr>
            <p:ph type="title"/>
          </p:nvPr>
        </p:nvSpPr>
        <p:spPr/>
        <p:txBody>
          <a:bodyPr>
            <a:normAutofit fontScale="90000"/>
          </a:bodyPr>
          <a:lstStyle/>
          <a:p>
            <a:r>
              <a:rPr lang="en-US" altLang="ja-JP" dirty="0"/>
              <a:t>e</a:t>
            </a:r>
            <a:r>
              <a:rPr lang="ja-JP" altLang="en-US" dirty="0"/>
              <a:t>ビジネス</a:t>
            </a:r>
            <a:endParaRPr kumimoji="1" lang="ja-JP" altLang="en-US" dirty="0"/>
          </a:p>
        </p:txBody>
      </p:sp>
      <p:sp>
        <p:nvSpPr>
          <p:cNvPr id="3" name="コンテンツ プレースホルダー 2">
            <a:extLst>
              <a:ext uri="{FF2B5EF4-FFF2-40B4-BE49-F238E27FC236}">
                <a16:creationId xmlns="" xmlns:a16="http://schemas.microsoft.com/office/drawing/2014/main" id="{89B2E43E-517C-40BF-B5E0-C0F198BE1792}"/>
              </a:ext>
            </a:extLst>
          </p:cNvPr>
          <p:cNvSpPr>
            <a:spLocks noGrp="1"/>
          </p:cNvSpPr>
          <p:nvPr>
            <p:ph idx="1"/>
          </p:nvPr>
        </p:nvSpPr>
        <p:spPr>
          <a:xfrm>
            <a:off x="358923" y="850300"/>
            <a:ext cx="8477428" cy="2935487"/>
          </a:xfrm>
        </p:spPr>
        <p:txBody>
          <a:bodyPr/>
          <a:lstStyle/>
          <a:p>
            <a:r>
              <a:rPr lang="en-US" altLang="ja-JP" dirty="0"/>
              <a:t>Yahoo! </a:t>
            </a:r>
            <a:r>
              <a:rPr lang="ja-JP" altLang="en-US" dirty="0"/>
              <a:t>のエスクローサービス</a:t>
            </a:r>
            <a:endParaRPr lang="en-US" altLang="ja-JP" dirty="0"/>
          </a:p>
          <a:p>
            <a:pPr lvl="1"/>
            <a:r>
              <a:rPr lang="ja-JP" altLang="en-US" dirty="0"/>
              <a:t>エスクローサービスとは、物品などを売買する際に取引の安全性を保証する仲介サービス。</a:t>
            </a:r>
            <a:endParaRPr lang="en-US" altLang="ja-JP" dirty="0"/>
          </a:p>
          <a:p>
            <a:pPr lvl="1"/>
            <a:r>
              <a:rPr lang="en-US" altLang="ja-JP" dirty="0" err="1"/>
              <a:t>CtoC</a:t>
            </a:r>
            <a:r>
              <a:rPr lang="ja-JP" altLang="en-US" dirty="0"/>
              <a:t>で面識のない当事者同士の直接取引となるネットオークションでは、常に詐欺などの危険がつきまとう。</a:t>
            </a:r>
            <a:endParaRPr lang="en-US" altLang="ja-JP" dirty="0"/>
          </a:p>
          <a:p>
            <a:pPr lvl="1"/>
            <a:r>
              <a:rPr lang="ja-JP" altLang="en-US" dirty="0"/>
              <a:t>エスクローサービスでは、落札者から代金を一時的に預かり、入金を確認した時点で出品者に商品の発送を依頼する。その後、落札者が商品を受け取ったことを確認した時点で、出品者に支払いを行う。</a:t>
            </a:r>
            <a:endParaRPr lang="en-US" altLang="ja-JP" dirty="0"/>
          </a:p>
          <a:p>
            <a:pPr lvl="1"/>
            <a:r>
              <a:rPr lang="ja-JP" altLang="en-US" dirty="0"/>
              <a:t>エスクローサービスにより、代金だけを受け取って商品を発送しないなどの詐欺行為や、商品を送ったのに代金が入金されないなどの詐欺被害を防止する。</a:t>
            </a:r>
            <a:endParaRPr lang="en-US" altLang="ja-JP" dirty="0"/>
          </a:p>
        </p:txBody>
      </p:sp>
      <p:sp>
        <p:nvSpPr>
          <p:cNvPr id="4" name="フッター プレースホルダー 3">
            <a:extLst>
              <a:ext uri="{FF2B5EF4-FFF2-40B4-BE49-F238E27FC236}">
                <a16:creationId xmlns="" xmlns:a16="http://schemas.microsoft.com/office/drawing/2014/main" id="{B6F29FD8-D66A-445D-86FF-F8C3A7D07BFB}"/>
              </a:ext>
            </a:extLst>
          </p:cNvPr>
          <p:cNvSpPr>
            <a:spLocks noGrp="1"/>
          </p:cNvSpPr>
          <p:nvPr>
            <p:ph type="ftr" sz="quarter" idx="11"/>
          </p:nvPr>
        </p:nvSpPr>
        <p:spPr/>
        <p:txBody>
          <a:bodyPr/>
          <a:lstStyle/>
          <a:p>
            <a:r>
              <a:rPr kumimoji="1" lang="en-US" altLang="ja-JP"/>
              <a:t>IT</a:t>
            </a:r>
            <a:r>
              <a:rPr kumimoji="1" lang="ja-JP" altLang="en-US"/>
              <a:t>ストラテジ分野ケース教材</a:t>
            </a:r>
            <a:endParaRPr kumimoji="1" lang="ja-JP" altLang="en-US" dirty="0"/>
          </a:p>
        </p:txBody>
      </p:sp>
      <p:sp>
        <p:nvSpPr>
          <p:cNvPr id="5" name="スライド番号プレースホルダー 4">
            <a:extLst>
              <a:ext uri="{FF2B5EF4-FFF2-40B4-BE49-F238E27FC236}">
                <a16:creationId xmlns="" xmlns:a16="http://schemas.microsoft.com/office/drawing/2014/main" id="{23D6521A-E194-4D8C-8FD9-DB919C5E3458}"/>
              </a:ext>
            </a:extLst>
          </p:cNvPr>
          <p:cNvSpPr>
            <a:spLocks noGrp="1"/>
          </p:cNvSpPr>
          <p:nvPr>
            <p:ph type="sldNum" sz="quarter" idx="12"/>
          </p:nvPr>
        </p:nvSpPr>
        <p:spPr/>
        <p:txBody>
          <a:bodyPr/>
          <a:lstStyle/>
          <a:p>
            <a:fld id="{BC7EC0D7-F1B8-4B03-AD18-FC341B53B538}" type="slidenum">
              <a:rPr kumimoji="1" lang="ja-JP" altLang="en-US" smtClean="0"/>
              <a:t>21</a:t>
            </a:fld>
            <a:endParaRPr kumimoji="1" lang="ja-JP" altLang="en-US"/>
          </a:p>
        </p:txBody>
      </p:sp>
      <p:pic>
        <p:nvPicPr>
          <p:cNvPr id="1026" name="Picture 2" descr="入金の流れ">
            <a:extLst>
              <a:ext uri="{FF2B5EF4-FFF2-40B4-BE49-F238E27FC236}">
                <a16:creationId xmlns="" xmlns:a16="http://schemas.microsoft.com/office/drawing/2014/main" id="{60BD026D-8CCF-4AB2-80E4-B540AB31DA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6747" y="3846379"/>
            <a:ext cx="4620248" cy="2577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82580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A345C3F5-C0C1-44AB-9602-C10AB43C3896}"/>
              </a:ext>
            </a:extLst>
          </p:cNvPr>
          <p:cNvSpPr>
            <a:spLocks noGrp="1"/>
          </p:cNvSpPr>
          <p:nvPr>
            <p:ph type="title"/>
          </p:nvPr>
        </p:nvSpPr>
        <p:spPr/>
        <p:txBody>
          <a:bodyPr>
            <a:normAutofit fontScale="90000"/>
          </a:bodyPr>
          <a:lstStyle/>
          <a:p>
            <a:r>
              <a:rPr lang="en-US" altLang="ja-JP" dirty="0"/>
              <a:t>e</a:t>
            </a:r>
            <a:r>
              <a:rPr lang="ja-JP" altLang="en-US" dirty="0"/>
              <a:t>ビジネス</a:t>
            </a:r>
            <a:endParaRPr kumimoji="1" lang="ja-JP" altLang="en-US" dirty="0"/>
          </a:p>
        </p:txBody>
      </p:sp>
      <p:sp>
        <p:nvSpPr>
          <p:cNvPr id="3" name="コンテンツ プレースホルダー 2">
            <a:extLst>
              <a:ext uri="{FF2B5EF4-FFF2-40B4-BE49-F238E27FC236}">
                <a16:creationId xmlns="" xmlns:a16="http://schemas.microsoft.com/office/drawing/2014/main" id="{2D40C41D-371B-4445-A888-EB918817ACF6}"/>
              </a:ext>
            </a:extLst>
          </p:cNvPr>
          <p:cNvSpPr>
            <a:spLocks noGrp="1"/>
          </p:cNvSpPr>
          <p:nvPr>
            <p:ph idx="1"/>
          </p:nvPr>
        </p:nvSpPr>
        <p:spPr/>
        <p:txBody>
          <a:bodyPr>
            <a:normAutofit/>
          </a:bodyPr>
          <a:lstStyle/>
          <a:p>
            <a:r>
              <a:rPr kumimoji="1" lang="ja-JP" altLang="en-US" dirty="0"/>
              <a:t>参照サイト</a:t>
            </a:r>
            <a:r>
              <a:rPr kumimoji="1" lang="en-US" altLang="ja-JP" dirty="0"/>
              <a:t>(1)</a:t>
            </a:r>
          </a:p>
          <a:p>
            <a:r>
              <a:rPr lang="en-US" altLang="ja-JP" dirty="0"/>
              <a:t>e</a:t>
            </a:r>
            <a:r>
              <a:rPr lang="ja-JP" altLang="en-US" dirty="0"/>
              <a:t>コマース </a:t>
            </a:r>
            <a:r>
              <a:rPr lang="en-US" altLang="ja-JP" dirty="0"/>
              <a:t>-</a:t>
            </a:r>
            <a:r>
              <a:rPr lang="ja-JP" altLang="en-US" dirty="0"/>
              <a:t>各業界セクターの事業リスクと財務諸表分析</a:t>
            </a:r>
            <a:r>
              <a:rPr lang="en-US" altLang="ja-JP" dirty="0"/>
              <a:t/>
            </a:r>
            <a:br>
              <a:rPr lang="en-US" altLang="ja-JP" dirty="0"/>
            </a:br>
            <a:r>
              <a:rPr lang="en-US" altLang="ja-JP" dirty="0"/>
              <a:t>	https://www2.deloitte.com/jp/ja/pages/technology-media-and-	telecommunications/articles/md/tmt-gyokai-report-vol-04.html</a:t>
            </a:r>
          </a:p>
          <a:p>
            <a:r>
              <a:rPr lang="en-US" altLang="ja-JP" dirty="0" err="1"/>
              <a:t>BtoB</a:t>
            </a:r>
            <a:r>
              <a:rPr lang="ja-JP" altLang="en-US" dirty="0" err="1"/>
              <a:t>、</a:t>
            </a:r>
            <a:r>
              <a:rPr lang="en-US" altLang="ja-JP" dirty="0" err="1"/>
              <a:t>BtoC</a:t>
            </a:r>
            <a:r>
              <a:rPr lang="ja-JP" altLang="en-US" dirty="0" err="1"/>
              <a:t>、</a:t>
            </a:r>
            <a:r>
              <a:rPr lang="en-US" altLang="ja-JP" dirty="0" err="1"/>
              <a:t>CtoC</a:t>
            </a:r>
            <a:r>
              <a:rPr lang="ja-JP" altLang="en-US" dirty="0" err="1"/>
              <a:t>、</a:t>
            </a:r>
            <a:r>
              <a:rPr lang="en-US" altLang="ja-JP" dirty="0" err="1"/>
              <a:t>BtoE</a:t>
            </a:r>
            <a:r>
              <a:rPr lang="ja-JP" altLang="en-US" dirty="0" err="1"/>
              <a:t>、</a:t>
            </a:r>
            <a:r>
              <a:rPr lang="en-US" altLang="ja-JP" dirty="0" err="1"/>
              <a:t>BtoG</a:t>
            </a:r>
            <a:r>
              <a:rPr lang="ja-JP" altLang="en-US" dirty="0" err="1"/>
              <a:t>、</a:t>
            </a:r>
            <a:r>
              <a:rPr lang="en-US" altLang="ja-JP" dirty="0" err="1"/>
              <a:t>GtoC</a:t>
            </a:r>
            <a:r>
              <a:rPr lang="ja-JP" altLang="en-US" dirty="0" err="1"/>
              <a:t>、</a:t>
            </a:r>
            <a:r>
              <a:rPr lang="en-US" altLang="ja-JP" dirty="0" err="1"/>
              <a:t>DtoC</a:t>
            </a:r>
            <a:r>
              <a:rPr lang="ja-JP" altLang="en-US" dirty="0" err="1"/>
              <a:t>、</a:t>
            </a:r>
            <a:r>
              <a:rPr lang="en-US" altLang="ja-JP" dirty="0" err="1"/>
              <a:t>OtoO</a:t>
            </a:r>
            <a:r>
              <a:rPr lang="ja-JP" altLang="en-US" dirty="0" err="1"/>
              <a:t>、</a:t>
            </a:r>
            <a:r>
              <a:rPr lang="en-US" altLang="ja-JP" dirty="0" err="1"/>
              <a:t>MtoM</a:t>
            </a:r>
            <a:r>
              <a:rPr lang="ja-JP" altLang="en-US" dirty="0" err="1"/>
              <a:t>、</a:t>
            </a:r>
            <a:r>
              <a:rPr lang="en-US" altLang="ja-JP" dirty="0" err="1"/>
              <a:t>BtoBtoB</a:t>
            </a:r>
            <a:r>
              <a:rPr lang="ja-JP" altLang="en-US" dirty="0" err="1"/>
              <a:t>、</a:t>
            </a:r>
            <a:r>
              <a:rPr lang="en-US" altLang="ja-JP" dirty="0" err="1"/>
              <a:t>BtoBtoC</a:t>
            </a:r>
            <a:r>
              <a:rPr lang="ja-JP" altLang="en-US" dirty="0"/>
              <a:t>などの違い</a:t>
            </a:r>
            <a:r>
              <a:rPr lang="en-US" altLang="ja-JP" dirty="0"/>
              <a:t/>
            </a:r>
            <a:br>
              <a:rPr lang="en-US" altLang="ja-JP" dirty="0"/>
            </a:br>
            <a:r>
              <a:rPr lang="ja-JP" altLang="en-US" dirty="0"/>
              <a:t>	</a:t>
            </a:r>
            <a:r>
              <a:rPr lang="en-US" altLang="ja-JP" dirty="0"/>
              <a:t>https://business-textbooks.com/btob-btoc-ctoc-etc-difference/</a:t>
            </a:r>
          </a:p>
          <a:p>
            <a:r>
              <a:rPr lang="ja-JP" altLang="en-US" dirty="0"/>
              <a:t>ロングテールとは｜ニッチ商品で売上を伸ばすネット販売戦略</a:t>
            </a:r>
            <a:r>
              <a:rPr lang="en-US" altLang="ja-JP" dirty="0"/>
              <a:t/>
            </a:r>
            <a:br>
              <a:rPr lang="en-US" altLang="ja-JP" dirty="0"/>
            </a:br>
            <a:r>
              <a:rPr lang="ja-JP" altLang="en-US" dirty="0"/>
              <a:t>	</a:t>
            </a:r>
            <a:r>
              <a:rPr lang="en-US" altLang="ja-JP" dirty="0"/>
              <a:t>https://liskul.com/long-tail-2-32130</a:t>
            </a:r>
          </a:p>
          <a:p>
            <a:r>
              <a:rPr lang="ja-JP" altLang="en-US" dirty="0"/>
              <a:t>パレート図とは</a:t>
            </a:r>
            <a:r>
              <a:rPr lang="en-US" altLang="ja-JP" dirty="0"/>
              <a:t/>
            </a:r>
            <a:br>
              <a:rPr lang="en-US" altLang="ja-JP" dirty="0"/>
            </a:br>
            <a:r>
              <a:rPr lang="ja-JP" altLang="en-US" dirty="0"/>
              <a:t>	</a:t>
            </a:r>
            <a:r>
              <a:rPr lang="en-US" altLang="ja-JP" dirty="0"/>
              <a:t>https://www.kaizen-base.com/contents/qc-43339/</a:t>
            </a:r>
          </a:p>
          <a:p>
            <a:r>
              <a:rPr lang="en-US" altLang="ja-JP" dirty="0"/>
              <a:t>ABC</a:t>
            </a:r>
            <a:r>
              <a:rPr lang="ja-JP" altLang="en-US" dirty="0"/>
              <a:t>分析を極める！パレートの法則、ロングテール理論との関係は？</a:t>
            </a:r>
            <a:r>
              <a:rPr lang="en-US" altLang="ja-JP" dirty="0"/>
              <a:t/>
            </a:r>
            <a:br>
              <a:rPr lang="en-US" altLang="ja-JP" dirty="0"/>
            </a:br>
            <a:r>
              <a:rPr lang="ja-JP" altLang="en-US" dirty="0"/>
              <a:t>	</a:t>
            </a:r>
            <a:r>
              <a:rPr lang="en-US" altLang="ja-JP" dirty="0"/>
              <a:t>https://biz.moneyforward.com/blog/22225/</a:t>
            </a:r>
          </a:p>
          <a:p>
            <a:r>
              <a:rPr lang="ja-JP" altLang="en-US" dirty="0"/>
              <a:t>ロングテールとは？３つの事例からわかる、徹底解説</a:t>
            </a:r>
            <a:r>
              <a:rPr lang="en-US" altLang="ja-JP" dirty="0"/>
              <a:t/>
            </a:r>
            <a:br>
              <a:rPr lang="en-US" altLang="ja-JP" dirty="0"/>
            </a:br>
            <a:r>
              <a:rPr lang="ja-JP" altLang="en-US" dirty="0"/>
              <a:t>	</a:t>
            </a:r>
            <a:r>
              <a:rPr lang="en-US" altLang="ja-JP" dirty="0"/>
              <a:t>https://makefri.jp/strategy/7251/</a:t>
            </a:r>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kumimoji="1" lang="ja-JP" altLang="en-US" dirty="0"/>
          </a:p>
        </p:txBody>
      </p:sp>
      <p:sp>
        <p:nvSpPr>
          <p:cNvPr id="4" name="フッター プレースホルダー 3">
            <a:extLst>
              <a:ext uri="{FF2B5EF4-FFF2-40B4-BE49-F238E27FC236}">
                <a16:creationId xmlns="" xmlns:a16="http://schemas.microsoft.com/office/drawing/2014/main" id="{F3EE60EE-F066-46EE-8762-C2C5149FB6E2}"/>
              </a:ext>
            </a:extLst>
          </p:cNvPr>
          <p:cNvSpPr>
            <a:spLocks noGrp="1"/>
          </p:cNvSpPr>
          <p:nvPr>
            <p:ph type="ftr" sz="quarter" idx="11"/>
          </p:nvPr>
        </p:nvSpPr>
        <p:spPr/>
        <p:txBody>
          <a:bodyPr/>
          <a:lstStyle/>
          <a:p>
            <a:r>
              <a:rPr kumimoji="1" lang="en-US" altLang="ja-JP"/>
              <a:t>IT</a:t>
            </a:r>
            <a:r>
              <a:rPr kumimoji="1" lang="ja-JP" altLang="en-US"/>
              <a:t>ストラテジ分野ケース教材</a:t>
            </a:r>
            <a:endParaRPr kumimoji="1" lang="ja-JP" altLang="en-US" dirty="0"/>
          </a:p>
        </p:txBody>
      </p:sp>
      <p:sp>
        <p:nvSpPr>
          <p:cNvPr id="5" name="スライド番号プレースホルダー 4">
            <a:extLst>
              <a:ext uri="{FF2B5EF4-FFF2-40B4-BE49-F238E27FC236}">
                <a16:creationId xmlns="" xmlns:a16="http://schemas.microsoft.com/office/drawing/2014/main" id="{6D20B7DD-34CF-4892-A8F0-A5547B9B7014}"/>
              </a:ext>
            </a:extLst>
          </p:cNvPr>
          <p:cNvSpPr>
            <a:spLocks noGrp="1"/>
          </p:cNvSpPr>
          <p:nvPr>
            <p:ph type="sldNum" sz="quarter" idx="12"/>
          </p:nvPr>
        </p:nvSpPr>
        <p:spPr/>
        <p:txBody>
          <a:bodyPr/>
          <a:lstStyle/>
          <a:p>
            <a:fld id="{BC7EC0D7-F1B8-4B03-AD18-FC341B53B538}" type="slidenum">
              <a:rPr kumimoji="1" lang="ja-JP" altLang="en-US" smtClean="0"/>
              <a:t>22</a:t>
            </a:fld>
            <a:endParaRPr kumimoji="1" lang="ja-JP" altLang="en-US"/>
          </a:p>
        </p:txBody>
      </p:sp>
    </p:spTree>
    <p:extLst>
      <p:ext uri="{BB962C8B-B14F-4D97-AF65-F5344CB8AC3E}">
        <p14:creationId xmlns:p14="http://schemas.microsoft.com/office/powerpoint/2010/main" val="4732185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A345C3F5-C0C1-44AB-9602-C10AB43C3896}"/>
              </a:ext>
            </a:extLst>
          </p:cNvPr>
          <p:cNvSpPr>
            <a:spLocks noGrp="1"/>
          </p:cNvSpPr>
          <p:nvPr>
            <p:ph type="title"/>
          </p:nvPr>
        </p:nvSpPr>
        <p:spPr/>
        <p:txBody>
          <a:bodyPr>
            <a:normAutofit fontScale="90000"/>
          </a:bodyPr>
          <a:lstStyle/>
          <a:p>
            <a:r>
              <a:rPr lang="en-US" altLang="ja-JP" dirty="0"/>
              <a:t>e</a:t>
            </a:r>
            <a:r>
              <a:rPr lang="ja-JP" altLang="en-US" dirty="0"/>
              <a:t>ビジネス</a:t>
            </a:r>
            <a:endParaRPr kumimoji="1" lang="ja-JP" altLang="en-US" dirty="0"/>
          </a:p>
        </p:txBody>
      </p:sp>
      <p:sp>
        <p:nvSpPr>
          <p:cNvPr id="3" name="コンテンツ プレースホルダー 2">
            <a:extLst>
              <a:ext uri="{FF2B5EF4-FFF2-40B4-BE49-F238E27FC236}">
                <a16:creationId xmlns="" xmlns:a16="http://schemas.microsoft.com/office/drawing/2014/main" id="{2D40C41D-371B-4445-A888-EB918817ACF6}"/>
              </a:ext>
            </a:extLst>
          </p:cNvPr>
          <p:cNvSpPr>
            <a:spLocks noGrp="1"/>
          </p:cNvSpPr>
          <p:nvPr>
            <p:ph idx="1"/>
          </p:nvPr>
        </p:nvSpPr>
        <p:spPr/>
        <p:txBody>
          <a:bodyPr>
            <a:normAutofit/>
          </a:bodyPr>
          <a:lstStyle/>
          <a:p>
            <a:r>
              <a:rPr kumimoji="1" lang="ja-JP" altLang="en-US" dirty="0"/>
              <a:t>参照サイト</a:t>
            </a:r>
            <a:r>
              <a:rPr kumimoji="1" lang="en-US" altLang="ja-JP" dirty="0"/>
              <a:t>(2)</a:t>
            </a:r>
          </a:p>
          <a:p>
            <a:r>
              <a:rPr lang="ja-JP" altLang="en-US" dirty="0"/>
              <a:t>エスクローサービス</a:t>
            </a:r>
            <a:r>
              <a:rPr lang="en-US" altLang="ja-JP" dirty="0"/>
              <a:t/>
            </a:r>
            <a:br>
              <a:rPr lang="en-US" altLang="ja-JP" dirty="0"/>
            </a:br>
            <a:r>
              <a:rPr lang="ja-JP" altLang="en-US" dirty="0"/>
              <a:t>	</a:t>
            </a:r>
            <a:r>
              <a:rPr lang="en-US" altLang="ja-JP" dirty="0"/>
              <a:t>https://tech.nikkeibp.co.jp/it/article/Keyword/20080411/298784/</a:t>
            </a:r>
          </a:p>
          <a:p>
            <a:r>
              <a:rPr lang="ja-JP" altLang="en-US" dirty="0"/>
              <a:t>「</a:t>
            </a:r>
            <a:r>
              <a:rPr lang="en-US" altLang="ja-JP" dirty="0"/>
              <a:t>Yahoo!</a:t>
            </a:r>
            <a:r>
              <a:rPr lang="ja-JP" altLang="en-US" dirty="0"/>
              <a:t>かんたん決済」安心の仕組み</a:t>
            </a:r>
            <a:r>
              <a:rPr lang="en-US" altLang="ja-JP" dirty="0"/>
              <a:t/>
            </a:r>
            <a:br>
              <a:rPr lang="en-US" altLang="ja-JP" dirty="0"/>
            </a:br>
            <a:r>
              <a:rPr lang="ja-JP" altLang="en-US" dirty="0"/>
              <a:t>	</a:t>
            </a:r>
            <a:r>
              <a:rPr lang="en-US" altLang="ja-JP" dirty="0"/>
              <a:t>https://auctions.yahoo.co.jp/special/html/shiharaikanri/</a:t>
            </a:r>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kumimoji="1" lang="ja-JP" altLang="en-US" dirty="0"/>
          </a:p>
        </p:txBody>
      </p:sp>
      <p:sp>
        <p:nvSpPr>
          <p:cNvPr id="4" name="フッター プレースホルダー 3">
            <a:extLst>
              <a:ext uri="{FF2B5EF4-FFF2-40B4-BE49-F238E27FC236}">
                <a16:creationId xmlns="" xmlns:a16="http://schemas.microsoft.com/office/drawing/2014/main" id="{F3EE60EE-F066-46EE-8762-C2C5149FB6E2}"/>
              </a:ext>
            </a:extLst>
          </p:cNvPr>
          <p:cNvSpPr>
            <a:spLocks noGrp="1"/>
          </p:cNvSpPr>
          <p:nvPr>
            <p:ph type="ftr" sz="quarter" idx="11"/>
          </p:nvPr>
        </p:nvSpPr>
        <p:spPr/>
        <p:txBody>
          <a:bodyPr/>
          <a:lstStyle/>
          <a:p>
            <a:r>
              <a:rPr kumimoji="1" lang="en-US" altLang="ja-JP"/>
              <a:t>IT</a:t>
            </a:r>
            <a:r>
              <a:rPr kumimoji="1" lang="ja-JP" altLang="en-US"/>
              <a:t>ストラテジ分野ケース教材</a:t>
            </a:r>
            <a:endParaRPr kumimoji="1" lang="ja-JP" altLang="en-US" dirty="0"/>
          </a:p>
        </p:txBody>
      </p:sp>
      <p:sp>
        <p:nvSpPr>
          <p:cNvPr id="5" name="スライド番号プレースホルダー 4">
            <a:extLst>
              <a:ext uri="{FF2B5EF4-FFF2-40B4-BE49-F238E27FC236}">
                <a16:creationId xmlns="" xmlns:a16="http://schemas.microsoft.com/office/drawing/2014/main" id="{6D20B7DD-34CF-4892-A8F0-A5547B9B7014}"/>
              </a:ext>
            </a:extLst>
          </p:cNvPr>
          <p:cNvSpPr>
            <a:spLocks noGrp="1"/>
          </p:cNvSpPr>
          <p:nvPr>
            <p:ph type="sldNum" sz="quarter" idx="12"/>
          </p:nvPr>
        </p:nvSpPr>
        <p:spPr/>
        <p:txBody>
          <a:bodyPr/>
          <a:lstStyle/>
          <a:p>
            <a:fld id="{BC7EC0D7-F1B8-4B03-AD18-FC341B53B538}" type="slidenum">
              <a:rPr kumimoji="1" lang="ja-JP" altLang="en-US" smtClean="0"/>
              <a:t>23</a:t>
            </a:fld>
            <a:endParaRPr kumimoji="1" lang="ja-JP" altLang="en-US"/>
          </a:p>
        </p:txBody>
      </p:sp>
    </p:spTree>
    <p:extLst>
      <p:ext uri="{BB962C8B-B14F-4D97-AF65-F5344CB8AC3E}">
        <p14:creationId xmlns:p14="http://schemas.microsoft.com/office/powerpoint/2010/main" val="6365677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4C27A13F-AD05-418D-A371-760F9EAD4277}"/>
              </a:ext>
            </a:extLst>
          </p:cNvPr>
          <p:cNvSpPr>
            <a:spLocks noGrp="1"/>
          </p:cNvSpPr>
          <p:nvPr>
            <p:ph type="title"/>
          </p:nvPr>
        </p:nvSpPr>
        <p:spPr/>
        <p:txBody>
          <a:bodyPr>
            <a:normAutofit fontScale="90000"/>
          </a:bodyPr>
          <a:lstStyle/>
          <a:p>
            <a:r>
              <a:rPr lang="en-US" altLang="ja-JP" dirty="0"/>
              <a:t>IoT</a:t>
            </a:r>
            <a:r>
              <a:rPr lang="ja-JP" altLang="en-US" dirty="0"/>
              <a:t>システム・組込みシステム</a:t>
            </a:r>
            <a:endParaRPr kumimoji="1" lang="ja-JP" altLang="en-US" dirty="0"/>
          </a:p>
        </p:txBody>
      </p:sp>
      <p:sp>
        <p:nvSpPr>
          <p:cNvPr id="3" name="コンテンツ プレースホルダー 2">
            <a:extLst>
              <a:ext uri="{FF2B5EF4-FFF2-40B4-BE49-F238E27FC236}">
                <a16:creationId xmlns="" xmlns:a16="http://schemas.microsoft.com/office/drawing/2014/main" id="{5A99A5DE-1297-41A1-BED2-84819B39B6E3}"/>
              </a:ext>
            </a:extLst>
          </p:cNvPr>
          <p:cNvSpPr>
            <a:spLocks noGrp="1"/>
          </p:cNvSpPr>
          <p:nvPr>
            <p:ph idx="1"/>
          </p:nvPr>
        </p:nvSpPr>
        <p:spPr/>
        <p:txBody>
          <a:bodyPr/>
          <a:lstStyle/>
          <a:p>
            <a:r>
              <a:rPr lang="en-US" altLang="ja-JP" dirty="0"/>
              <a:t>IoT</a:t>
            </a:r>
            <a:r>
              <a:rPr kumimoji="1" lang="ja-JP" altLang="en-US" dirty="0"/>
              <a:t>システムとは</a:t>
            </a:r>
            <a:endParaRPr kumimoji="1" lang="en-US" altLang="ja-JP" dirty="0"/>
          </a:p>
          <a:p>
            <a:pPr lvl="1"/>
            <a:r>
              <a:rPr lang="ja-JP" altLang="en-US" dirty="0"/>
              <a:t>ＩｏＴは「</a:t>
            </a:r>
            <a:r>
              <a:rPr lang="en-US" altLang="ja-JP" dirty="0"/>
              <a:t>Internet of Things</a:t>
            </a:r>
            <a:r>
              <a:rPr lang="ja-JP" altLang="en-US" dirty="0"/>
              <a:t>」の略で、「モノのインターネット」と呼ばれる。</a:t>
            </a:r>
            <a:endParaRPr lang="en-US" altLang="ja-JP" dirty="0"/>
          </a:p>
          <a:p>
            <a:pPr lvl="1"/>
            <a:r>
              <a:rPr lang="ja-JP" altLang="en-US" dirty="0"/>
              <a:t>コンピュータなどの</a:t>
            </a:r>
            <a:r>
              <a:rPr lang="en-US" altLang="ja-JP" dirty="0"/>
              <a:t>IT</a:t>
            </a:r>
            <a:r>
              <a:rPr lang="ja-JP" altLang="en-US" dirty="0"/>
              <a:t>機器だけでなく、家電製品や産業用機械、各種センサ類など、あらゆるものに通信機能を持たせることで、インターネット接続機器にする考え方である。</a:t>
            </a:r>
            <a:endParaRPr lang="en-US" altLang="ja-JP" dirty="0"/>
          </a:p>
          <a:p>
            <a:pPr lvl="1"/>
            <a:r>
              <a:rPr lang="ja-JP" altLang="en-US" dirty="0"/>
              <a:t>通信環境、特にワイヤレス通信環境が整備されたことで、一気に実用化が進んでいる。</a:t>
            </a:r>
            <a:endParaRPr lang="en-US" altLang="ja-JP" dirty="0"/>
          </a:p>
          <a:p>
            <a:pPr lvl="1"/>
            <a:r>
              <a:rPr lang="en-US" altLang="ja-JP" dirty="0"/>
              <a:t>IoT</a:t>
            </a:r>
            <a:r>
              <a:rPr lang="ja-JP" altLang="en-US" dirty="0"/>
              <a:t>機器から、膨大なデータを収集・分析できるようになり、個々の機器では不可能であった高度な分析ができるようになった。</a:t>
            </a:r>
            <a:endParaRPr lang="en-US" altLang="ja-JP" dirty="0"/>
          </a:p>
          <a:p>
            <a:endParaRPr lang="en-US" altLang="ja-JP" dirty="0"/>
          </a:p>
        </p:txBody>
      </p:sp>
      <p:sp>
        <p:nvSpPr>
          <p:cNvPr id="4" name="フッター プレースホルダー 3">
            <a:extLst>
              <a:ext uri="{FF2B5EF4-FFF2-40B4-BE49-F238E27FC236}">
                <a16:creationId xmlns="" xmlns:a16="http://schemas.microsoft.com/office/drawing/2014/main" id="{DCD6F31D-9808-458E-9755-2B63D3592AE3}"/>
              </a:ext>
            </a:extLst>
          </p:cNvPr>
          <p:cNvSpPr>
            <a:spLocks noGrp="1"/>
          </p:cNvSpPr>
          <p:nvPr>
            <p:ph type="ftr" sz="quarter" idx="11"/>
          </p:nvPr>
        </p:nvSpPr>
        <p:spPr/>
        <p:txBody>
          <a:bodyPr/>
          <a:lstStyle/>
          <a:p>
            <a:r>
              <a:rPr kumimoji="1" lang="en-US" altLang="ja-JP"/>
              <a:t>IT</a:t>
            </a:r>
            <a:r>
              <a:rPr kumimoji="1" lang="ja-JP" altLang="en-US"/>
              <a:t>ストラテジ分野ケース教材</a:t>
            </a:r>
            <a:endParaRPr kumimoji="1" lang="ja-JP" altLang="en-US" dirty="0"/>
          </a:p>
        </p:txBody>
      </p:sp>
      <p:sp>
        <p:nvSpPr>
          <p:cNvPr id="5" name="スライド番号プレースホルダー 4">
            <a:extLst>
              <a:ext uri="{FF2B5EF4-FFF2-40B4-BE49-F238E27FC236}">
                <a16:creationId xmlns="" xmlns:a16="http://schemas.microsoft.com/office/drawing/2014/main" id="{EBEDBE79-5286-4445-9F21-A76CC39017C0}"/>
              </a:ext>
            </a:extLst>
          </p:cNvPr>
          <p:cNvSpPr>
            <a:spLocks noGrp="1"/>
          </p:cNvSpPr>
          <p:nvPr>
            <p:ph type="sldNum" sz="quarter" idx="12"/>
          </p:nvPr>
        </p:nvSpPr>
        <p:spPr/>
        <p:txBody>
          <a:bodyPr/>
          <a:lstStyle/>
          <a:p>
            <a:fld id="{BC7EC0D7-F1B8-4B03-AD18-FC341B53B538}" type="slidenum">
              <a:rPr kumimoji="1" lang="ja-JP" altLang="en-US" smtClean="0"/>
              <a:t>24</a:t>
            </a:fld>
            <a:endParaRPr kumimoji="1" lang="ja-JP" altLang="en-US"/>
          </a:p>
        </p:txBody>
      </p:sp>
      <p:pic>
        <p:nvPicPr>
          <p:cNvPr id="2050" name="Picture 2" descr="iotイメージ">
            <a:extLst>
              <a:ext uri="{FF2B5EF4-FFF2-40B4-BE49-F238E27FC236}">
                <a16:creationId xmlns="" xmlns:a16="http://schemas.microsoft.com/office/drawing/2014/main" id="{10DA408E-033B-471A-B793-2A6C2562A8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5218" y="3271707"/>
            <a:ext cx="7075202" cy="2995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1323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4C27A13F-AD05-418D-A371-760F9EAD4277}"/>
              </a:ext>
            </a:extLst>
          </p:cNvPr>
          <p:cNvSpPr>
            <a:spLocks noGrp="1"/>
          </p:cNvSpPr>
          <p:nvPr>
            <p:ph type="title"/>
          </p:nvPr>
        </p:nvSpPr>
        <p:spPr/>
        <p:txBody>
          <a:bodyPr>
            <a:normAutofit fontScale="90000"/>
          </a:bodyPr>
          <a:lstStyle/>
          <a:p>
            <a:r>
              <a:rPr lang="en-US" altLang="ja-JP" dirty="0"/>
              <a:t>IoT</a:t>
            </a:r>
            <a:r>
              <a:rPr lang="ja-JP" altLang="en-US" dirty="0"/>
              <a:t>システム・組込みシステム</a:t>
            </a:r>
            <a:endParaRPr kumimoji="1" lang="ja-JP" altLang="en-US" dirty="0"/>
          </a:p>
        </p:txBody>
      </p:sp>
      <p:sp>
        <p:nvSpPr>
          <p:cNvPr id="3" name="コンテンツ プレースホルダー 2">
            <a:extLst>
              <a:ext uri="{FF2B5EF4-FFF2-40B4-BE49-F238E27FC236}">
                <a16:creationId xmlns="" xmlns:a16="http://schemas.microsoft.com/office/drawing/2014/main" id="{5A99A5DE-1297-41A1-BED2-84819B39B6E3}"/>
              </a:ext>
            </a:extLst>
          </p:cNvPr>
          <p:cNvSpPr>
            <a:spLocks noGrp="1"/>
          </p:cNvSpPr>
          <p:nvPr>
            <p:ph idx="1"/>
          </p:nvPr>
        </p:nvSpPr>
        <p:spPr/>
        <p:txBody>
          <a:bodyPr/>
          <a:lstStyle/>
          <a:p>
            <a:r>
              <a:rPr lang="ja-JP" altLang="en-US" dirty="0"/>
              <a:t>組込み</a:t>
            </a:r>
            <a:r>
              <a:rPr kumimoji="1" lang="ja-JP" altLang="en-US" dirty="0"/>
              <a:t>システムとは</a:t>
            </a:r>
            <a:endParaRPr kumimoji="1" lang="en-US" altLang="ja-JP" dirty="0"/>
          </a:p>
          <a:p>
            <a:pPr lvl="1"/>
            <a:r>
              <a:rPr lang="ja-JP" altLang="en-US" dirty="0"/>
              <a:t>パソコンを中心とした、いわゆる</a:t>
            </a:r>
            <a:r>
              <a:rPr lang="en-US" altLang="ja-JP" dirty="0"/>
              <a:t>IT(Information Technology)</a:t>
            </a:r>
            <a:r>
              <a:rPr lang="ja-JP" altLang="en-US" dirty="0"/>
              <a:t>に対して、組込みシステムは、</a:t>
            </a:r>
            <a:r>
              <a:rPr lang="en-US" altLang="ja-JP" dirty="0"/>
              <a:t>ET(Embedded Technology)</a:t>
            </a:r>
            <a:r>
              <a:rPr lang="ja-JP" altLang="en-US" dirty="0"/>
              <a:t>と呼ばれ、「機器に組み込まれ、それを制御するコンピュータシステム」のことを指す。</a:t>
            </a:r>
            <a:endParaRPr lang="en-US" altLang="ja-JP" dirty="0"/>
          </a:p>
          <a:p>
            <a:pPr lvl="1"/>
            <a:r>
              <a:rPr lang="ja-JP" altLang="en-US" dirty="0"/>
              <a:t>特定の装置に組み込まれ、組み込まれた装置で特定の機能を実現するためのシステム。</a:t>
            </a:r>
            <a:endParaRPr lang="en-US" altLang="ja-JP" dirty="0"/>
          </a:p>
          <a:p>
            <a:pPr lvl="1"/>
            <a:r>
              <a:rPr lang="ja-JP" altLang="en-US" dirty="0"/>
              <a:t>家庭内で使われる炊飯器、洗濯機、エアコンなどの機器を「民生機器」と呼ぶ。</a:t>
            </a:r>
            <a:endParaRPr lang="en-US" altLang="ja-JP" dirty="0"/>
          </a:p>
          <a:p>
            <a:pPr lvl="1"/>
            <a:r>
              <a:rPr lang="ja-JP" altLang="en-US" dirty="0"/>
              <a:t>事業で使われる信号機、エレベータ、自動販売機、銀行</a:t>
            </a:r>
            <a:r>
              <a:rPr lang="en-US" altLang="ja-JP" dirty="0"/>
              <a:t>ATM</a:t>
            </a:r>
            <a:r>
              <a:rPr lang="ja-JP" altLang="en-US" dirty="0"/>
              <a:t>などの機器を「産業機器」と呼ぶ。</a:t>
            </a:r>
            <a:endParaRPr lang="en-US" altLang="ja-JP" dirty="0"/>
          </a:p>
          <a:p>
            <a:pPr lvl="1"/>
            <a:r>
              <a:rPr lang="ja-JP" altLang="en-US" dirty="0"/>
              <a:t>組込みシステムの特徴として、次のようなものがある。</a:t>
            </a:r>
            <a:endParaRPr lang="en-US" altLang="ja-JP" dirty="0"/>
          </a:p>
          <a:p>
            <a:pPr lvl="2"/>
            <a:r>
              <a:rPr lang="ja-JP" altLang="en-US" dirty="0"/>
              <a:t>機能が専用化され、限定されている。</a:t>
            </a:r>
            <a:endParaRPr lang="en-US" altLang="ja-JP" dirty="0"/>
          </a:p>
          <a:p>
            <a:pPr lvl="2"/>
            <a:r>
              <a:rPr lang="ja-JP" altLang="en-US" dirty="0"/>
              <a:t>小型軽量化、低コストなど、資源</a:t>
            </a:r>
            <a:r>
              <a:rPr lang="en-US" altLang="ja-JP" dirty="0"/>
              <a:t>(</a:t>
            </a:r>
            <a:r>
              <a:rPr lang="ja-JP" altLang="en-US" dirty="0"/>
              <a:t>リソース</a:t>
            </a:r>
            <a:r>
              <a:rPr lang="en-US" altLang="ja-JP" dirty="0"/>
              <a:t>)</a:t>
            </a:r>
            <a:r>
              <a:rPr lang="ja-JP" altLang="en-US" dirty="0"/>
              <a:t>に対する制約が厳しい。</a:t>
            </a:r>
            <a:endParaRPr lang="en-US" altLang="ja-JP" dirty="0"/>
          </a:p>
          <a:p>
            <a:pPr lvl="2"/>
            <a:r>
              <a:rPr lang="ja-JP" altLang="en-US" dirty="0"/>
              <a:t>高い安全性、信頼性、リアルタイム性が求められる。</a:t>
            </a:r>
            <a:endParaRPr lang="en-US" altLang="ja-JP" dirty="0"/>
          </a:p>
          <a:p>
            <a:endParaRPr lang="en-US" altLang="ja-JP" dirty="0"/>
          </a:p>
        </p:txBody>
      </p:sp>
      <p:sp>
        <p:nvSpPr>
          <p:cNvPr id="4" name="フッター プレースホルダー 3">
            <a:extLst>
              <a:ext uri="{FF2B5EF4-FFF2-40B4-BE49-F238E27FC236}">
                <a16:creationId xmlns="" xmlns:a16="http://schemas.microsoft.com/office/drawing/2014/main" id="{DCD6F31D-9808-458E-9755-2B63D3592AE3}"/>
              </a:ext>
            </a:extLst>
          </p:cNvPr>
          <p:cNvSpPr>
            <a:spLocks noGrp="1"/>
          </p:cNvSpPr>
          <p:nvPr>
            <p:ph type="ftr" sz="quarter" idx="11"/>
          </p:nvPr>
        </p:nvSpPr>
        <p:spPr/>
        <p:txBody>
          <a:bodyPr/>
          <a:lstStyle/>
          <a:p>
            <a:r>
              <a:rPr kumimoji="1" lang="en-US" altLang="ja-JP"/>
              <a:t>IT</a:t>
            </a:r>
            <a:r>
              <a:rPr kumimoji="1" lang="ja-JP" altLang="en-US"/>
              <a:t>ストラテジ分野ケース教材</a:t>
            </a:r>
            <a:endParaRPr kumimoji="1" lang="ja-JP" altLang="en-US" dirty="0"/>
          </a:p>
        </p:txBody>
      </p:sp>
      <p:sp>
        <p:nvSpPr>
          <p:cNvPr id="5" name="スライド番号プレースホルダー 4">
            <a:extLst>
              <a:ext uri="{FF2B5EF4-FFF2-40B4-BE49-F238E27FC236}">
                <a16:creationId xmlns="" xmlns:a16="http://schemas.microsoft.com/office/drawing/2014/main" id="{EBEDBE79-5286-4445-9F21-A76CC39017C0}"/>
              </a:ext>
            </a:extLst>
          </p:cNvPr>
          <p:cNvSpPr>
            <a:spLocks noGrp="1"/>
          </p:cNvSpPr>
          <p:nvPr>
            <p:ph type="sldNum" sz="quarter" idx="12"/>
          </p:nvPr>
        </p:nvSpPr>
        <p:spPr/>
        <p:txBody>
          <a:bodyPr/>
          <a:lstStyle/>
          <a:p>
            <a:fld id="{BC7EC0D7-F1B8-4B03-AD18-FC341B53B538}" type="slidenum">
              <a:rPr kumimoji="1" lang="ja-JP" altLang="en-US" smtClean="0"/>
              <a:t>25</a:t>
            </a:fld>
            <a:endParaRPr kumimoji="1" lang="ja-JP" altLang="en-US"/>
          </a:p>
        </p:txBody>
      </p:sp>
      <p:pic>
        <p:nvPicPr>
          <p:cNvPr id="1026" name="Picture 2" descr="http://www.jasa.or.jp/TOP/wp-content/uploads/2017/04/p1.jpg">
            <a:extLst>
              <a:ext uri="{FF2B5EF4-FFF2-40B4-BE49-F238E27FC236}">
                <a16:creationId xmlns="" xmlns:a16="http://schemas.microsoft.com/office/drawing/2014/main" id="{9E2ED0D4-8E27-439B-9CEF-C65E80C736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923" y="4970824"/>
            <a:ext cx="1780270" cy="137080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jasa.or.jp/TOP/wp-content/uploads/2017/04/p2.jpg">
            <a:extLst>
              <a:ext uri="{FF2B5EF4-FFF2-40B4-BE49-F238E27FC236}">
                <a16:creationId xmlns="" xmlns:a16="http://schemas.microsoft.com/office/drawing/2014/main" id="{BA07CD25-0AF2-4DC9-92BA-B8E25675D7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7477" y="5084514"/>
            <a:ext cx="2013141" cy="1288410"/>
          </a:xfrm>
          <a:prstGeom prst="rect">
            <a:avLst/>
          </a:prstGeom>
          <a:noFill/>
          <a:extLst>
            <a:ext uri="{909E8E84-426E-40DD-AFC4-6F175D3DCCD1}">
              <a14:hiddenFill xmlns:a14="http://schemas.microsoft.com/office/drawing/2010/main">
                <a:solidFill>
                  <a:srgbClr val="FFFFFF"/>
                </a:solidFill>
              </a14:hiddenFill>
            </a:ext>
          </a:extLst>
        </p:spPr>
      </p:pic>
      <p:pic>
        <p:nvPicPr>
          <p:cNvPr id="6" name="図 5">
            <a:extLst>
              <a:ext uri="{FF2B5EF4-FFF2-40B4-BE49-F238E27FC236}">
                <a16:creationId xmlns="" xmlns:a16="http://schemas.microsoft.com/office/drawing/2014/main" id="{3151BB79-9794-4DE9-BDC3-4B045AD77248}"/>
              </a:ext>
            </a:extLst>
          </p:cNvPr>
          <p:cNvPicPr>
            <a:picLocks noChangeAspect="1"/>
          </p:cNvPicPr>
          <p:nvPr/>
        </p:nvPicPr>
        <p:blipFill>
          <a:blip r:embed="rId5"/>
          <a:stretch>
            <a:fillRect/>
          </a:stretch>
        </p:blipFill>
        <p:spPr>
          <a:xfrm>
            <a:off x="4082944" y="5142451"/>
            <a:ext cx="4845007" cy="1172536"/>
          </a:xfrm>
          <a:prstGeom prst="rect">
            <a:avLst/>
          </a:prstGeom>
        </p:spPr>
      </p:pic>
    </p:spTree>
    <p:extLst>
      <p:ext uri="{BB962C8B-B14F-4D97-AF65-F5344CB8AC3E}">
        <p14:creationId xmlns:p14="http://schemas.microsoft.com/office/powerpoint/2010/main" val="14809162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D608AA2A-6C3C-4FAC-8E30-8F71371B22AE}"/>
              </a:ext>
            </a:extLst>
          </p:cNvPr>
          <p:cNvSpPr>
            <a:spLocks noGrp="1"/>
          </p:cNvSpPr>
          <p:nvPr>
            <p:ph type="title"/>
          </p:nvPr>
        </p:nvSpPr>
        <p:spPr/>
        <p:txBody>
          <a:bodyPr>
            <a:normAutofit fontScale="90000"/>
          </a:bodyPr>
          <a:lstStyle/>
          <a:p>
            <a:r>
              <a:rPr lang="en-US" altLang="ja-JP" dirty="0"/>
              <a:t>IoT</a:t>
            </a:r>
            <a:r>
              <a:rPr lang="ja-JP" altLang="en-US" dirty="0"/>
              <a:t>システム・組込みシステム</a:t>
            </a:r>
            <a:endParaRPr kumimoji="1" lang="ja-JP" altLang="en-US" dirty="0"/>
          </a:p>
        </p:txBody>
      </p:sp>
      <p:sp>
        <p:nvSpPr>
          <p:cNvPr id="3" name="コンテンツ プレースホルダー 2">
            <a:extLst>
              <a:ext uri="{FF2B5EF4-FFF2-40B4-BE49-F238E27FC236}">
                <a16:creationId xmlns="" xmlns:a16="http://schemas.microsoft.com/office/drawing/2014/main" id="{89B2E43E-517C-40BF-B5E0-C0F198BE1792}"/>
              </a:ext>
            </a:extLst>
          </p:cNvPr>
          <p:cNvSpPr>
            <a:spLocks noGrp="1"/>
          </p:cNvSpPr>
          <p:nvPr>
            <p:ph idx="1"/>
          </p:nvPr>
        </p:nvSpPr>
        <p:spPr>
          <a:xfrm>
            <a:off x="358923" y="850300"/>
            <a:ext cx="8477428" cy="3135111"/>
          </a:xfrm>
        </p:spPr>
        <p:txBody>
          <a:bodyPr/>
          <a:lstStyle/>
          <a:p>
            <a:r>
              <a:rPr lang="ja-JP" altLang="en-US" dirty="0"/>
              <a:t>兵庫県豊岡市の</a:t>
            </a:r>
            <a:r>
              <a:rPr lang="en-US" altLang="ja-JP" dirty="0"/>
              <a:t>IoT</a:t>
            </a:r>
            <a:r>
              <a:rPr lang="ja-JP" altLang="en-US" dirty="0"/>
              <a:t>で無農薬栽培における水管理の負荷を軽減</a:t>
            </a:r>
            <a:endParaRPr lang="en-US" altLang="ja-JP" dirty="0"/>
          </a:p>
          <a:p>
            <a:pPr lvl="1"/>
            <a:r>
              <a:rPr lang="ja-JP" altLang="en-US" dirty="0"/>
              <a:t>豊岡市で取り組んでいる「コウノトリ育む農法（無農薬栽培）」では、雑草対策として通常よりも深く水を張る必要がある。あわせて、農薬を使わない代わりに、害虫を食べるカエルやヤゴを増やすためにも、通常よりも長い期間、水を張る必要もある。</a:t>
            </a:r>
            <a:endParaRPr lang="en-US" altLang="ja-JP" dirty="0"/>
          </a:p>
          <a:p>
            <a:pPr lvl="1"/>
            <a:r>
              <a:rPr lang="ja-JP" altLang="en-US" dirty="0"/>
              <a:t>「コウノトリ育む農法」では、こまめな水管理を行うため、水田の見回りにかかる労力が、大規模農家による作付け面積の拡大を阻んできた。</a:t>
            </a:r>
            <a:endParaRPr lang="en-US" altLang="ja-JP" dirty="0"/>
          </a:p>
          <a:p>
            <a:pPr lvl="1"/>
            <a:r>
              <a:rPr lang="ja-JP" altLang="en-US" dirty="0"/>
              <a:t>水田に水位センサーを設置し、異常時にメールで通知が届いて、スマートフォンやタブレットで水位が確認できるようにすることで、大幅な労働力の削減に成功。</a:t>
            </a:r>
            <a:endParaRPr lang="en-US" altLang="ja-JP" dirty="0"/>
          </a:p>
          <a:p>
            <a:pPr lvl="1"/>
            <a:r>
              <a:rPr lang="ja-JP" altLang="en-US" dirty="0"/>
              <a:t>消費電力も少なく、通信エリアも広い規格に対応した通信モジュールを搭載した水位センサーから、</a:t>
            </a:r>
            <a:r>
              <a:rPr lang="en-US" altLang="ja-JP" dirty="0"/>
              <a:t>1</a:t>
            </a:r>
            <a:r>
              <a:rPr lang="ja-JP" altLang="en-US" dirty="0"/>
              <a:t>時間ごとに水位・水温・地温の各データをクラウドサーバーに送信し、パソコンだけでなくスマートフォンやタブレットでも水位を見ることができる。</a:t>
            </a:r>
            <a:endParaRPr lang="en-US" altLang="ja-JP" dirty="0"/>
          </a:p>
        </p:txBody>
      </p:sp>
      <p:sp>
        <p:nvSpPr>
          <p:cNvPr id="4" name="フッター プレースホルダー 3">
            <a:extLst>
              <a:ext uri="{FF2B5EF4-FFF2-40B4-BE49-F238E27FC236}">
                <a16:creationId xmlns="" xmlns:a16="http://schemas.microsoft.com/office/drawing/2014/main" id="{B6F29FD8-D66A-445D-86FF-F8C3A7D07BFB}"/>
              </a:ext>
            </a:extLst>
          </p:cNvPr>
          <p:cNvSpPr>
            <a:spLocks noGrp="1"/>
          </p:cNvSpPr>
          <p:nvPr>
            <p:ph type="ftr" sz="quarter" idx="11"/>
          </p:nvPr>
        </p:nvSpPr>
        <p:spPr/>
        <p:txBody>
          <a:bodyPr/>
          <a:lstStyle/>
          <a:p>
            <a:r>
              <a:rPr kumimoji="1" lang="en-US" altLang="ja-JP"/>
              <a:t>IT</a:t>
            </a:r>
            <a:r>
              <a:rPr kumimoji="1" lang="ja-JP" altLang="en-US"/>
              <a:t>ストラテジ分野ケース教材</a:t>
            </a:r>
            <a:endParaRPr kumimoji="1" lang="ja-JP" altLang="en-US" dirty="0"/>
          </a:p>
        </p:txBody>
      </p:sp>
      <p:sp>
        <p:nvSpPr>
          <p:cNvPr id="5" name="スライド番号プレースホルダー 4">
            <a:extLst>
              <a:ext uri="{FF2B5EF4-FFF2-40B4-BE49-F238E27FC236}">
                <a16:creationId xmlns="" xmlns:a16="http://schemas.microsoft.com/office/drawing/2014/main" id="{23D6521A-E194-4D8C-8FD9-DB919C5E3458}"/>
              </a:ext>
            </a:extLst>
          </p:cNvPr>
          <p:cNvSpPr>
            <a:spLocks noGrp="1"/>
          </p:cNvSpPr>
          <p:nvPr>
            <p:ph type="sldNum" sz="quarter" idx="12"/>
          </p:nvPr>
        </p:nvSpPr>
        <p:spPr/>
        <p:txBody>
          <a:bodyPr/>
          <a:lstStyle/>
          <a:p>
            <a:fld id="{BC7EC0D7-F1B8-4B03-AD18-FC341B53B538}" type="slidenum">
              <a:rPr kumimoji="1" lang="ja-JP" altLang="en-US" smtClean="0"/>
              <a:t>26</a:t>
            </a:fld>
            <a:endParaRPr kumimoji="1" lang="ja-JP" altLang="en-US"/>
          </a:p>
        </p:txBody>
      </p:sp>
      <p:pic>
        <p:nvPicPr>
          <p:cNvPr id="6" name="Picture 2" descr="LTE-M対応の通信モジュールと水位・水温・地温のセンサーを搭載したポールを組み合わせ、クラウドサーバー経由で水位を確認できる">
            <a:extLst>
              <a:ext uri="{FF2B5EF4-FFF2-40B4-BE49-F238E27FC236}">
                <a16:creationId xmlns="" xmlns:a16="http://schemas.microsoft.com/office/drawing/2014/main" id="{9DBA3DE0-F354-4148-A18D-0310E3564E0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297" y="3985411"/>
            <a:ext cx="4802736" cy="238635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農業向けITセンサー">
            <a:extLst>
              <a:ext uri="{FF2B5EF4-FFF2-40B4-BE49-F238E27FC236}">
                <a16:creationId xmlns="" xmlns:a16="http://schemas.microsoft.com/office/drawing/2014/main" id="{09B4525B-9130-4632-8333-6365F99302F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1822" y="4046003"/>
            <a:ext cx="3214529" cy="1790314"/>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 xmlns:a16="http://schemas.microsoft.com/office/drawing/2014/main" id="{6309E031-E783-4B16-ABA6-E1503A57B1C2}"/>
              </a:ext>
            </a:extLst>
          </p:cNvPr>
          <p:cNvSpPr txBox="1"/>
          <p:nvPr/>
        </p:nvSpPr>
        <p:spPr>
          <a:xfrm>
            <a:off x="5447188" y="5882053"/>
            <a:ext cx="3563796" cy="307777"/>
          </a:xfrm>
          <a:prstGeom prst="rect">
            <a:avLst/>
          </a:prstGeom>
          <a:noFill/>
        </p:spPr>
        <p:txBody>
          <a:bodyPr wrap="none" rtlCol="0">
            <a:spAutoFit/>
          </a:bodyPr>
          <a:lstStyle/>
          <a:p>
            <a:r>
              <a:rPr kumimoji="1" lang="ja-JP" altLang="en-US" sz="1400" dirty="0">
                <a:latin typeface="+mn-ea"/>
              </a:rPr>
              <a:t>単</a:t>
            </a:r>
            <a:r>
              <a:rPr kumimoji="1" lang="en-US" altLang="ja-JP" sz="1400" dirty="0">
                <a:latin typeface="+mn-ea"/>
              </a:rPr>
              <a:t>2</a:t>
            </a:r>
            <a:r>
              <a:rPr kumimoji="1" lang="ja-JP" altLang="en-US" sz="1400" dirty="0">
                <a:latin typeface="+mn-ea"/>
              </a:rPr>
              <a:t>電池</a:t>
            </a:r>
            <a:r>
              <a:rPr kumimoji="1" lang="en-US" altLang="ja-JP" sz="1400" dirty="0">
                <a:latin typeface="+mn-ea"/>
              </a:rPr>
              <a:t>3</a:t>
            </a:r>
            <a:r>
              <a:rPr kumimoji="1" lang="ja-JP" altLang="en-US" sz="1400" dirty="0">
                <a:latin typeface="+mn-ea"/>
              </a:rPr>
              <a:t>本で約</a:t>
            </a:r>
            <a:r>
              <a:rPr kumimoji="1" lang="en-US" altLang="ja-JP" sz="1400" dirty="0">
                <a:latin typeface="+mn-ea"/>
              </a:rPr>
              <a:t>6</a:t>
            </a:r>
            <a:r>
              <a:rPr kumimoji="1" lang="ja-JP" altLang="en-US" sz="1400" dirty="0">
                <a:latin typeface="+mn-ea"/>
              </a:rPr>
              <a:t>カ月稼働する水位センサー</a:t>
            </a:r>
          </a:p>
        </p:txBody>
      </p:sp>
    </p:spTree>
    <p:extLst>
      <p:ext uri="{BB962C8B-B14F-4D97-AF65-F5344CB8AC3E}">
        <p14:creationId xmlns:p14="http://schemas.microsoft.com/office/powerpoint/2010/main" val="24815080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D608AA2A-6C3C-4FAC-8E30-8F71371B22AE}"/>
              </a:ext>
            </a:extLst>
          </p:cNvPr>
          <p:cNvSpPr>
            <a:spLocks noGrp="1"/>
          </p:cNvSpPr>
          <p:nvPr>
            <p:ph type="title"/>
          </p:nvPr>
        </p:nvSpPr>
        <p:spPr/>
        <p:txBody>
          <a:bodyPr>
            <a:normAutofit fontScale="90000"/>
          </a:bodyPr>
          <a:lstStyle/>
          <a:p>
            <a:r>
              <a:rPr lang="en-US" altLang="ja-JP" dirty="0"/>
              <a:t>IoT</a:t>
            </a:r>
            <a:r>
              <a:rPr lang="ja-JP" altLang="en-US" dirty="0"/>
              <a:t>システム・組込みシステム</a:t>
            </a:r>
            <a:endParaRPr kumimoji="1" lang="ja-JP" altLang="en-US" dirty="0"/>
          </a:p>
        </p:txBody>
      </p:sp>
      <p:sp>
        <p:nvSpPr>
          <p:cNvPr id="3" name="コンテンツ プレースホルダー 2">
            <a:extLst>
              <a:ext uri="{FF2B5EF4-FFF2-40B4-BE49-F238E27FC236}">
                <a16:creationId xmlns="" xmlns:a16="http://schemas.microsoft.com/office/drawing/2014/main" id="{89B2E43E-517C-40BF-B5E0-C0F198BE1792}"/>
              </a:ext>
            </a:extLst>
          </p:cNvPr>
          <p:cNvSpPr>
            <a:spLocks noGrp="1"/>
          </p:cNvSpPr>
          <p:nvPr>
            <p:ph idx="1"/>
          </p:nvPr>
        </p:nvSpPr>
        <p:spPr>
          <a:xfrm>
            <a:off x="358923" y="850300"/>
            <a:ext cx="8477428" cy="3135111"/>
          </a:xfrm>
        </p:spPr>
        <p:txBody>
          <a:bodyPr/>
          <a:lstStyle/>
          <a:p>
            <a:r>
              <a:rPr lang="ja-JP" altLang="en-US" dirty="0"/>
              <a:t>沖縄県のドローンによる上空からの被災者の捜索活動訓練</a:t>
            </a:r>
            <a:endParaRPr lang="en-US" altLang="ja-JP" dirty="0"/>
          </a:p>
          <a:p>
            <a:pPr lvl="1"/>
            <a:r>
              <a:rPr lang="ja-JP" altLang="en-US" dirty="0"/>
              <a:t>沖縄県は、海水浴やダイビングを目的とする観光客も多く、海難事故も発生している。</a:t>
            </a:r>
            <a:endParaRPr lang="en-US" altLang="ja-JP" dirty="0"/>
          </a:p>
          <a:p>
            <a:pPr lvl="1"/>
            <a:r>
              <a:rPr lang="ja-JP" altLang="en-US" dirty="0"/>
              <a:t>海上での捜索活動は捜索範囲が広いうえ、緊急的な対応が必要となるため、陸上での捜索に比べ困難な点も多くある。</a:t>
            </a:r>
            <a:endParaRPr lang="en-US" altLang="ja-JP" dirty="0"/>
          </a:p>
          <a:p>
            <a:pPr lvl="1"/>
            <a:r>
              <a:rPr lang="ja-JP" altLang="en-US" dirty="0"/>
              <a:t>海上での捜索の充実のためにはヘリコプターの確保が課題であるが、導入・維持コストが大きく所有数には限りがある。</a:t>
            </a:r>
            <a:endParaRPr lang="en-US" altLang="ja-JP" dirty="0"/>
          </a:p>
          <a:p>
            <a:pPr lvl="1"/>
            <a:r>
              <a:rPr lang="ja-JP" altLang="en-US" dirty="0"/>
              <a:t>ヘリコプターより導入コストが低く、維持メンテナンスが容易なドローンを活用した被災者の捜索活動訓練を実施し、効果を検証した。</a:t>
            </a:r>
            <a:endParaRPr lang="en-US" altLang="ja-JP" dirty="0"/>
          </a:p>
          <a:p>
            <a:pPr lvl="1"/>
            <a:r>
              <a:rPr lang="ja-JP" altLang="en-US" dirty="0"/>
              <a:t>安定したモバイル通信ネットワークにより、安全な飛行とリアルタイムな映像伝送が実現できた。</a:t>
            </a:r>
            <a:endParaRPr lang="en-US" altLang="ja-JP" dirty="0"/>
          </a:p>
        </p:txBody>
      </p:sp>
      <p:sp>
        <p:nvSpPr>
          <p:cNvPr id="4" name="フッター プレースホルダー 3">
            <a:extLst>
              <a:ext uri="{FF2B5EF4-FFF2-40B4-BE49-F238E27FC236}">
                <a16:creationId xmlns="" xmlns:a16="http://schemas.microsoft.com/office/drawing/2014/main" id="{B6F29FD8-D66A-445D-86FF-F8C3A7D07BFB}"/>
              </a:ext>
            </a:extLst>
          </p:cNvPr>
          <p:cNvSpPr>
            <a:spLocks noGrp="1"/>
          </p:cNvSpPr>
          <p:nvPr>
            <p:ph type="ftr" sz="quarter" idx="11"/>
          </p:nvPr>
        </p:nvSpPr>
        <p:spPr/>
        <p:txBody>
          <a:bodyPr/>
          <a:lstStyle/>
          <a:p>
            <a:r>
              <a:rPr kumimoji="1" lang="en-US" altLang="ja-JP"/>
              <a:t>IT</a:t>
            </a:r>
            <a:r>
              <a:rPr kumimoji="1" lang="ja-JP" altLang="en-US"/>
              <a:t>ストラテジ分野ケース教材</a:t>
            </a:r>
            <a:endParaRPr kumimoji="1" lang="ja-JP" altLang="en-US" dirty="0"/>
          </a:p>
        </p:txBody>
      </p:sp>
      <p:sp>
        <p:nvSpPr>
          <p:cNvPr id="5" name="スライド番号プレースホルダー 4">
            <a:extLst>
              <a:ext uri="{FF2B5EF4-FFF2-40B4-BE49-F238E27FC236}">
                <a16:creationId xmlns="" xmlns:a16="http://schemas.microsoft.com/office/drawing/2014/main" id="{23D6521A-E194-4D8C-8FD9-DB919C5E3458}"/>
              </a:ext>
            </a:extLst>
          </p:cNvPr>
          <p:cNvSpPr>
            <a:spLocks noGrp="1"/>
          </p:cNvSpPr>
          <p:nvPr>
            <p:ph type="sldNum" sz="quarter" idx="12"/>
          </p:nvPr>
        </p:nvSpPr>
        <p:spPr/>
        <p:txBody>
          <a:bodyPr/>
          <a:lstStyle/>
          <a:p>
            <a:fld id="{BC7EC0D7-F1B8-4B03-AD18-FC341B53B538}" type="slidenum">
              <a:rPr kumimoji="1" lang="ja-JP" altLang="en-US" smtClean="0"/>
              <a:t>27</a:t>
            </a:fld>
            <a:endParaRPr kumimoji="1" lang="ja-JP" altLang="en-US"/>
          </a:p>
        </p:txBody>
      </p:sp>
      <p:pic>
        <p:nvPicPr>
          <p:cNvPr id="2050" name="Picture 2" descr="映像伝送システムの流れ">
            <a:extLst>
              <a:ext uri="{FF2B5EF4-FFF2-40B4-BE49-F238E27FC236}">
                <a16:creationId xmlns="" xmlns:a16="http://schemas.microsoft.com/office/drawing/2014/main" id="{18C06361-EE15-4472-BEA8-22DC7C666D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283" y="3840479"/>
            <a:ext cx="7482774" cy="2567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54146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D608AA2A-6C3C-4FAC-8E30-8F71371B22AE}"/>
              </a:ext>
            </a:extLst>
          </p:cNvPr>
          <p:cNvSpPr>
            <a:spLocks noGrp="1"/>
          </p:cNvSpPr>
          <p:nvPr>
            <p:ph type="title"/>
          </p:nvPr>
        </p:nvSpPr>
        <p:spPr/>
        <p:txBody>
          <a:bodyPr>
            <a:normAutofit fontScale="90000"/>
          </a:bodyPr>
          <a:lstStyle/>
          <a:p>
            <a:r>
              <a:rPr lang="en-US" altLang="ja-JP" dirty="0"/>
              <a:t>IoT</a:t>
            </a:r>
            <a:r>
              <a:rPr lang="ja-JP" altLang="en-US" dirty="0"/>
              <a:t>システム・組込みシステム</a:t>
            </a:r>
            <a:endParaRPr kumimoji="1" lang="ja-JP" altLang="en-US" dirty="0"/>
          </a:p>
        </p:txBody>
      </p:sp>
      <p:sp>
        <p:nvSpPr>
          <p:cNvPr id="3" name="コンテンツ プレースホルダー 2">
            <a:extLst>
              <a:ext uri="{FF2B5EF4-FFF2-40B4-BE49-F238E27FC236}">
                <a16:creationId xmlns="" xmlns:a16="http://schemas.microsoft.com/office/drawing/2014/main" id="{89B2E43E-517C-40BF-B5E0-C0F198BE1792}"/>
              </a:ext>
            </a:extLst>
          </p:cNvPr>
          <p:cNvSpPr>
            <a:spLocks noGrp="1"/>
          </p:cNvSpPr>
          <p:nvPr>
            <p:ph idx="1"/>
          </p:nvPr>
        </p:nvSpPr>
        <p:spPr>
          <a:xfrm>
            <a:off x="358923" y="850300"/>
            <a:ext cx="8477428" cy="3135111"/>
          </a:xfrm>
        </p:spPr>
        <p:txBody>
          <a:bodyPr/>
          <a:lstStyle/>
          <a:p>
            <a:r>
              <a:rPr lang="ja-JP" altLang="en-US" dirty="0"/>
              <a:t>小田急電鉄の</a:t>
            </a:r>
            <a:r>
              <a:rPr lang="en-US" altLang="ja-JP" dirty="0"/>
              <a:t>『</a:t>
            </a:r>
            <a:r>
              <a:rPr lang="ja-JP" altLang="en-US" dirty="0"/>
              <a:t>駅の空いてるトイレが分かる</a:t>
            </a:r>
            <a:r>
              <a:rPr lang="en-US" altLang="ja-JP" dirty="0"/>
              <a:t>』</a:t>
            </a:r>
            <a:r>
              <a:rPr lang="ja-JP" altLang="en-US" dirty="0"/>
              <a:t>アプリケーション</a:t>
            </a:r>
            <a:endParaRPr lang="en-US" altLang="ja-JP" dirty="0"/>
          </a:p>
          <a:p>
            <a:pPr lvl="1"/>
            <a:r>
              <a:rPr lang="ja-JP" altLang="en-US" dirty="0"/>
              <a:t>小田急「新宿駅」のトイレは西口が地下にあり、南口が</a:t>
            </a:r>
            <a:r>
              <a:rPr lang="en-US" altLang="ja-JP" dirty="0"/>
              <a:t>1</a:t>
            </a:r>
            <a:r>
              <a:rPr lang="ja-JP" altLang="en-US" dirty="0"/>
              <a:t>階にあるため距離が離れている。</a:t>
            </a:r>
            <a:endParaRPr lang="en-US" altLang="ja-JP" dirty="0"/>
          </a:p>
          <a:p>
            <a:pPr lvl="1"/>
            <a:r>
              <a:rPr lang="ja-JP" altLang="en-US" dirty="0"/>
              <a:t>先に南口のトイレに空きがあると分かっていれば、満室の西口トイレには向かわずに、南口トイレへ直行すればよいので、時間のロスが少ない。</a:t>
            </a:r>
            <a:endParaRPr lang="en-US" altLang="ja-JP" dirty="0"/>
          </a:p>
          <a:p>
            <a:pPr lvl="1"/>
            <a:r>
              <a:rPr lang="ja-JP" altLang="en-US" dirty="0"/>
              <a:t>膨大なコストや時間がかかるものであれば、アイデアの時点で却下される恐れがあったため、開発で重要視したのは、</a:t>
            </a:r>
            <a:r>
              <a:rPr lang="en-US" altLang="ja-JP" dirty="0"/>
              <a:t>『</a:t>
            </a:r>
            <a:r>
              <a:rPr lang="ja-JP" altLang="en-US" dirty="0"/>
              <a:t>低コストであること</a:t>
            </a:r>
            <a:r>
              <a:rPr lang="en-US" altLang="ja-JP" dirty="0"/>
              <a:t>』『</a:t>
            </a:r>
            <a:r>
              <a:rPr lang="ja-JP" altLang="en-US" dirty="0"/>
              <a:t>スピーディーに設置できること</a:t>
            </a:r>
            <a:r>
              <a:rPr lang="en-US" altLang="ja-JP" dirty="0"/>
              <a:t>』</a:t>
            </a:r>
            <a:r>
              <a:rPr lang="ja-JP" altLang="en-US" dirty="0" err="1"/>
              <a:t>。</a:t>
            </a:r>
            <a:endParaRPr lang="en-US" altLang="ja-JP" dirty="0"/>
          </a:p>
        </p:txBody>
      </p:sp>
      <p:sp>
        <p:nvSpPr>
          <p:cNvPr id="4" name="フッター プレースホルダー 3">
            <a:extLst>
              <a:ext uri="{FF2B5EF4-FFF2-40B4-BE49-F238E27FC236}">
                <a16:creationId xmlns="" xmlns:a16="http://schemas.microsoft.com/office/drawing/2014/main" id="{B6F29FD8-D66A-445D-86FF-F8C3A7D07BFB}"/>
              </a:ext>
            </a:extLst>
          </p:cNvPr>
          <p:cNvSpPr>
            <a:spLocks noGrp="1"/>
          </p:cNvSpPr>
          <p:nvPr>
            <p:ph type="ftr" sz="quarter" idx="11"/>
          </p:nvPr>
        </p:nvSpPr>
        <p:spPr/>
        <p:txBody>
          <a:bodyPr/>
          <a:lstStyle/>
          <a:p>
            <a:r>
              <a:rPr kumimoji="1" lang="en-US" altLang="ja-JP"/>
              <a:t>IT</a:t>
            </a:r>
            <a:r>
              <a:rPr kumimoji="1" lang="ja-JP" altLang="en-US"/>
              <a:t>ストラテジ分野ケース教材</a:t>
            </a:r>
            <a:endParaRPr kumimoji="1" lang="ja-JP" altLang="en-US" dirty="0"/>
          </a:p>
        </p:txBody>
      </p:sp>
      <p:sp>
        <p:nvSpPr>
          <p:cNvPr id="5" name="スライド番号プレースホルダー 4">
            <a:extLst>
              <a:ext uri="{FF2B5EF4-FFF2-40B4-BE49-F238E27FC236}">
                <a16:creationId xmlns="" xmlns:a16="http://schemas.microsoft.com/office/drawing/2014/main" id="{23D6521A-E194-4D8C-8FD9-DB919C5E3458}"/>
              </a:ext>
            </a:extLst>
          </p:cNvPr>
          <p:cNvSpPr>
            <a:spLocks noGrp="1"/>
          </p:cNvSpPr>
          <p:nvPr>
            <p:ph type="sldNum" sz="quarter" idx="12"/>
          </p:nvPr>
        </p:nvSpPr>
        <p:spPr/>
        <p:txBody>
          <a:bodyPr/>
          <a:lstStyle/>
          <a:p>
            <a:fld id="{BC7EC0D7-F1B8-4B03-AD18-FC341B53B538}" type="slidenum">
              <a:rPr kumimoji="1" lang="ja-JP" altLang="en-US" smtClean="0"/>
              <a:t>28</a:t>
            </a:fld>
            <a:endParaRPr kumimoji="1" lang="ja-JP" altLang="en-US"/>
          </a:p>
        </p:txBody>
      </p:sp>
      <p:pic>
        <p:nvPicPr>
          <p:cNvPr id="3074" name="Picture 2" descr="開閉センサーで空室状況を見える化し、利用状況から運用管理を最適化">
            <a:extLst>
              <a:ext uri="{FF2B5EF4-FFF2-40B4-BE49-F238E27FC236}">
                <a16:creationId xmlns="" xmlns:a16="http://schemas.microsoft.com/office/drawing/2014/main" id="{782532A0-3C3A-491D-8BC4-A632388A36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63" y="3700329"/>
            <a:ext cx="4832607" cy="264618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デジタルサイネージ画面">
            <a:extLst>
              <a:ext uri="{FF2B5EF4-FFF2-40B4-BE49-F238E27FC236}">
                <a16:creationId xmlns="" xmlns:a16="http://schemas.microsoft.com/office/drawing/2014/main" id="{00CFC86F-62A4-44CB-AFD5-DBD2E262A3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7853" y="3700329"/>
            <a:ext cx="3969284" cy="2646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89639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A345C3F5-C0C1-44AB-9602-C10AB43C3896}"/>
              </a:ext>
            </a:extLst>
          </p:cNvPr>
          <p:cNvSpPr>
            <a:spLocks noGrp="1"/>
          </p:cNvSpPr>
          <p:nvPr>
            <p:ph type="title"/>
          </p:nvPr>
        </p:nvSpPr>
        <p:spPr/>
        <p:txBody>
          <a:bodyPr>
            <a:normAutofit fontScale="90000"/>
          </a:bodyPr>
          <a:lstStyle/>
          <a:p>
            <a:r>
              <a:rPr lang="en-US" altLang="ja-JP" dirty="0"/>
              <a:t>IoT</a:t>
            </a:r>
            <a:r>
              <a:rPr lang="ja-JP" altLang="en-US" dirty="0"/>
              <a:t>システム・組込みシステム</a:t>
            </a:r>
            <a:endParaRPr kumimoji="1" lang="ja-JP" altLang="en-US" dirty="0"/>
          </a:p>
        </p:txBody>
      </p:sp>
      <p:sp>
        <p:nvSpPr>
          <p:cNvPr id="3" name="コンテンツ プレースホルダー 2">
            <a:extLst>
              <a:ext uri="{FF2B5EF4-FFF2-40B4-BE49-F238E27FC236}">
                <a16:creationId xmlns="" xmlns:a16="http://schemas.microsoft.com/office/drawing/2014/main" id="{2D40C41D-371B-4445-A888-EB918817ACF6}"/>
              </a:ext>
            </a:extLst>
          </p:cNvPr>
          <p:cNvSpPr>
            <a:spLocks noGrp="1"/>
          </p:cNvSpPr>
          <p:nvPr>
            <p:ph idx="1"/>
          </p:nvPr>
        </p:nvSpPr>
        <p:spPr/>
        <p:txBody>
          <a:bodyPr>
            <a:normAutofit/>
          </a:bodyPr>
          <a:lstStyle/>
          <a:p>
            <a:r>
              <a:rPr kumimoji="1" lang="ja-JP" altLang="en-US" dirty="0"/>
              <a:t>参照サイト</a:t>
            </a:r>
            <a:endParaRPr kumimoji="1" lang="en-US" altLang="ja-JP" dirty="0"/>
          </a:p>
          <a:p>
            <a:r>
              <a:rPr lang="en-US" altLang="ja-JP" dirty="0"/>
              <a:t>IoT</a:t>
            </a:r>
            <a:r>
              <a:rPr lang="ja-JP" altLang="en-US" dirty="0"/>
              <a:t>とは</a:t>
            </a:r>
            <a:r>
              <a:rPr lang="en-US" altLang="ja-JP" dirty="0"/>
              <a:t>?</a:t>
            </a:r>
            <a:br>
              <a:rPr lang="en-US" altLang="ja-JP" dirty="0"/>
            </a:br>
            <a:r>
              <a:rPr lang="en-US" altLang="ja-JP" dirty="0"/>
              <a:t>	https://mono-wireless.com/jp/tech/Internet_of_Things.html</a:t>
            </a:r>
          </a:p>
          <a:p>
            <a:r>
              <a:rPr lang="ja-JP" altLang="en-US" dirty="0"/>
              <a:t>身近な組込みシステム</a:t>
            </a:r>
            <a:r>
              <a:rPr lang="en-US" altLang="ja-JP" dirty="0"/>
              <a:t/>
            </a:r>
            <a:br>
              <a:rPr lang="en-US" altLang="ja-JP" dirty="0"/>
            </a:br>
            <a:r>
              <a:rPr lang="ja-JP" altLang="en-US" dirty="0"/>
              <a:t>	</a:t>
            </a:r>
            <a:r>
              <a:rPr lang="en-US" altLang="ja-JP" dirty="0"/>
              <a:t>http://www.jasa.or.jp/TOP/offer/industry/</a:t>
            </a:r>
          </a:p>
          <a:p>
            <a:r>
              <a:rPr lang="ja-JP" altLang="en-US" dirty="0"/>
              <a:t>「コウノトリと共に生きる」	</a:t>
            </a:r>
            <a:r>
              <a:rPr lang="en-US" altLang="ja-JP" dirty="0"/>
              <a:t>IoT</a:t>
            </a:r>
            <a:r>
              <a:rPr lang="ja-JP" altLang="en-US" dirty="0"/>
              <a:t>で無農薬栽培における水管理の負荷を軽減する実証実験開始　兵庫県豊岡市</a:t>
            </a:r>
            <a:r>
              <a:rPr lang="en-US" altLang="ja-JP" dirty="0"/>
              <a:t/>
            </a:r>
            <a:br>
              <a:rPr lang="en-US" altLang="ja-JP" dirty="0"/>
            </a:br>
            <a:r>
              <a:rPr lang="ja-JP" altLang="en-US" dirty="0"/>
              <a:t>	</a:t>
            </a:r>
            <a:r>
              <a:rPr lang="en-US" altLang="ja-JP" dirty="0"/>
              <a:t>https://iot.kddi.com/cases/toyooka/</a:t>
            </a:r>
          </a:p>
          <a:p>
            <a:r>
              <a:rPr lang="ja-JP" altLang="en-US" dirty="0"/>
              <a:t>ドローンによる上空からの被災者の捜索活動訓練を実施	防災分野における、ドローンの活用を検証　沖縄県</a:t>
            </a:r>
            <a:r>
              <a:rPr lang="en-US" altLang="ja-JP" dirty="0"/>
              <a:t/>
            </a:r>
            <a:br>
              <a:rPr lang="en-US" altLang="ja-JP" dirty="0"/>
            </a:br>
            <a:r>
              <a:rPr lang="ja-JP" altLang="en-US" dirty="0"/>
              <a:t>	</a:t>
            </a:r>
            <a:r>
              <a:rPr lang="en-US" altLang="ja-JP" dirty="0"/>
              <a:t>https://iot.kddi.com/cases/drone/</a:t>
            </a:r>
          </a:p>
          <a:p>
            <a:r>
              <a:rPr lang="en-US" altLang="ja-JP" dirty="0"/>
              <a:t>『</a:t>
            </a:r>
            <a:r>
              <a:rPr lang="ja-JP" altLang="en-US" dirty="0"/>
              <a:t>駅の空いてるトイレが分かる</a:t>
            </a:r>
            <a:r>
              <a:rPr lang="en-US" altLang="ja-JP" dirty="0"/>
              <a:t>』</a:t>
            </a:r>
            <a:r>
              <a:rPr lang="ja-JP" altLang="en-US" dirty="0"/>
              <a:t>アプリケーションを開発　「これを待っていた！」と</a:t>
            </a:r>
            <a:r>
              <a:rPr lang="en-US" altLang="ja-JP" dirty="0"/>
              <a:t>SNS</a:t>
            </a:r>
            <a:r>
              <a:rPr lang="ja-JP" altLang="en-US" dirty="0"/>
              <a:t>で話題に	小田急電鉄</a:t>
            </a:r>
            <a:r>
              <a:rPr lang="en-US" altLang="ja-JP" dirty="0"/>
              <a:t/>
            </a:r>
            <a:br>
              <a:rPr lang="en-US" altLang="ja-JP" dirty="0"/>
            </a:br>
            <a:r>
              <a:rPr lang="ja-JP" altLang="en-US" dirty="0"/>
              <a:t>	</a:t>
            </a:r>
            <a:r>
              <a:rPr lang="en-US" altLang="ja-JP" dirty="0"/>
              <a:t>https://iot.kddi.com/cases/odakyu/</a:t>
            </a:r>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kumimoji="1" lang="ja-JP" altLang="en-US" dirty="0"/>
          </a:p>
        </p:txBody>
      </p:sp>
      <p:sp>
        <p:nvSpPr>
          <p:cNvPr id="4" name="フッター プレースホルダー 3">
            <a:extLst>
              <a:ext uri="{FF2B5EF4-FFF2-40B4-BE49-F238E27FC236}">
                <a16:creationId xmlns="" xmlns:a16="http://schemas.microsoft.com/office/drawing/2014/main" id="{F3EE60EE-F066-46EE-8762-C2C5149FB6E2}"/>
              </a:ext>
            </a:extLst>
          </p:cNvPr>
          <p:cNvSpPr>
            <a:spLocks noGrp="1"/>
          </p:cNvSpPr>
          <p:nvPr>
            <p:ph type="ftr" sz="quarter" idx="11"/>
          </p:nvPr>
        </p:nvSpPr>
        <p:spPr/>
        <p:txBody>
          <a:bodyPr/>
          <a:lstStyle/>
          <a:p>
            <a:r>
              <a:rPr kumimoji="1" lang="en-US" altLang="ja-JP"/>
              <a:t>IT</a:t>
            </a:r>
            <a:r>
              <a:rPr kumimoji="1" lang="ja-JP" altLang="en-US"/>
              <a:t>ストラテジ分野ケース教材</a:t>
            </a:r>
            <a:endParaRPr kumimoji="1" lang="ja-JP" altLang="en-US" dirty="0"/>
          </a:p>
        </p:txBody>
      </p:sp>
      <p:sp>
        <p:nvSpPr>
          <p:cNvPr id="5" name="スライド番号プレースホルダー 4">
            <a:extLst>
              <a:ext uri="{FF2B5EF4-FFF2-40B4-BE49-F238E27FC236}">
                <a16:creationId xmlns="" xmlns:a16="http://schemas.microsoft.com/office/drawing/2014/main" id="{6D20B7DD-34CF-4892-A8F0-A5547B9B7014}"/>
              </a:ext>
            </a:extLst>
          </p:cNvPr>
          <p:cNvSpPr>
            <a:spLocks noGrp="1"/>
          </p:cNvSpPr>
          <p:nvPr>
            <p:ph type="sldNum" sz="quarter" idx="12"/>
          </p:nvPr>
        </p:nvSpPr>
        <p:spPr/>
        <p:txBody>
          <a:bodyPr/>
          <a:lstStyle/>
          <a:p>
            <a:fld id="{BC7EC0D7-F1B8-4B03-AD18-FC341B53B538}" type="slidenum">
              <a:rPr kumimoji="1" lang="ja-JP" altLang="en-US" smtClean="0"/>
              <a:t>29</a:t>
            </a:fld>
            <a:endParaRPr kumimoji="1" lang="ja-JP" altLang="en-US"/>
          </a:p>
        </p:txBody>
      </p:sp>
    </p:spTree>
    <p:extLst>
      <p:ext uri="{BB962C8B-B14F-4D97-AF65-F5344CB8AC3E}">
        <p14:creationId xmlns:p14="http://schemas.microsoft.com/office/powerpoint/2010/main" val="1767553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4C27A13F-AD05-418D-A371-760F9EAD4277}"/>
              </a:ext>
            </a:extLst>
          </p:cNvPr>
          <p:cNvSpPr>
            <a:spLocks noGrp="1"/>
          </p:cNvSpPr>
          <p:nvPr>
            <p:ph type="title"/>
          </p:nvPr>
        </p:nvSpPr>
        <p:spPr/>
        <p:txBody>
          <a:bodyPr>
            <a:normAutofit fontScale="90000"/>
          </a:bodyPr>
          <a:lstStyle/>
          <a:p>
            <a:r>
              <a:rPr kumimoji="1" lang="ja-JP" altLang="en-US" dirty="0"/>
              <a:t>ビジネスシステム</a:t>
            </a:r>
          </a:p>
        </p:txBody>
      </p:sp>
      <p:sp>
        <p:nvSpPr>
          <p:cNvPr id="3" name="コンテンツ プレースホルダー 2">
            <a:extLst>
              <a:ext uri="{FF2B5EF4-FFF2-40B4-BE49-F238E27FC236}">
                <a16:creationId xmlns="" xmlns:a16="http://schemas.microsoft.com/office/drawing/2014/main" id="{5A99A5DE-1297-41A1-BED2-84819B39B6E3}"/>
              </a:ext>
            </a:extLst>
          </p:cNvPr>
          <p:cNvSpPr>
            <a:spLocks noGrp="1"/>
          </p:cNvSpPr>
          <p:nvPr>
            <p:ph idx="1"/>
          </p:nvPr>
        </p:nvSpPr>
        <p:spPr/>
        <p:txBody>
          <a:bodyPr/>
          <a:lstStyle/>
          <a:p>
            <a:r>
              <a:rPr kumimoji="1" lang="ja-JP" altLang="en-US" dirty="0"/>
              <a:t>ビジネスシステムとは</a:t>
            </a:r>
            <a:endParaRPr kumimoji="1" lang="en-US" altLang="ja-JP" dirty="0"/>
          </a:p>
          <a:p>
            <a:pPr lvl="1"/>
            <a:r>
              <a:rPr lang="ja-JP" altLang="en-US" dirty="0"/>
              <a:t>ビジネスシステムとは、商取引や流通・金融などのビジネス分野に、インターネットや情報システムを活用することである。</a:t>
            </a:r>
            <a:endParaRPr lang="en-US" altLang="ja-JP" dirty="0"/>
          </a:p>
          <a:p>
            <a:r>
              <a:rPr lang="ja-JP" altLang="en-US" dirty="0"/>
              <a:t>代表的なビジネスシステム</a:t>
            </a:r>
            <a:r>
              <a:rPr lang="en-US" altLang="ja-JP" dirty="0"/>
              <a:t>(1)</a:t>
            </a:r>
          </a:p>
          <a:p>
            <a:endParaRPr lang="en-US" altLang="ja-JP" dirty="0"/>
          </a:p>
        </p:txBody>
      </p:sp>
      <p:sp>
        <p:nvSpPr>
          <p:cNvPr id="4" name="フッター プレースホルダー 3">
            <a:extLst>
              <a:ext uri="{FF2B5EF4-FFF2-40B4-BE49-F238E27FC236}">
                <a16:creationId xmlns="" xmlns:a16="http://schemas.microsoft.com/office/drawing/2014/main" id="{DCD6F31D-9808-458E-9755-2B63D3592AE3}"/>
              </a:ext>
            </a:extLst>
          </p:cNvPr>
          <p:cNvSpPr>
            <a:spLocks noGrp="1"/>
          </p:cNvSpPr>
          <p:nvPr>
            <p:ph type="ftr" sz="quarter" idx="11"/>
          </p:nvPr>
        </p:nvSpPr>
        <p:spPr/>
        <p:txBody>
          <a:bodyPr/>
          <a:lstStyle/>
          <a:p>
            <a:r>
              <a:rPr kumimoji="1" lang="en-US" altLang="ja-JP"/>
              <a:t>IT</a:t>
            </a:r>
            <a:r>
              <a:rPr kumimoji="1" lang="ja-JP" altLang="en-US"/>
              <a:t>ストラテジ分野ケース教材</a:t>
            </a:r>
            <a:endParaRPr kumimoji="1" lang="ja-JP" altLang="en-US" dirty="0"/>
          </a:p>
        </p:txBody>
      </p:sp>
      <p:sp>
        <p:nvSpPr>
          <p:cNvPr id="5" name="スライド番号プレースホルダー 4">
            <a:extLst>
              <a:ext uri="{FF2B5EF4-FFF2-40B4-BE49-F238E27FC236}">
                <a16:creationId xmlns="" xmlns:a16="http://schemas.microsoft.com/office/drawing/2014/main" id="{EBEDBE79-5286-4445-9F21-A76CC39017C0}"/>
              </a:ext>
            </a:extLst>
          </p:cNvPr>
          <p:cNvSpPr>
            <a:spLocks noGrp="1"/>
          </p:cNvSpPr>
          <p:nvPr>
            <p:ph type="sldNum" sz="quarter" idx="12"/>
          </p:nvPr>
        </p:nvSpPr>
        <p:spPr/>
        <p:txBody>
          <a:bodyPr/>
          <a:lstStyle/>
          <a:p>
            <a:fld id="{BC7EC0D7-F1B8-4B03-AD18-FC341B53B538}" type="slidenum">
              <a:rPr kumimoji="1" lang="ja-JP" altLang="en-US" smtClean="0"/>
              <a:t>3</a:t>
            </a:fld>
            <a:endParaRPr kumimoji="1" lang="ja-JP" altLang="en-US"/>
          </a:p>
        </p:txBody>
      </p:sp>
      <p:graphicFrame>
        <p:nvGraphicFramePr>
          <p:cNvPr id="6" name="表 5">
            <a:extLst>
              <a:ext uri="{FF2B5EF4-FFF2-40B4-BE49-F238E27FC236}">
                <a16:creationId xmlns="" xmlns:a16="http://schemas.microsoft.com/office/drawing/2014/main" id="{605EA50E-23FC-4AB7-B90D-34F75D6657E7}"/>
              </a:ext>
            </a:extLst>
          </p:cNvPr>
          <p:cNvGraphicFramePr>
            <a:graphicFrameLocks noGrp="1"/>
          </p:cNvGraphicFramePr>
          <p:nvPr>
            <p:extLst>
              <p:ext uri="{D42A27DB-BD31-4B8C-83A1-F6EECF244321}">
                <p14:modId xmlns:p14="http://schemas.microsoft.com/office/powerpoint/2010/main" val="2561629992"/>
              </p:ext>
            </p:extLst>
          </p:nvPr>
        </p:nvGraphicFramePr>
        <p:xfrm>
          <a:off x="511728" y="2311399"/>
          <a:ext cx="8324624" cy="3882920"/>
        </p:xfrm>
        <a:graphic>
          <a:graphicData uri="http://schemas.openxmlformats.org/drawingml/2006/table">
            <a:tbl>
              <a:tblPr firstRow="1" bandRow="1">
                <a:tableStyleId>{5C22544A-7EE6-4342-B048-85BDC9FD1C3A}</a:tableStyleId>
              </a:tblPr>
              <a:tblGrid>
                <a:gridCol w="1786855">
                  <a:extLst>
                    <a:ext uri="{9D8B030D-6E8A-4147-A177-3AD203B41FA5}">
                      <a16:colId xmlns="" xmlns:a16="http://schemas.microsoft.com/office/drawing/2014/main" val="2952109251"/>
                    </a:ext>
                  </a:extLst>
                </a:gridCol>
                <a:gridCol w="6537769">
                  <a:extLst>
                    <a:ext uri="{9D8B030D-6E8A-4147-A177-3AD203B41FA5}">
                      <a16:colId xmlns="" xmlns:a16="http://schemas.microsoft.com/office/drawing/2014/main" val="745613505"/>
                    </a:ext>
                  </a:extLst>
                </a:gridCol>
              </a:tblGrid>
              <a:tr h="499640">
                <a:tc>
                  <a:txBody>
                    <a:bodyPr/>
                    <a:lstStyle/>
                    <a:p>
                      <a:pPr algn="ctr"/>
                      <a:r>
                        <a:rPr kumimoji="1" lang="ja-JP" altLang="en-US" dirty="0"/>
                        <a:t>名称</a:t>
                      </a:r>
                    </a:p>
                  </a:txBody>
                  <a:tcPr/>
                </a:tc>
                <a:tc>
                  <a:txBody>
                    <a:bodyPr/>
                    <a:lstStyle/>
                    <a:p>
                      <a:pPr algn="ctr"/>
                      <a:r>
                        <a:rPr kumimoji="1" lang="ja-JP" altLang="en-US" dirty="0"/>
                        <a:t>説明</a:t>
                      </a:r>
                    </a:p>
                  </a:txBody>
                  <a:tcPr/>
                </a:tc>
                <a:extLst>
                  <a:ext uri="{0D108BD9-81ED-4DB2-BD59-A6C34878D82A}">
                    <a16:rowId xmlns="" xmlns:a16="http://schemas.microsoft.com/office/drawing/2014/main" val="3399128558"/>
                  </a:ext>
                </a:extLst>
              </a:tr>
              <a:tr h="499640">
                <a:tc>
                  <a:txBody>
                    <a:bodyPr/>
                    <a:lstStyle/>
                    <a:p>
                      <a:r>
                        <a:rPr kumimoji="1" lang="en-US" altLang="ja-JP" dirty="0"/>
                        <a:t>POS</a:t>
                      </a:r>
                      <a:endParaRPr kumimoji="1" lang="ja-JP" altLang="en-US" dirty="0"/>
                    </a:p>
                  </a:txBody>
                  <a:tcPr/>
                </a:tc>
                <a:tc>
                  <a:txBody>
                    <a:bodyPr/>
                    <a:lstStyle/>
                    <a:p>
                      <a:r>
                        <a:rPr kumimoji="1" lang="en-US" altLang="ja-JP" dirty="0"/>
                        <a:t>Point of Sales</a:t>
                      </a:r>
                      <a:r>
                        <a:rPr kumimoji="1" lang="ja-JP" altLang="en-US" dirty="0"/>
                        <a:t>：販売時点情報管理システム</a:t>
                      </a:r>
                      <a:endParaRPr kumimoji="1" lang="en-US" altLang="ja-JP" dirty="0"/>
                    </a:p>
                    <a:p>
                      <a:r>
                        <a:rPr kumimoji="1" lang="ja-JP" altLang="en-US" dirty="0"/>
                        <a:t>バーコードなどを活用し、販売した時点でリアルタイムに販売情報を把握できるシステム</a:t>
                      </a:r>
                    </a:p>
                  </a:txBody>
                  <a:tcPr/>
                </a:tc>
                <a:extLst>
                  <a:ext uri="{0D108BD9-81ED-4DB2-BD59-A6C34878D82A}">
                    <a16:rowId xmlns="" xmlns:a16="http://schemas.microsoft.com/office/drawing/2014/main" val="1541249287"/>
                  </a:ext>
                </a:extLst>
              </a:tr>
              <a:tr h="499640">
                <a:tc>
                  <a:txBody>
                    <a:bodyPr/>
                    <a:lstStyle/>
                    <a:p>
                      <a:r>
                        <a:rPr kumimoji="1" lang="en-US" altLang="ja-JP" dirty="0"/>
                        <a:t>IC</a:t>
                      </a:r>
                      <a:r>
                        <a:rPr kumimoji="1" lang="ja-JP" altLang="en-US" dirty="0"/>
                        <a:t>カード</a:t>
                      </a:r>
                    </a:p>
                  </a:txBody>
                  <a:tcPr/>
                </a:tc>
                <a:tc>
                  <a:txBody>
                    <a:bodyPr/>
                    <a:lstStyle/>
                    <a:p>
                      <a:r>
                        <a:rPr kumimoji="1" lang="ja-JP" altLang="en-US" dirty="0"/>
                        <a:t>クレジットカードサイズのプラスチックのカードの中に、</a:t>
                      </a:r>
                      <a:r>
                        <a:rPr kumimoji="1" lang="en-US" altLang="ja-JP" dirty="0"/>
                        <a:t>IC</a:t>
                      </a:r>
                      <a:r>
                        <a:rPr kumimoji="1" lang="ja-JP" altLang="en-US" dirty="0"/>
                        <a:t>チップを埋め込んだもの</a:t>
                      </a:r>
                      <a:endParaRPr kumimoji="1" lang="en-US" altLang="ja-JP" dirty="0"/>
                    </a:p>
                    <a:p>
                      <a:r>
                        <a:rPr kumimoji="1" lang="ja-JP" altLang="en-US" dirty="0"/>
                        <a:t>磁気カードよりも多くの情報を記録でき、偽造が困難である</a:t>
                      </a:r>
                    </a:p>
                  </a:txBody>
                  <a:tcPr/>
                </a:tc>
                <a:extLst>
                  <a:ext uri="{0D108BD9-81ED-4DB2-BD59-A6C34878D82A}">
                    <a16:rowId xmlns="" xmlns:a16="http://schemas.microsoft.com/office/drawing/2014/main" val="1874881210"/>
                  </a:ext>
                </a:extLst>
              </a:tr>
              <a:tr h="499640">
                <a:tc>
                  <a:txBody>
                    <a:bodyPr/>
                    <a:lstStyle/>
                    <a:p>
                      <a:r>
                        <a:rPr kumimoji="1" lang="en-US" altLang="ja-JP" dirty="0"/>
                        <a:t>RFID</a:t>
                      </a:r>
                      <a:endParaRPr kumimoji="1" lang="ja-JP" altLang="en-US" dirty="0"/>
                    </a:p>
                  </a:txBody>
                  <a:tcPr/>
                </a:tc>
                <a:tc>
                  <a:txBody>
                    <a:bodyPr/>
                    <a:lstStyle/>
                    <a:p>
                      <a:r>
                        <a:rPr kumimoji="1" lang="en-US" altLang="ja-JP" dirty="0"/>
                        <a:t>Radio Frequency </a:t>
                      </a:r>
                      <a:r>
                        <a:rPr kumimoji="1" lang="en-US" altLang="ja-JP" dirty="0" err="1"/>
                        <a:t>IDentification</a:t>
                      </a:r>
                      <a:endParaRPr kumimoji="1" lang="en-US" altLang="ja-JP" dirty="0"/>
                    </a:p>
                    <a:p>
                      <a:r>
                        <a:rPr kumimoji="1" lang="ja-JP" altLang="en-US" dirty="0"/>
                        <a:t>無線チップにより商品などを識別する技術</a:t>
                      </a:r>
                    </a:p>
                  </a:txBody>
                  <a:tcPr/>
                </a:tc>
                <a:extLst>
                  <a:ext uri="{0D108BD9-81ED-4DB2-BD59-A6C34878D82A}">
                    <a16:rowId xmlns="" xmlns:a16="http://schemas.microsoft.com/office/drawing/2014/main" val="3854723461"/>
                  </a:ext>
                </a:extLst>
              </a:tr>
              <a:tr h="499640">
                <a:tc>
                  <a:txBody>
                    <a:bodyPr/>
                    <a:lstStyle/>
                    <a:p>
                      <a:r>
                        <a:rPr kumimoji="1" lang="en-US" altLang="ja-JP" dirty="0"/>
                        <a:t>NFC</a:t>
                      </a:r>
                      <a:endParaRPr kumimoji="1" lang="ja-JP" altLang="en-US" dirty="0"/>
                    </a:p>
                  </a:txBody>
                  <a:tcPr/>
                </a:tc>
                <a:tc>
                  <a:txBody>
                    <a:bodyPr/>
                    <a:lstStyle/>
                    <a:p>
                      <a:r>
                        <a:rPr kumimoji="1" lang="en-US" altLang="ja-JP" dirty="0"/>
                        <a:t>Near Field Communication</a:t>
                      </a:r>
                    </a:p>
                    <a:p>
                      <a:r>
                        <a:rPr kumimoji="1" lang="ja-JP" altLang="en-US" dirty="0"/>
                        <a:t>無線により非接触型</a:t>
                      </a:r>
                      <a:r>
                        <a:rPr kumimoji="1" lang="en-US" altLang="ja-JP" dirty="0"/>
                        <a:t>IC</a:t>
                      </a:r>
                      <a:r>
                        <a:rPr kumimoji="1" lang="ja-JP" altLang="en-US" dirty="0"/>
                        <a:t>カードなどと情報通信を行う技術</a:t>
                      </a:r>
                      <a:endParaRPr kumimoji="1" lang="en-US" altLang="ja-JP" dirty="0"/>
                    </a:p>
                    <a:p>
                      <a:r>
                        <a:rPr kumimoji="1" lang="ja-JP" altLang="en-US" dirty="0"/>
                        <a:t>通信距離は</a:t>
                      </a:r>
                      <a:r>
                        <a:rPr kumimoji="1" lang="en-US" altLang="ja-JP" dirty="0"/>
                        <a:t>10cm</a:t>
                      </a:r>
                      <a:r>
                        <a:rPr kumimoji="1" lang="ja-JP" altLang="en-US" dirty="0"/>
                        <a:t>程度で、電子マネーの決済などに用いられる</a:t>
                      </a:r>
                    </a:p>
                  </a:txBody>
                  <a:tcPr/>
                </a:tc>
                <a:extLst>
                  <a:ext uri="{0D108BD9-81ED-4DB2-BD59-A6C34878D82A}">
                    <a16:rowId xmlns="" xmlns:a16="http://schemas.microsoft.com/office/drawing/2014/main" val="627501263"/>
                  </a:ext>
                </a:extLst>
              </a:tr>
            </a:tbl>
          </a:graphicData>
        </a:graphic>
      </p:graphicFrame>
    </p:spTree>
    <p:extLst>
      <p:ext uri="{BB962C8B-B14F-4D97-AF65-F5344CB8AC3E}">
        <p14:creationId xmlns:p14="http://schemas.microsoft.com/office/powerpoint/2010/main" val="3128684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4C27A13F-AD05-418D-A371-760F9EAD4277}"/>
              </a:ext>
            </a:extLst>
          </p:cNvPr>
          <p:cNvSpPr>
            <a:spLocks noGrp="1"/>
          </p:cNvSpPr>
          <p:nvPr>
            <p:ph type="title"/>
          </p:nvPr>
        </p:nvSpPr>
        <p:spPr/>
        <p:txBody>
          <a:bodyPr>
            <a:normAutofit fontScale="90000"/>
          </a:bodyPr>
          <a:lstStyle/>
          <a:p>
            <a:r>
              <a:rPr kumimoji="1" lang="ja-JP" altLang="en-US" dirty="0"/>
              <a:t>ビジネスシステム</a:t>
            </a:r>
          </a:p>
        </p:txBody>
      </p:sp>
      <p:sp>
        <p:nvSpPr>
          <p:cNvPr id="3" name="コンテンツ プレースホルダー 2">
            <a:extLst>
              <a:ext uri="{FF2B5EF4-FFF2-40B4-BE49-F238E27FC236}">
                <a16:creationId xmlns="" xmlns:a16="http://schemas.microsoft.com/office/drawing/2014/main" id="{5A99A5DE-1297-41A1-BED2-84819B39B6E3}"/>
              </a:ext>
            </a:extLst>
          </p:cNvPr>
          <p:cNvSpPr>
            <a:spLocks noGrp="1"/>
          </p:cNvSpPr>
          <p:nvPr>
            <p:ph idx="1"/>
          </p:nvPr>
        </p:nvSpPr>
        <p:spPr/>
        <p:txBody>
          <a:bodyPr/>
          <a:lstStyle/>
          <a:p>
            <a:r>
              <a:rPr lang="ja-JP" altLang="en-US" dirty="0"/>
              <a:t>代表的なビジネスシステム</a:t>
            </a:r>
            <a:r>
              <a:rPr lang="en-US" altLang="ja-JP" dirty="0"/>
              <a:t>(2)</a:t>
            </a:r>
          </a:p>
          <a:p>
            <a:endParaRPr lang="en-US" altLang="ja-JP" dirty="0"/>
          </a:p>
        </p:txBody>
      </p:sp>
      <p:sp>
        <p:nvSpPr>
          <p:cNvPr id="4" name="フッター プレースホルダー 3">
            <a:extLst>
              <a:ext uri="{FF2B5EF4-FFF2-40B4-BE49-F238E27FC236}">
                <a16:creationId xmlns="" xmlns:a16="http://schemas.microsoft.com/office/drawing/2014/main" id="{DCD6F31D-9808-458E-9755-2B63D3592AE3}"/>
              </a:ext>
            </a:extLst>
          </p:cNvPr>
          <p:cNvSpPr>
            <a:spLocks noGrp="1"/>
          </p:cNvSpPr>
          <p:nvPr>
            <p:ph type="ftr" sz="quarter" idx="11"/>
          </p:nvPr>
        </p:nvSpPr>
        <p:spPr/>
        <p:txBody>
          <a:bodyPr/>
          <a:lstStyle/>
          <a:p>
            <a:r>
              <a:rPr kumimoji="1" lang="en-US" altLang="ja-JP"/>
              <a:t>IT</a:t>
            </a:r>
            <a:r>
              <a:rPr kumimoji="1" lang="ja-JP" altLang="en-US"/>
              <a:t>ストラテジ分野ケース教材</a:t>
            </a:r>
            <a:endParaRPr kumimoji="1" lang="ja-JP" altLang="en-US" dirty="0"/>
          </a:p>
        </p:txBody>
      </p:sp>
      <p:sp>
        <p:nvSpPr>
          <p:cNvPr id="5" name="スライド番号プレースホルダー 4">
            <a:extLst>
              <a:ext uri="{FF2B5EF4-FFF2-40B4-BE49-F238E27FC236}">
                <a16:creationId xmlns="" xmlns:a16="http://schemas.microsoft.com/office/drawing/2014/main" id="{EBEDBE79-5286-4445-9F21-A76CC39017C0}"/>
              </a:ext>
            </a:extLst>
          </p:cNvPr>
          <p:cNvSpPr>
            <a:spLocks noGrp="1"/>
          </p:cNvSpPr>
          <p:nvPr>
            <p:ph type="sldNum" sz="quarter" idx="12"/>
          </p:nvPr>
        </p:nvSpPr>
        <p:spPr/>
        <p:txBody>
          <a:bodyPr/>
          <a:lstStyle/>
          <a:p>
            <a:fld id="{BC7EC0D7-F1B8-4B03-AD18-FC341B53B538}" type="slidenum">
              <a:rPr kumimoji="1" lang="ja-JP" altLang="en-US" smtClean="0"/>
              <a:t>4</a:t>
            </a:fld>
            <a:endParaRPr kumimoji="1" lang="ja-JP" altLang="en-US"/>
          </a:p>
        </p:txBody>
      </p:sp>
      <p:graphicFrame>
        <p:nvGraphicFramePr>
          <p:cNvPr id="6" name="表 5">
            <a:extLst>
              <a:ext uri="{FF2B5EF4-FFF2-40B4-BE49-F238E27FC236}">
                <a16:creationId xmlns="" xmlns:a16="http://schemas.microsoft.com/office/drawing/2014/main" id="{605EA50E-23FC-4AB7-B90D-34F75D6657E7}"/>
              </a:ext>
            </a:extLst>
          </p:cNvPr>
          <p:cNvGraphicFramePr>
            <a:graphicFrameLocks noGrp="1"/>
          </p:cNvGraphicFramePr>
          <p:nvPr>
            <p:extLst>
              <p:ext uri="{D42A27DB-BD31-4B8C-83A1-F6EECF244321}">
                <p14:modId xmlns:p14="http://schemas.microsoft.com/office/powerpoint/2010/main" val="454299648"/>
              </p:ext>
            </p:extLst>
          </p:nvPr>
        </p:nvGraphicFramePr>
        <p:xfrm>
          <a:off x="511728" y="1237607"/>
          <a:ext cx="8324624" cy="4705880"/>
        </p:xfrm>
        <a:graphic>
          <a:graphicData uri="http://schemas.openxmlformats.org/drawingml/2006/table">
            <a:tbl>
              <a:tblPr firstRow="1" bandRow="1">
                <a:tableStyleId>{5C22544A-7EE6-4342-B048-85BDC9FD1C3A}</a:tableStyleId>
              </a:tblPr>
              <a:tblGrid>
                <a:gridCol w="1786855">
                  <a:extLst>
                    <a:ext uri="{9D8B030D-6E8A-4147-A177-3AD203B41FA5}">
                      <a16:colId xmlns="" xmlns:a16="http://schemas.microsoft.com/office/drawing/2014/main" val="2952109251"/>
                    </a:ext>
                  </a:extLst>
                </a:gridCol>
                <a:gridCol w="6537769">
                  <a:extLst>
                    <a:ext uri="{9D8B030D-6E8A-4147-A177-3AD203B41FA5}">
                      <a16:colId xmlns="" xmlns:a16="http://schemas.microsoft.com/office/drawing/2014/main" val="745613505"/>
                    </a:ext>
                  </a:extLst>
                </a:gridCol>
              </a:tblGrid>
              <a:tr h="499640">
                <a:tc>
                  <a:txBody>
                    <a:bodyPr/>
                    <a:lstStyle/>
                    <a:p>
                      <a:pPr algn="ctr"/>
                      <a:r>
                        <a:rPr kumimoji="1" lang="ja-JP" altLang="en-US" dirty="0"/>
                        <a:t>名称</a:t>
                      </a:r>
                    </a:p>
                  </a:txBody>
                  <a:tcPr/>
                </a:tc>
                <a:tc>
                  <a:txBody>
                    <a:bodyPr/>
                    <a:lstStyle/>
                    <a:p>
                      <a:pPr algn="ctr"/>
                      <a:r>
                        <a:rPr kumimoji="1" lang="ja-JP" altLang="en-US" dirty="0"/>
                        <a:t>説明</a:t>
                      </a:r>
                    </a:p>
                  </a:txBody>
                  <a:tcPr/>
                </a:tc>
                <a:extLst>
                  <a:ext uri="{0D108BD9-81ED-4DB2-BD59-A6C34878D82A}">
                    <a16:rowId xmlns="" xmlns:a16="http://schemas.microsoft.com/office/drawing/2014/main" val="3399128558"/>
                  </a:ext>
                </a:extLst>
              </a:tr>
              <a:tr h="499640">
                <a:tc>
                  <a:txBody>
                    <a:bodyPr/>
                    <a:lstStyle/>
                    <a:p>
                      <a:r>
                        <a:rPr kumimoji="1" lang="en-US" altLang="ja-JP" dirty="0"/>
                        <a:t>GPS</a:t>
                      </a:r>
                      <a:endParaRPr kumimoji="1" lang="ja-JP" altLang="en-US" dirty="0"/>
                    </a:p>
                  </a:txBody>
                  <a:tcPr/>
                </a:tc>
                <a:tc>
                  <a:txBody>
                    <a:bodyPr/>
                    <a:lstStyle/>
                    <a:p>
                      <a:r>
                        <a:rPr kumimoji="1" lang="en-US" altLang="ja-JP" dirty="0"/>
                        <a:t>Global Positioning System</a:t>
                      </a:r>
                      <a:r>
                        <a:rPr kumimoji="1" lang="ja-JP" altLang="en-US" dirty="0"/>
                        <a:t>：全地球測位システム</a:t>
                      </a:r>
                      <a:endParaRPr kumimoji="1" lang="en-US" altLang="ja-JP" dirty="0"/>
                    </a:p>
                    <a:p>
                      <a:r>
                        <a:rPr kumimoji="1" lang="ja-JP" altLang="en-US" dirty="0"/>
                        <a:t>衛星から発信される情報を利用して、受信者と</a:t>
                      </a:r>
                      <a:r>
                        <a:rPr kumimoji="1" lang="en-US" altLang="ja-JP" dirty="0"/>
                        <a:t>GPS</a:t>
                      </a:r>
                      <a:r>
                        <a:rPr kumimoji="1" lang="ja-JP" altLang="en-US" dirty="0"/>
                        <a:t>の衛星の位置関係を測定し、現在地の緯度・経度を計算するシステム</a:t>
                      </a:r>
                    </a:p>
                  </a:txBody>
                  <a:tcPr/>
                </a:tc>
                <a:extLst>
                  <a:ext uri="{0D108BD9-81ED-4DB2-BD59-A6C34878D82A}">
                    <a16:rowId xmlns="" xmlns:a16="http://schemas.microsoft.com/office/drawing/2014/main" val="1541249287"/>
                  </a:ext>
                </a:extLst>
              </a:tr>
              <a:tr h="499640">
                <a:tc>
                  <a:txBody>
                    <a:bodyPr/>
                    <a:lstStyle/>
                    <a:p>
                      <a:r>
                        <a:rPr kumimoji="1" lang="en-US" altLang="ja-JP" dirty="0"/>
                        <a:t>GIS</a:t>
                      </a:r>
                      <a:endParaRPr kumimoji="1" lang="ja-JP" altLang="en-US" dirty="0"/>
                    </a:p>
                  </a:txBody>
                  <a:tcPr/>
                </a:tc>
                <a:tc>
                  <a:txBody>
                    <a:bodyPr/>
                    <a:lstStyle/>
                    <a:p>
                      <a:r>
                        <a:rPr kumimoji="1" lang="en-US" altLang="ja-JP" dirty="0"/>
                        <a:t>Geographic Information System</a:t>
                      </a:r>
                      <a:r>
                        <a:rPr kumimoji="1" lang="ja-JP" altLang="en-US" dirty="0"/>
                        <a:t>：地理情報システム</a:t>
                      </a:r>
                      <a:endParaRPr kumimoji="1" lang="en-US" altLang="ja-JP" dirty="0"/>
                    </a:p>
                    <a:p>
                      <a:r>
                        <a:rPr kumimoji="1" lang="ja-JP" altLang="en-US" dirty="0"/>
                        <a:t>地理的位置を手がかりに、位置に関する情報を持ったデータ（空間データ）を総合的に管理・加工し、視覚的に表示し、高度な分析や迅速な判断を可能にする技術</a:t>
                      </a:r>
                      <a:endParaRPr kumimoji="1" lang="en-US" altLang="ja-JP" dirty="0"/>
                    </a:p>
                  </a:txBody>
                  <a:tcPr/>
                </a:tc>
                <a:extLst>
                  <a:ext uri="{0D108BD9-81ED-4DB2-BD59-A6C34878D82A}">
                    <a16:rowId xmlns="" xmlns:a16="http://schemas.microsoft.com/office/drawing/2014/main" val="1874881210"/>
                  </a:ext>
                </a:extLst>
              </a:tr>
              <a:tr h="499640">
                <a:tc>
                  <a:txBody>
                    <a:bodyPr/>
                    <a:lstStyle/>
                    <a:p>
                      <a:r>
                        <a:rPr kumimoji="1" lang="ja-JP" altLang="en-US" dirty="0"/>
                        <a:t>トレーサビリティ</a:t>
                      </a:r>
                    </a:p>
                  </a:txBody>
                  <a:tcPr/>
                </a:tc>
                <a:tc>
                  <a:txBody>
                    <a:bodyPr/>
                    <a:lstStyle/>
                    <a:p>
                      <a:r>
                        <a:rPr kumimoji="1" lang="ja-JP" altLang="en-US" dirty="0"/>
                        <a:t>原材料・部品の調達から加工、組立、流通、販売の各工程で</a:t>
                      </a:r>
                    </a:p>
                    <a:p>
                      <a:r>
                        <a:rPr kumimoji="1" lang="ja-JP" altLang="en-US" dirty="0"/>
                        <a:t>製造者・仕入先・販売元などを記録し、履歴を追跡可能な状態にしておくこと</a:t>
                      </a:r>
                    </a:p>
                  </a:txBody>
                  <a:tcPr/>
                </a:tc>
                <a:extLst>
                  <a:ext uri="{0D108BD9-81ED-4DB2-BD59-A6C34878D82A}">
                    <a16:rowId xmlns="" xmlns:a16="http://schemas.microsoft.com/office/drawing/2014/main" val="3854723461"/>
                  </a:ext>
                </a:extLst>
              </a:tr>
              <a:tr h="499640">
                <a:tc>
                  <a:txBody>
                    <a:bodyPr/>
                    <a:lstStyle/>
                    <a:p>
                      <a:r>
                        <a:rPr kumimoji="1" lang="ja-JP" altLang="en-US" dirty="0"/>
                        <a:t>クラウドファンディング</a:t>
                      </a:r>
                    </a:p>
                  </a:txBody>
                  <a:tcPr/>
                </a:tc>
                <a:tc>
                  <a:txBody>
                    <a:bodyPr/>
                    <a:lstStyle/>
                    <a:p>
                      <a:r>
                        <a:rPr kumimoji="1" lang="ja-JP" altLang="en-US" dirty="0"/>
                        <a:t>群衆（</a:t>
                      </a:r>
                      <a:r>
                        <a:rPr kumimoji="1" lang="en-US" altLang="ja-JP" dirty="0"/>
                        <a:t>Crowd</a:t>
                      </a:r>
                      <a:r>
                        <a:rPr kumimoji="1" lang="ja-JP" altLang="en-US" dirty="0"/>
                        <a:t>）と資金調達（</a:t>
                      </a:r>
                      <a:r>
                        <a:rPr kumimoji="1" lang="en-US" altLang="ja-JP" dirty="0"/>
                        <a:t>Funding</a:t>
                      </a:r>
                      <a:r>
                        <a:rPr kumimoji="1" lang="ja-JP" altLang="en-US" dirty="0"/>
                        <a:t>）を組み合わせた造語</a:t>
                      </a:r>
                      <a:endParaRPr kumimoji="1" lang="en-US" altLang="ja-JP" dirty="0"/>
                    </a:p>
                    <a:p>
                      <a:r>
                        <a:rPr kumimoji="1" lang="ja-JP" altLang="en-US" dirty="0"/>
                        <a:t>インターネットを通して自分の活動や夢を発信することで、想いに共感した人や活動を応援したいと思ってくれる人から資金を募るしくみのこと</a:t>
                      </a:r>
                    </a:p>
                  </a:txBody>
                  <a:tcPr/>
                </a:tc>
                <a:extLst>
                  <a:ext uri="{0D108BD9-81ED-4DB2-BD59-A6C34878D82A}">
                    <a16:rowId xmlns="" xmlns:a16="http://schemas.microsoft.com/office/drawing/2014/main" val="627501263"/>
                  </a:ext>
                </a:extLst>
              </a:tr>
            </a:tbl>
          </a:graphicData>
        </a:graphic>
      </p:graphicFrame>
    </p:spTree>
    <p:extLst>
      <p:ext uri="{BB962C8B-B14F-4D97-AF65-F5344CB8AC3E}">
        <p14:creationId xmlns:p14="http://schemas.microsoft.com/office/powerpoint/2010/main" val="2835933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4C27A13F-AD05-418D-A371-760F9EAD4277}"/>
              </a:ext>
            </a:extLst>
          </p:cNvPr>
          <p:cNvSpPr>
            <a:spLocks noGrp="1"/>
          </p:cNvSpPr>
          <p:nvPr>
            <p:ph type="title"/>
          </p:nvPr>
        </p:nvSpPr>
        <p:spPr/>
        <p:txBody>
          <a:bodyPr>
            <a:normAutofit fontScale="90000"/>
          </a:bodyPr>
          <a:lstStyle/>
          <a:p>
            <a:r>
              <a:rPr kumimoji="1" lang="ja-JP" altLang="en-US" dirty="0"/>
              <a:t>ビジネスシステム</a:t>
            </a:r>
          </a:p>
        </p:txBody>
      </p:sp>
      <p:sp>
        <p:nvSpPr>
          <p:cNvPr id="3" name="コンテンツ プレースホルダー 2">
            <a:extLst>
              <a:ext uri="{FF2B5EF4-FFF2-40B4-BE49-F238E27FC236}">
                <a16:creationId xmlns="" xmlns:a16="http://schemas.microsoft.com/office/drawing/2014/main" id="{5A99A5DE-1297-41A1-BED2-84819B39B6E3}"/>
              </a:ext>
            </a:extLst>
          </p:cNvPr>
          <p:cNvSpPr>
            <a:spLocks noGrp="1"/>
          </p:cNvSpPr>
          <p:nvPr>
            <p:ph idx="1"/>
          </p:nvPr>
        </p:nvSpPr>
        <p:spPr/>
        <p:txBody>
          <a:bodyPr/>
          <a:lstStyle/>
          <a:p>
            <a:r>
              <a:rPr lang="ja-JP" altLang="en-US" dirty="0"/>
              <a:t>代表的なビジネスシステムソフトウェアパッケージ</a:t>
            </a:r>
            <a:endParaRPr lang="en-US" altLang="ja-JP" dirty="0"/>
          </a:p>
          <a:p>
            <a:endParaRPr lang="en-US" altLang="ja-JP" dirty="0"/>
          </a:p>
        </p:txBody>
      </p:sp>
      <p:sp>
        <p:nvSpPr>
          <p:cNvPr id="4" name="フッター プレースホルダー 3">
            <a:extLst>
              <a:ext uri="{FF2B5EF4-FFF2-40B4-BE49-F238E27FC236}">
                <a16:creationId xmlns="" xmlns:a16="http://schemas.microsoft.com/office/drawing/2014/main" id="{DCD6F31D-9808-458E-9755-2B63D3592AE3}"/>
              </a:ext>
            </a:extLst>
          </p:cNvPr>
          <p:cNvSpPr>
            <a:spLocks noGrp="1"/>
          </p:cNvSpPr>
          <p:nvPr>
            <p:ph type="ftr" sz="quarter" idx="11"/>
          </p:nvPr>
        </p:nvSpPr>
        <p:spPr/>
        <p:txBody>
          <a:bodyPr/>
          <a:lstStyle/>
          <a:p>
            <a:r>
              <a:rPr kumimoji="1" lang="en-US" altLang="ja-JP"/>
              <a:t>IT</a:t>
            </a:r>
            <a:r>
              <a:rPr kumimoji="1" lang="ja-JP" altLang="en-US"/>
              <a:t>ストラテジ分野ケース教材</a:t>
            </a:r>
            <a:endParaRPr kumimoji="1" lang="ja-JP" altLang="en-US" dirty="0"/>
          </a:p>
        </p:txBody>
      </p:sp>
      <p:sp>
        <p:nvSpPr>
          <p:cNvPr id="5" name="スライド番号プレースホルダー 4">
            <a:extLst>
              <a:ext uri="{FF2B5EF4-FFF2-40B4-BE49-F238E27FC236}">
                <a16:creationId xmlns="" xmlns:a16="http://schemas.microsoft.com/office/drawing/2014/main" id="{EBEDBE79-5286-4445-9F21-A76CC39017C0}"/>
              </a:ext>
            </a:extLst>
          </p:cNvPr>
          <p:cNvSpPr>
            <a:spLocks noGrp="1"/>
          </p:cNvSpPr>
          <p:nvPr>
            <p:ph type="sldNum" sz="quarter" idx="12"/>
          </p:nvPr>
        </p:nvSpPr>
        <p:spPr/>
        <p:txBody>
          <a:bodyPr/>
          <a:lstStyle/>
          <a:p>
            <a:fld id="{BC7EC0D7-F1B8-4B03-AD18-FC341B53B538}" type="slidenum">
              <a:rPr kumimoji="1" lang="ja-JP" altLang="en-US" smtClean="0"/>
              <a:t>5</a:t>
            </a:fld>
            <a:endParaRPr kumimoji="1" lang="ja-JP" altLang="en-US"/>
          </a:p>
        </p:txBody>
      </p:sp>
      <p:graphicFrame>
        <p:nvGraphicFramePr>
          <p:cNvPr id="6" name="表 5">
            <a:extLst>
              <a:ext uri="{FF2B5EF4-FFF2-40B4-BE49-F238E27FC236}">
                <a16:creationId xmlns="" xmlns:a16="http://schemas.microsoft.com/office/drawing/2014/main" id="{605EA50E-23FC-4AB7-B90D-34F75D6657E7}"/>
              </a:ext>
            </a:extLst>
          </p:cNvPr>
          <p:cNvGraphicFramePr>
            <a:graphicFrameLocks noGrp="1"/>
          </p:cNvGraphicFramePr>
          <p:nvPr>
            <p:extLst>
              <p:ext uri="{D42A27DB-BD31-4B8C-83A1-F6EECF244321}">
                <p14:modId xmlns:p14="http://schemas.microsoft.com/office/powerpoint/2010/main" val="651380099"/>
              </p:ext>
            </p:extLst>
          </p:nvPr>
        </p:nvGraphicFramePr>
        <p:xfrm>
          <a:off x="511728" y="1237607"/>
          <a:ext cx="8324624" cy="3791480"/>
        </p:xfrm>
        <a:graphic>
          <a:graphicData uri="http://schemas.openxmlformats.org/drawingml/2006/table">
            <a:tbl>
              <a:tblPr firstRow="1" bandRow="1">
                <a:tableStyleId>{5C22544A-7EE6-4342-B048-85BDC9FD1C3A}</a:tableStyleId>
              </a:tblPr>
              <a:tblGrid>
                <a:gridCol w="1786855">
                  <a:extLst>
                    <a:ext uri="{9D8B030D-6E8A-4147-A177-3AD203B41FA5}">
                      <a16:colId xmlns="" xmlns:a16="http://schemas.microsoft.com/office/drawing/2014/main" val="2952109251"/>
                    </a:ext>
                  </a:extLst>
                </a:gridCol>
                <a:gridCol w="6537769">
                  <a:extLst>
                    <a:ext uri="{9D8B030D-6E8A-4147-A177-3AD203B41FA5}">
                      <a16:colId xmlns="" xmlns:a16="http://schemas.microsoft.com/office/drawing/2014/main" val="745613505"/>
                    </a:ext>
                  </a:extLst>
                </a:gridCol>
              </a:tblGrid>
              <a:tr h="499640">
                <a:tc>
                  <a:txBody>
                    <a:bodyPr/>
                    <a:lstStyle/>
                    <a:p>
                      <a:pPr algn="ctr"/>
                      <a:r>
                        <a:rPr kumimoji="1" lang="ja-JP" altLang="en-US" dirty="0"/>
                        <a:t>名称</a:t>
                      </a:r>
                    </a:p>
                  </a:txBody>
                  <a:tcPr/>
                </a:tc>
                <a:tc>
                  <a:txBody>
                    <a:bodyPr/>
                    <a:lstStyle/>
                    <a:p>
                      <a:pPr algn="ctr"/>
                      <a:r>
                        <a:rPr kumimoji="1" lang="ja-JP" altLang="en-US" dirty="0"/>
                        <a:t>説明</a:t>
                      </a:r>
                    </a:p>
                  </a:txBody>
                  <a:tcPr/>
                </a:tc>
                <a:extLst>
                  <a:ext uri="{0D108BD9-81ED-4DB2-BD59-A6C34878D82A}">
                    <a16:rowId xmlns="" xmlns:a16="http://schemas.microsoft.com/office/drawing/2014/main" val="3399128558"/>
                  </a:ext>
                </a:extLst>
              </a:tr>
              <a:tr h="499640">
                <a:tc>
                  <a:txBody>
                    <a:bodyPr/>
                    <a:lstStyle/>
                    <a:p>
                      <a:r>
                        <a:rPr kumimoji="1" lang="ja-JP" altLang="en-US" dirty="0"/>
                        <a:t>業務別ソフトウェアパッケージ</a:t>
                      </a:r>
                    </a:p>
                  </a:txBody>
                  <a:tcPr/>
                </a:tc>
                <a:tc>
                  <a:txBody>
                    <a:bodyPr/>
                    <a:lstStyle/>
                    <a:p>
                      <a:r>
                        <a:rPr kumimoji="1" lang="ja-JP" altLang="en-US" dirty="0"/>
                        <a:t>会計、営業支援、販売管理などに利用されるソフトウェアパッケージ</a:t>
                      </a:r>
                      <a:endParaRPr kumimoji="1" lang="en-US" altLang="ja-JP" dirty="0"/>
                    </a:p>
                    <a:p>
                      <a:r>
                        <a:rPr kumimoji="1" lang="ja-JP" altLang="en-US" dirty="0"/>
                        <a:t>どのような業種の企業においても共通で必要となる、業務に必要な機能をパッケージ化している</a:t>
                      </a:r>
                    </a:p>
                  </a:txBody>
                  <a:tcPr/>
                </a:tc>
                <a:extLst>
                  <a:ext uri="{0D108BD9-81ED-4DB2-BD59-A6C34878D82A}">
                    <a16:rowId xmlns="" xmlns:a16="http://schemas.microsoft.com/office/drawing/2014/main" val="1541249287"/>
                  </a:ext>
                </a:extLst>
              </a:tr>
              <a:tr h="499640">
                <a:tc>
                  <a:txBody>
                    <a:bodyPr/>
                    <a:lstStyle/>
                    <a:p>
                      <a:r>
                        <a:rPr kumimoji="1" lang="ja-JP" altLang="en-US" dirty="0"/>
                        <a:t>業種別ソフトウェアパッケージ</a:t>
                      </a:r>
                    </a:p>
                  </a:txBody>
                  <a:tcPr/>
                </a:tc>
                <a:tc>
                  <a:txBody>
                    <a:bodyPr/>
                    <a:lstStyle/>
                    <a:p>
                      <a:r>
                        <a:rPr kumimoji="1" lang="ja-JP" altLang="en-US" dirty="0"/>
                        <a:t>金融、医療、製造、運輸などの業種ごとに利用されるソフトウェアパッケージ</a:t>
                      </a:r>
                      <a:endParaRPr kumimoji="1" lang="en-US" altLang="ja-JP" dirty="0"/>
                    </a:p>
                    <a:p>
                      <a:r>
                        <a:rPr kumimoji="1" lang="ja-JP" altLang="en-US" dirty="0"/>
                        <a:t>業務別ソフトウェアパッケージでは対応できない、業種ごとに異なる対応が必要となる処理をパッケージ化している</a:t>
                      </a:r>
                      <a:endParaRPr kumimoji="1" lang="en-US" altLang="ja-JP" dirty="0"/>
                    </a:p>
                  </a:txBody>
                  <a:tcPr/>
                </a:tc>
                <a:extLst>
                  <a:ext uri="{0D108BD9-81ED-4DB2-BD59-A6C34878D82A}">
                    <a16:rowId xmlns="" xmlns:a16="http://schemas.microsoft.com/office/drawing/2014/main" val="1874881210"/>
                  </a:ext>
                </a:extLst>
              </a:tr>
              <a:tr h="499640">
                <a:tc>
                  <a:txBody>
                    <a:bodyPr/>
                    <a:lstStyle/>
                    <a:p>
                      <a:r>
                        <a:rPr kumimoji="1" lang="en-US" altLang="ja-JP" dirty="0"/>
                        <a:t>DTP</a:t>
                      </a:r>
                      <a:endParaRPr kumimoji="1" lang="ja-JP" altLang="en-US" dirty="0"/>
                    </a:p>
                  </a:txBody>
                  <a:tcPr/>
                </a:tc>
                <a:tc>
                  <a:txBody>
                    <a:bodyPr/>
                    <a:lstStyle/>
                    <a:p>
                      <a:r>
                        <a:rPr kumimoji="1" lang="en-US" altLang="ja-JP" dirty="0" err="1"/>
                        <a:t>DeskTop</a:t>
                      </a:r>
                      <a:r>
                        <a:rPr kumimoji="1" lang="en-US" altLang="ja-JP" dirty="0"/>
                        <a:t> Publishing</a:t>
                      </a:r>
                      <a:r>
                        <a:rPr kumimoji="1" lang="ja-JP" altLang="en-US" dirty="0"/>
                        <a:t>：机上出版、卓上出版</a:t>
                      </a:r>
                      <a:endParaRPr kumimoji="1" lang="en-US" altLang="ja-JP" dirty="0"/>
                    </a:p>
                    <a:p>
                      <a:r>
                        <a:rPr kumimoji="1" lang="ja-JP" altLang="en-US" dirty="0"/>
                        <a:t>印刷物を制作する際に必要となる、版下の作成や製版、印刷などの工程を、パソコン上で行うこと</a:t>
                      </a:r>
                    </a:p>
                  </a:txBody>
                  <a:tcPr/>
                </a:tc>
                <a:extLst>
                  <a:ext uri="{0D108BD9-81ED-4DB2-BD59-A6C34878D82A}">
                    <a16:rowId xmlns="" xmlns:a16="http://schemas.microsoft.com/office/drawing/2014/main" val="3854723461"/>
                  </a:ext>
                </a:extLst>
              </a:tr>
            </a:tbl>
          </a:graphicData>
        </a:graphic>
      </p:graphicFrame>
    </p:spTree>
    <p:extLst>
      <p:ext uri="{BB962C8B-B14F-4D97-AF65-F5344CB8AC3E}">
        <p14:creationId xmlns:p14="http://schemas.microsoft.com/office/powerpoint/2010/main" val="1762099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D608AA2A-6C3C-4FAC-8E30-8F71371B22AE}"/>
              </a:ext>
            </a:extLst>
          </p:cNvPr>
          <p:cNvSpPr>
            <a:spLocks noGrp="1"/>
          </p:cNvSpPr>
          <p:nvPr>
            <p:ph type="title"/>
          </p:nvPr>
        </p:nvSpPr>
        <p:spPr/>
        <p:txBody>
          <a:bodyPr>
            <a:normAutofit fontScale="90000"/>
          </a:bodyPr>
          <a:lstStyle/>
          <a:p>
            <a:r>
              <a:rPr kumimoji="1" lang="ja-JP" altLang="en-US" dirty="0"/>
              <a:t>ビジネスシステム</a:t>
            </a:r>
          </a:p>
        </p:txBody>
      </p:sp>
      <p:sp>
        <p:nvSpPr>
          <p:cNvPr id="3" name="コンテンツ プレースホルダー 2">
            <a:extLst>
              <a:ext uri="{FF2B5EF4-FFF2-40B4-BE49-F238E27FC236}">
                <a16:creationId xmlns="" xmlns:a16="http://schemas.microsoft.com/office/drawing/2014/main" id="{89B2E43E-517C-40BF-B5E0-C0F198BE1792}"/>
              </a:ext>
            </a:extLst>
          </p:cNvPr>
          <p:cNvSpPr>
            <a:spLocks noGrp="1"/>
          </p:cNvSpPr>
          <p:nvPr>
            <p:ph idx="1"/>
          </p:nvPr>
        </p:nvSpPr>
        <p:spPr>
          <a:xfrm>
            <a:off x="358923" y="850300"/>
            <a:ext cx="8477428" cy="5569801"/>
          </a:xfrm>
        </p:spPr>
        <p:txBody>
          <a:bodyPr/>
          <a:lstStyle/>
          <a:p>
            <a:r>
              <a:rPr lang="ja-JP" altLang="en-US" dirty="0"/>
              <a:t>ユニクロの</a:t>
            </a:r>
            <a:r>
              <a:rPr lang="en-US" altLang="ja-JP" dirty="0"/>
              <a:t>RFID</a:t>
            </a:r>
            <a:r>
              <a:rPr lang="ja-JP" altLang="en-US" dirty="0"/>
              <a:t>活用事例</a:t>
            </a:r>
            <a:r>
              <a:rPr lang="en-US" altLang="ja-JP" dirty="0"/>
              <a:t>(1)</a:t>
            </a:r>
          </a:p>
          <a:p>
            <a:pPr lvl="1"/>
            <a:r>
              <a:rPr lang="ja-JP" altLang="en-US" dirty="0"/>
              <a:t>全商品に</a:t>
            </a:r>
            <a:r>
              <a:rPr lang="en-US" altLang="ja-JP" dirty="0"/>
              <a:t>RFID</a:t>
            </a:r>
            <a:r>
              <a:rPr lang="ja-JP" altLang="en-US" dirty="0"/>
              <a:t>貼付、製造から販売まで生産性を向上。</a:t>
            </a:r>
            <a:endParaRPr lang="en-US" altLang="ja-JP" dirty="0"/>
          </a:p>
          <a:p>
            <a:pPr lvl="2"/>
            <a:r>
              <a:rPr lang="ja-JP" altLang="en-US" dirty="0"/>
              <a:t>ファーストリテイリングは、</a:t>
            </a:r>
            <a:r>
              <a:rPr lang="en-US" altLang="ja-JP" dirty="0"/>
              <a:t>2018</a:t>
            </a:r>
            <a:r>
              <a:rPr lang="ja-JP" altLang="en-US" dirty="0"/>
              <a:t>年春夏商品から全商品を対象に</a:t>
            </a:r>
            <a:r>
              <a:rPr lang="en-US" altLang="ja-JP" dirty="0"/>
              <a:t>RFID</a:t>
            </a:r>
            <a:r>
              <a:rPr lang="ja-JP" altLang="en-US" dirty="0"/>
              <a:t>（</a:t>
            </a:r>
            <a:r>
              <a:rPr lang="en-US" altLang="ja-JP" dirty="0"/>
              <a:t>radio frequency identifier</a:t>
            </a:r>
            <a:r>
              <a:rPr lang="ja-JP" altLang="en-US" dirty="0"/>
              <a:t>）タグの貼付を開始した。</a:t>
            </a:r>
            <a:endParaRPr lang="en-US" altLang="ja-JP" dirty="0"/>
          </a:p>
          <a:p>
            <a:pPr lvl="2"/>
            <a:r>
              <a:rPr lang="en-US" altLang="ja-JP" dirty="0"/>
              <a:t>RFID</a:t>
            </a:r>
            <a:r>
              <a:rPr lang="ja-JP" altLang="en-US" dirty="0"/>
              <a:t>タグは、商品の色柄・大きさ・価格・製造時期・素材など</a:t>
            </a:r>
            <a:r>
              <a:rPr lang="ja-JP" altLang="en-US" dirty="0" err="1"/>
              <a:t>さまざな</a:t>
            </a:r>
            <a:r>
              <a:rPr lang="ja-JP" altLang="en-US" dirty="0"/>
              <a:t>商品情報を埋め込んだもので、電波などを用いた近距離の無線通信によって、商品に直接、触れることなく商品情報を認識できる特徴を持っている。</a:t>
            </a:r>
            <a:endParaRPr lang="en-US" altLang="ja-JP" dirty="0"/>
          </a:p>
          <a:p>
            <a:pPr lvl="2"/>
            <a:r>
              <a:rPr lang="ja-JP" altLang="en-US" dirty="0"/>
              <a:t>ユニクロ、ジーユーのほか、セオリーなどすべてのグループブランド商品を対象に</a:t>
            </a:r>
            <a:r>
              <a:rPr lang="en-US" altLang="ja-JP" dirty="0"/>
              <a:t>RFID</a:t>
            </a:r>
            <a:r>
              <a:rPr lang="ja-JP" altLang="en-US" dirty="0"/>
              <a:t>を導入した。</a:t>
            </a:r>
            <a:r>
              <a:rPr lang="en-US" altLang="ja-JP" dirty="0"/>
              <a:t>RFID</a:t>
            </a:r>
            <a:r>
              <a:rPr lang="ja-JP" altLang="en-US" dirty="0"/>
              <a:t>を導入することで、商品の検品、入荷、在庫管理、棚卸、販売などすべての過程の効率化を目指す。</a:t>
            </a:r>
            <a:endParaRPr lang="en-US" altLang="ja-JP" dirty="0"/>
          </a:p>
          <a:p>
            <a:pPr lvl="2"/>
            <a:r>
              <a:rPr lang="ja-JP" altLang="en-US" dirty="0"/>
              <a:t>ファーストリテイリングは、マテハン機器大手のダイフクと戦略的グローバルパートナーシップを締結し、物流倉庫の超省人化を進めており、物流においても</a:t>
            </a:r>
            <a:r>
              <a:rPr lang="en-US" altLang="ja-JP" dirty="0"/>
              <a:t>RFID</a:t>
            </a:r>
            <a:r>
              <a:rPr lang="ja-JP" altLang="en-US" dirty="0"/>
              <a:t>をフル活用している。</a:t>
            </a:r>
            <a:endParaRPr kumimoji="1" lang="ja-JP" altLang="en-US" dirty="0"/>
          </a:p>
        </p:txBody>
      </p:sp>
      <p:sp>
        <p:nvSpPr>
          <p:cNvPr id="4" name="フッター プレースホルダー 3">
            <a:extLst>
              <a:ext uri="{FF2B5EF4-FFF2-40B4-BE49-F238E27FC236}">
                <a16:creationId xmlns="" xmlns:a16="http://schemas.microsoft.com/office/drawing/2014/main" id="{B6F29FD8-D66A-445D-86FF-F8C3A7D07BFB}"/>
              </a:ext>
            </a:extLst>
          </p:cNvPr>
          <p:cNvSpPr>
            <a:spLocks noGrp="1"/>
          </p:cNvSpPr>
          <p:nvPr>
            <p:ph type="ftr" sz="quarter" idx="11"/>
          </p:nvPr>
        </p:nvSpPr>
        <p:spPr/>
        <p:txBody>
          <a:bodyPr/>
          <a:lstStyle/>
          <a:p>
            <a:r>
              <a:rPr kumimoji="1" lang="en-US" altLang="ja-JP"/>
              <a:t>IT</a:t>
            </a:r>
            <a:r>
              <a:rPr kumimoji="1" lang="ja-JP" altLang="en-US"/>
              <a:t>ストラテジ分野ケース教材</a:t>
            </a:r>
            <a:endParaRPr kumimoji="1" lang="ja-JP" altLang="en-US" dirty="0"/>
          </a:p>
        </p:txBody>
      </p:sp>
      <p:sp>
        <p:nvSpPr>
          <p:cNvPr id="5" name="スライド番号プレースホルダー 4">
            <a:extLst>
              <a:ext uri="{FF2B5EF4-FFF2-40B4-BE49-F238E27FC236}">
                <a16:creationId xmlns="" xmlns:a16="http://schemas.microsoft.com/office/drawing/2014/main" id="{23D6521A-E194-4D8C-8FD9-DB919C5E3458}"/>
              </a:ext>
            </a:extLst>
          </p:cNvPr>
          <p:cNvSpPr>
            <a:spLocks noGrp="1"/>
          </p:cNvSpPr>
          <p:nvPr>
            <p:ph type="sldNum" sz="quarter" idx="12"/>
          </p:nvPr>
        </p:nvSpPr>
        <p:spPr/>
        <p:txBody>
          <a:bodyPr/>
          <a:lstStyle/>
          <a:p>
            <a:fld id="{BC7EC0D7-F1B8-4B03-AD18-FC341B53B538}" type="slidenum">
              <a:rPr kumimoji="1" lang="ja-JP" altLang="en-US" smtClean="0"/>
              <a:t>6</a:t>
            </a:fld>
            <a:endParaRPr kumimoji="1" lang="ja-JP" altLang="en-US"/>
          </a:p>
        </p:txBody>
      </p:sp>
      <p:pic>
        <p:nvPicPr>
          <p:cNvPr id="1026" name="Picture 2" descr="https://www.ryutsuu.biz/images/2018/10/20181017unqlo-1.jpg">
            <a:extLst>
              <a:ext uri="{FF2B5EF4-FFF2-40B4-BE49-F238E27FC236}">
                <a16:creationId xmlns="" xmlns:a16="http://schemas.microsoft.com/office/drawing/2014/main" id="{EF54108F-BB81-43C9-96E9-AF8344B4DA6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004" t="5593" r="14264" b="3161"/>
          <a:stretch/>
        </p:blipFill>
        <p:spPr bwMode="auto">
          <a:xfrm rot="-5400000">
            <a:off x="964170" y="3545200"/>
            <a:ext cx="2520000" cy="2700000"/>
          </a:xfrm>
          <a:prstGeom prst="rect">
            <a:avLst/>
          </a:prstGeom>
          <a:noFill/>
          <a:extLst>
            <a:ext uri="{909E8E84-426E-40DD-AFC4-6F175D3DCCD1}">
              <a14:hiddenFill xmlns:a14="http://schemas.microsoft.com/office/drawing/2010/main">
                <a:solidFill>
                  <a:srgbClr val="FFFFFF"/>
                </a:solidFill>
              </a14:hiddenFill>
            </a:ext>
          </a:extLst>
        </p:spPr>
      </p:pic>
      <p:pic>
        <p:nvPicPr>
          <p:cNvPr id="6" name="図 5">
            <a:extLst>
              <a:ext uri="{FF2B5EF4-FFF2-40B4-BE49-F238E27FC236}">
                <a16:creationId xmlns="" xmlns:a16="http://schemas.microsoft.com/office/drawing/2014/main" id="{5E394E8F-6871-4B37-88AA-1FD4DE30ECEC}"/>
              </a:ext>
            </a:extLst>
          </p:cNvPr>
          <p:cNvPicPr>
            <a:picLocks noChangeAspect="1"/>
          </p:cNvPicPr>
          <p:nvPr/>
        </p:nvPicPr>
        <p:blipFill>
          <a:blip r:embed="rId4"/>
          <a:stretch>
            <a:fillRect/>
          </a:stretch>
        </p:blipFill>
        <p:spPr>
          <a:xfrm>
            <a:off x="4089417" y="3650874"/>
            <a:ext cx="4488584" cy="2504326"/>
          </a:xfrm>
          <a:prstGeom prst="rect">
            <a:avLst/>
          </a:prstGeom>
        </p:spPr>
      </p:pic>
      <p:sp>
        <p:nvSpPr>
          <p:cNvPr id="7" name="テキスト ボックス 6">
            <a:extLst>
              <a:ext uri="{FF2B5EF4-FFF2-40B4-BE49-F238E27FC236}">
                <a16:creationId xmlns="" xmlns:a16="http://schemas.microsoft.com/office/drawing/2014/main" id="{F67F46B2-002D-488F-89A6-6335FD41BF0B}"/>
              </a:ext>
            </a:extLst>
          </p:cNvPr>
          <p:cNvSpPr txBox="1"/>
          <p:nvPr/>
        </p:nvSpPr>
        <p:spPr>
          <a:xfrm>
            <a:off x="1556359" y="6133762"/>
            <a:ext cx="1335622" cy="307777"/>
          </a:xfrm>
          <a:prstGeom prst="rect">
            <a:avLst/>
          </a:prstGeom>
          <a:noFill/>
        </p:spPr>
        <p:txBody>
          <a:bodyPr wrap="none" rtlCol="0">
            <a:spAutoFit/>
          </a:bodyPr>
          <a:lstStyle/>
          <a:p>
            <a:r>
              <a:rPr kumimoji="1" lang="ja-JP" altLang="en-US" sz="1400" dirty="0"/>
              <a:t>ユニクロの</a:t>
            </a:r>
            <a:r>
              <a:rPr kumimoji="1" lang="en-US" altLang="ja-JP" sz="1400" dirty="0"/>
              <a:t>RFID</a:t>
            </a:r>
            <a:endParaRPr kumimoji="1" lang="ja-JP" altLang="en-US" sz="1400" dirty="0"/>
          </a:p>
        </p:txBody>
      </p:sp>
      <p:sp>
        <p:nvSpPr>
          <p:cNvPr id="9" name="テキスト ボックス 8">
            <a:extLst>
              <a:ext uri="{FF2B5EF4-FFF2-40B4-BE49-F238E27FC236}">
                <a16:creationId xmlns="" xmlns:a16="http://schemas.microsoft.com/office/drawing/2014/main" id="{8297B64B-6480-4712-A1A6-BD560742D80D}"/>
              </a:ext>
            </a:extLst>
          </p:cNvPr>
          <p:cNvSpPr txBox="1"/>
          <p:nvPr/>
        </p:nvSpPr>
        <p:spPr>
          <a:xfrm>
            <a:off x="4582211" y="6155200"/>
            <a:ext cx="3599062" cy="307777"/>
          </a:xfrm>
          <a:prstGeom prst="rect">
            <a:avLst/>
          </a:prstGeom>
          <a:noFill/>
        </p:spPr>
        <p:txBody>
          <a:bodyPr wrap="none" rtlCol="0">
            <a:spAutoFit/>
          </a:bodyPr>
          <a:lstStyle/>
          <a:p>
            <a:r>
              <a:rPr kumimoji="1" lang="ja-JP" altLang="en-US" sz="1400" dirty="0"/>
              <a:t>「ユニクロ／有明倉庫を自動化」動画より抜粋</a:t>
            </a:r>
          </a:p>
        </p:txBody>
      </p:sp>
    </p:spTree>
    <p:extLst>
      <p:ext uri="{BB962C8B-B14F-4D97-AF65-F5344CB8AC3E}">
        <p14:creationId xmlns:p14="http://schemas.microsoft.com/office/powerpoint/2010/main" val="3480090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D608AA2A-6C3C-4FAC-8E30-8F71371B22AE}"/>
              </a:ext>
            </a:extLst>
          </p:cNvPr>
          <p:cNvSpPr>
            <a:spLocks noGrp="1"/>
          </p:cNvSpPr>
          <p:nvPr>
            <p:ph type="title"/>
          </p:nvPr>
        </p:nvSpPr>
        <p:spPr/>
        <p:txBody>
          <a:bodyPr>
            <a:normAutofit fontScale="90000"/>
          </a:bodyPr>
          <a:lstStyle/>
          <a:p>
            <a:r>
              <a:rPr kumimoji="1" lang="ja-JP" altLang="en-US" dirty="0"/>
              <a:t>ビジネスシステム</a:t>
            </a:r>
          </a:p>
        </p:txBody>
      </p:sp>
      <p:sp>
        <p:nvSpPr>
          <p:cNvPr id="3" name="コンテンツ プレースホルダー 2">
            <a:extLst>
              <a:ext uri="{FF2B5EF4-FFF2-40B4-BE49-F238E27FC236}">
                <a16:creationId xmlns="" xmlns:a16="http://schemas.microsoft.com/office/drawing/2014/main" id="{89B2E43E-517C-40BF-B5E0-C0F198BE1792}"/>
              </a:ext>
            </a:extLst>
          </p:cNvPr>
          <p:cNvSpPr>
            <a:spLocks noGrp="1"/>
          </p:cNvSpPr>
          <p:nvPr>
            <p:ph idx="1"/>
          </p:nvPr>
        </p:nvSpPr>
        <p:spPr>
          <a:xfrm>
            <a:off x="358923" y="850300"/>
            <a:ext cx="8477428" cy="5569801"/>
          </a:xfrm>
        </p:spPr>
        <p:txBody>
          <a:bodyPr/>
          <a:lstStyle/>
          <a:p>
            <a:r>
              <a:rPr lang="ja-JP" altLang="en-US" dirty="0"/>
              <a:t>ユニクロの</a:t>
            </a:r>
            <a:r>
              <a:rPr lang="en-US" altLang="ja-JP" dirty="0"/>
              <a:t>RFID</a:t>
            </a:r>
            <a:r>
              <a:rPr lang="ja-JP" altLang="en-US" dirty="0"/>
              <a:t>活用事例</a:t>
            </a:r>
            <a:r>
              <a:rPr lang="en-US" altLang="ja-JP" dirty="0"/>
              <a:t>(2)</a:t>
            </a:r>
          </a:p>
          <a:p>
            <a:pPr lvl="1"/>
            <a:r>
              <a:rPr lang="ja-JP" altLang="en-US" dirty="0"/>
              <a:t>生産、物流、販売のすべての過程の効率化</a:t>
            </a:r>
            <a:endParaRPr lang="en-US" altLang="ja-JP" dirty="0"/>
          </a:p>
        </p:txBody>
      </p:sp>
      <p:sp>
        <p:nvSpPr>
          <p:cNvPr id="4" name="フッター プレースホルダー 3">
            <a:extLst>
              <a:ext uri="{FF2B5EF4-FFF2-40B4-BE49-F238E27FC236}">
                <a16:creationId xmlns="" xmlns:a16="http://schemas.microsoft.com/office/drawing/2014/main" id="{B6F29FD8-D66A-445D-86FF-F8C3A7D07BFB}"/>
              </a:ext>
            </a:extLst>
          </p:cNvPr>
          <p:cNvSpPr>
            <a:spLocks noGrp="1"/>
          </p:cNvSpPr>
          <p:nvPr>
            <p:ph type="ftr" sz="quarter" idx="11"/>
          </p:nvPr>
        </p:nvSpPr>
        <p:spPr/>
        <p:txBody>
          <a:bodyPr/>
          <a:lstStyle/>
          <a:p>
            <a:r>
              <a:rPr kumimoji="1" lang="en-US" altLang="ja-JP"/>
              <a:t>IT</a:t>
            </a:r>
            <a:r>
              <a:rPr kumimoji="1" lang="ja-JP" altLang="en-US"/>
              <a:t>ストラテジ分野ケース教材</a:t>
            </a:r>
            <a:endParaRPr kumimoji="1" lang="ja-JP" altLang="en-US" dirty="0"/>
          </a:p>
        </p:txBody>
      </p:sp>
      <p:sp>
        <p:nvSpPr>
          <p:cNvPr id="5" name="スライド番号プレースホルダー 4">
            <a:extLst>
              <a:ext uri="{FF2B5EF4-FFF2-40B4-BE49-F238E27FC236}">
                <a16:creationId xmlns="" xmlns:a16="http://schemas.microsoft.com/office/drawing/2014/main" id="{23D6521A-E194-4D8C-8FD9-DB919C5E3458}"/>
              </a:ext>
            </a:extLst>
          </p:cNvPr>
          <p:cNvSpPr>
            <a:spLocks noGrp="1"/>
          </p:cNvSpPr>
          <p:nvPr>
            <p:ph type="sldNum" sz="quarter" idx="12"/>
          </p:nvPr>
        </p:nvSpPr>
        <p:spPr/>
        <p:txBody>
          <a:bodyPr/>
          <a:lstStyle/>
          <a:p>
            <a:fld id="{BC7EC0D7-F1B8-4B03-AD18-FC341B53B538}" type="slidenum">
              <a:rPr kumimoji="1" lang="ja-JP" altLang="en-US" smtClean="0"/>
              <a:t>7</a:t>
            </a:fld>
            <a:endParaRPr kumimoji="1" lang="ja-JP" altLang="en-US"/>
          </a:p>
        </p:txBody>
      </p:sp>
      <p:pic>
        <p:nvPicPr>
          <p:cNvPr id="2050" name="Picture 2" descr="https://www.ryutsuu.biz/images/2018/10/20181017unqlo-4.jpg">
            <a:extLst>
              <a:ext uri="{FF2B5EF4-FFF2-40B4-BE49-F238E27FC236}">
                <a16:creationId xmlns="" xmlns:a16="http://schemas.microsoft.com/office/drawing/2014/main" id="{38FB8CBC-2569-4BFF-AA1C-6682EE3E73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464" y="1548745"/>
            <a:ext cx="8232363" cy="484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4706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A345C3F5-C0C1-44AB-9602-C10AB43C3896}"/>
              </a:ext>
            </a:extLst>
          </p:cNvPr>
          <p:cNvSpPr>
            <a:spLocks noGrp="1"/>
          </p:cNvSpPr>
          <p:nvPr>
            <p:ph type="title"/>
          </p:nvPr>
        </p:nvSpPr>
        <p:spPr/>
        <p:txBody>
          <a:bodyPr>
            <a:normAutofit fontScale="90000"/>
          </a:bodyPr>
          <a:lstStyle/>
          <a:p>
            <a:r>
              <a:rPr kumimoji="1" lang="ja-JP" altLang="en-US" dirty="0"/>
              <a:t>ビジネスシステム</a:t>
            </a:r>
          </a:p>
        </p:txBody>
      </p:sp>
      <p:sp>
        <p:nvSpPr>
          <p:cNvPr id="3" name="コンテンツ プレースホルダー 2">
            <a:extLst>
              <a:ext uri="{FF2B5EF4-FFF2-40B4-BE49-F238E27FC236}">
                <a16:creationId xmlns="" xmlns:a16="http://schemas.microsoft.com/office/drawing/2014/main" id="{2D40C41D-371B-4445-A888-EB918817ACF6}"/>
              </a:ext>
            </a:extLst>
          </p:cNvPr>
          <p:cNvSpPr>
            <a:spLocks noGrp="1"/>
          </p:cNvSpPr>
          <p:nvPr>
            <p:ph idx="1"/>
          </p:nvPr>
        </p:nvSpPr>
        <p:spPr/>
        <p:txBody>
          <a:bodyPr>
            <a:normAutofit/>
          </a:bodyPr>
          <a:lstStyle/>
          <a:p>
            <a:r>
              <a:rPr kumimoji="1" lang="ja-JP" altLang="en-US" dirty="0"/>
              <a:t>参照サイト</a:t>
            </a:r>
            <a:r>
              <a:rPr kumimoji="1" lang="en-US" altLang="ja-JP" dirty="0"/>
              <a:t>(1)</a:t>
            </a:r>
          </a:p>
          <a:p>
            <a:r>
              <a:rPr lang="en-US" altLang="ja-JP" dirty="0"/>
              <a:t>GS1</a:t>
            </a:r>
            <a:r>
              <a:rPr lang="ja-JP" altLang="en-US" dirty="0"/>
              <a:t>事業者コード</a:t>
            </a:r>
            <a:r>
              <a:rPr lang="en-US" altLang="ja-JP" dirty="0"/>
              <a:t>(JAN</a:t>
            </a:r>
            <a:r>
              <a:rPr lang="ja-JP" altLang="en-US" dirty="0"/>
              <a:t>企業コード</a:t>
            </a:r>
            <a:r>
              <a:rPr lang="en-US" altLang="ja-JP" dirty="0"/>
              <a:t>)</a:t>
            </a:r>
            <a:r>
              <a:rPr lang="ja-JP" altLang="en-US" dirty="0"/>
              <a:t>登録申請のご案内</a:t>
            </a:r>
            <a:r>
              <a:rPr lang="en-US" altLang="ja-JP" dirty="0"/>
              <a:t/>
            </a:r>
            <a:br>
              <a:rPr lang="en-US" altLang="ja-JP" dirty="0"/>
            </a:br>
            <a:r>
              <a:rPr lang="en-US" altLang="ja-JP" dirty="0"/>
              <a:t>	http://www.shokonet.or.jp/hiratuka/jan/top.htm</a:t>
            </a:r>
          </a:p>
          <a:p>
            <a:r>
              <a:rPr lang="en-US" altLang="ja-JP" dirty="0"/>
              <a:t>IC</a:t>
            </a:r>
            <a:r>
              <a:rPr lang="ja-JP" altLang="en-US" dirty="0"/>
              <a:t>タグシステム導入へのロードマップ</a:t>
            </a:r>
            <a:r>
              <a:rPr lang="en-US" altLang="ja-JP" dirty="0"/>
              <a:t/>
            </a:r>
            <a:br>
              <a:rPr lang="en-US" altLang="ja-JP" dirty="0"/>
            </a:br>
            <a:r>
              <a:rPr lang="en-US" altLang="ja-JP" dirty="0"/>
              <a:t>	http://www.hayato.info/ictag.htm</a:t>
            </a:r>
          </a:p>
          <a:p>
            <a:r>
              <a:rPr lang="ja-JP" altLang="en-US" dirty="0"/>
              <a:t>“かざして通信”の</a:t>
            </a:r>
            <a:r>
              <a:rPr lang="en-US" altLang="ja-JP" dirty="0"/>
              <a:t>『NFC』</a:t>
            </a:r>
            <a:r>
              <a:rPr lang="ja-JP" altLang="en-US" dirty="0"/>
              <a:t>規格とは？</a:t>
            </a:r>
            <a:r>
              <a:rPr lang="en-US" altLang="ja-JP" dirty="0" err="1"/>
              <a:t>FeliCa</a:t>
            </a:r>
            <a:r>
              <a:rPr lang="ja-JP" altLang="en-US" dirty="0"/>
              <a:t>との違いやスマホでできることを解説</a:t>
            </a:r>
            <a:r>
              <a:rPr lang="en-US" altLang="ja-JP" dirty="0"/>
              <a:t/>
            </a:r>
            <a:br>
              <a:rPr lang="en-US" altLang="ja-JP" dirty="0"/>
            </a:br>
            <a:r>
              <a:rPr lang="ja-JP" altLang="en-US" dirty="0"/>
              <a:t>	</a:t>
            </a:r>
            <a:r>
              <a:rPr lang="en-US" altLang="ja-JP" dirty="0"/>
              <a:t>https://time-space.kddi.com/ict-keywords/20190222/2577</a:t>
            </a:r>
          </a:p>
          <a:p>
            <a:r>
              <a:rPr lang="en-US" altLang="ja-JP" dirty="0"/>
              <a:t>GPS</a:t>
            </a:r>
            <a:r>
              <a:rPr lang="ja-JP" altLang="en-US" dirty="0"/>
              <a:t>とは</a:t>
            </a:r>
            <a:r>
              <a:rPr lang="en-US" altLang="ja-JP" dirty="0"/>
              <a:t>?</a:t>
            </a:r>
            <a:br>
              <a:rPr lang="en-US" altLang="ja-JP" dirty="0"/>
            </a:br>
            <a:r>
              <a:rPr lang="en-US" altLang="ja-JP" dirty="0"/>
              <a:t>	https://www.iodata.jp/products/gps/pcgps/gps.htm</a:t>
            </a:r>
          </a:p>
          <a:p>
            <a:r>
              <a:rPr lang="en-US" altLang="ja-JP" dirty="0"/>
              <a:t>GIS</a:t>
            </a:r>
            <a:r>
              <a:rPr lang="ja-JP" altLang="en-US" dirty="0"/>
              <a:t>とは・・・</a:t>
            </a:r>
            <a:r>
              <a:rPr lang="en-US" altLang="ja-JP" dirty="0"/>
              <a:t/>
            </a:r>
            <a:br>
              <a:rPr lang="en-US" altLang="ja-JP" dirty="0"/>
            </a:br>
            <a:r>
              <a:rPr lang="ja-JP" altLang="en-US" dirty="0"/>
              <a:t>	</a:t>
            </a:r>
            <a:r>
              <a:rPr lang="en-US" altLang="ja-JP" dirty="0"/>
              <a:t>https://www.gsi.go.jp/GIS/whatisgis.html</a:t>
            </a:r>
          </a:p>
          <a:p>
            <a:r>
              <a:rPr lang="ja-JP" altLang="en-US" dirty="0"/>
              <a:t>“トレーサビリティとは</a:t>
            </a:r>
            <a:r>
              <a:rPr lang="en-US" altLang="ja-JP" dirty="0"/>
              <a:t/>
            </a:r>
            <a:br>
              <a:rPr lang="en-US" altLang="ja-JP" dirty="0"/>
            </a:br>
            <a:r>
              <a:rPr lang="ja-JP" altLang="en-US" dirty="0"/>
              <a:t>　　</a:t>
            </a:r>
            <a:r>
              <a:rPr lang="en-US" altLang="ja-JP" dirty="0"/>
              <a:t>https://www.keyence.co.jp/ss/products/marker/traceability/basic_about.jsp</a:t>
            </a:r>
          </a:p>
          <a:p>
            <a:r>
              <a:rPr lang="ja-JP" altLang="en-US" dirty="0"/>
              <a:t>はじめてのクラウドファンディング</a:t>
            </a:r>
            <a:r>
              <a:rPr lang="en-US" altLang="ja-JP" dirty="0"/>
              <a:t/>
            </a:r>
            <a:br>
              <a:rPr lang="en-US" altLang="ja-JP" dirty="0"/>
            </a:br>
            <a:r>
              <a:rPr lang="ja-JP" altLang="en-US" dirty="0"/>
              <a:t>	</a:t>
            </a:r>
            <a:r>
              <a:rPr lang="en-US" altLang="ja-JP" dirty="0"/>
              <a:t>https://readyfor.jp/crowdfunding/</a:t>
            </a:r>
          </a:p>
          <a:p>
            <a:endParaRPr lang="en-US" altLang="ja-JP" dirty="0"/>
          </a:p>
          <a:p>
            <a:endParaRPr lang="en-US" altLang="ja-JP" dirty="0"/>
          </a:p>
          <a:p>
            <a:endParaRPr lang="en-US" altLang="ja-JP" dirty="0"/>
          </a:p>
          <a:p>
            <a:endParaRPr kumimoji="1" lang="ja-JP" altLang="en-US" dirty="0"/>
          </a:p>
        </p:txBody>
      </p:sp>
      <p:sp>
        <p:nvSpPr>
          <p:cNvPr id="4" name="フッター プレースホルダー 3">
            <a:extLst>
              <a:ext uri="{FF2B5EF4-FFF2-40B4-BE49-F238E27FC236}">
                <a16:creationId xmlns="" xmlns:a16="http://schemas.microsoft.com/office/drawing/2014/main" id="{F3EE60EE-F066-46EE-8762-C2C5149FB6E2}"/>
              </a:ext>
            </a:extLst>
          </p:cNvPr>
          <p:cNvSpPr>
            <a:spLocks noGrp="1"/>
          </p:cNvSpPr>
          <p:nvPr>
            <p:ph type="ftr" sz="quarter" idx="11"/>
          </p:nvPr>
        </p:nvSpPr>
        <p:spPr/>
        <p:txBody>
          <a:bodyPr/>
          <a:lstStyle/>
          <a:p>
            <a:r>
              <a:rPr kumimoji="1" lang="en-US" altLang="ja-JP"/>
              <a:t>IT</a:t>
            </a:r>
            <a:r>
              <a:rPr kumimoji="1" lang="ja-JP" altLang="en-US"/>
              <a:t>ストラテジ分野ケース教材</a:t>
            </a:r>
            <a:endParaRPr kumimoji="1" lang="ja-JP" altLang="en-US" dirty="0"/>
          </a:p>
        </p:txBody>
      </p:sp>
      <p:sp>
        <p:nvSpPr>
          <p:cNvPr id="5" name="スライド番号プレースホルダー 4">
            <a:extLst>
              <a:ext uri="{FF2B5EF4-FFF2-40B4-BE49-F238E27FC236}">
                <a16:creationId xmlns="" xmlns:a16="http://schemas.microsoft.com/office/drawing/2014/main" id="{6D20B7DD-34CF-4892-A8F0-A5547B9B7014}"/>
              </a:ext>
            </a:extLst>
          </p:cNvPr>
          <p:cNvSpPr>
            <a:spLocks noGrp="1"/>
          </p:cNvSpPr>
          <p:nvPr>
            <p:ph type="sldNum" sz="quarter" idx="12"/>
          </p:nvPr>
        </p:nvSpPr>
        <p:spPr/>
        <p:txBody>
          <a:bodyPr/>
          <a:lstStyle/>
          <a:p>
            <a:fld id="{BC7EC0D7-F1B8-4B03-AD18-FC341B53B538}" type="slidenum">
              <a:rPr kumimoji="1" lang="ja-JP" altLang="en-US" smtClean="0"/>
              <a:t>8</a:t>
            </a:fld>
            <a:endParaRPr kumimoji="1" lang="ja-JP" altLang="en-US"/>
          </a:p>
        </p:txBody>
      </p:sp>
    </p:spTree>
    <p:extLst>
      <p:ext uri="{BB962C8B-B14F-4D97-AF65-F5344CB8AC3E}">
        <p14:creationId xmlns:p14="http://schemas.microsoft.com/office/powerpoint/2010/main" val="1301380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A345C3F5-C0C1-44AB-9602-C10AB43C3896}"/>
              </a:ext>
            </a:extLst>
          </p:cNvPr>
          <p:cNvSpPr>
            <a:spLocks noGrp="1"/>
          </p:cNvSpPr>
          <p:nvPr>
            <p:ph type="title"/>
          </p:nvPr>
        </p:nvSpPr>
        <p:spPr/>
        <p:txBody>
          <a:bodyPr>
            <a:normAutofit fontScale="90000"/>
          </a:bodyPr>
          <a:lstStyle/>
          <a:p>
            <a:r>
              <a:rPr kumimoji="1" lang="ja-JP" altLang="en-US" dirty="0"/>
              <a:t>ビジネスシステム</a:t>
            </a:r>
          </a:p>
        </p:txBody>
      </p:sp>
      <p:sp>
        <p:nvSpPr>
          <p:cNvPr id="3" name="コンテンツ プレースホルダー 2">
            <a:extLst>
              <a:ext uri="{FF2B5EF4-FFF2-40B4-BE49-F238E27FC236}">
                <a16:creationId xmlns="" xmlns:a16="http://schemas.microsoft.com/office/drawing/2014/main" id="{2D40C41D-371B-4445-A888-EB918817ACF6}"/>
              </a:ext>
            </a:extLst>
          </p:cNvPr>
          <p:cNvSpPr>
            <a:spLocks noGrp="1"/>
          </p:cNvSpPr>
          <p:nvPr>
            <p:ph idx="1"/>
          </p:nvPr>
        </p:nvSpPr>
        <p:spPr/>
        <p:txBody>
          <a:bodyPr>
            <a:normAutofit/>
          </a:bodyPr>
          <a:lstStyle/>
          <a:p>
            <a:r>
              <a:rPr kumimoji="1" lang="ja-JP" altLang="en-US" dirty="0"/>
              <a:t>参照サイト</a:t>
            </a:r>
            <a:r>
              <a:rPr kumimoji="1" lang="en-US" altLang="ja-JP" dirty="0"/>
              <a:t>(2)</a:t>
            </a:r>
          </a:p>
          <a:p>
            <a:r>
              <a:rPr lang="en-US" altLang="ja-JP" dirty="0"/>
              <a:t>DTP</a:t>
            </a:r>
            <a:r>
              <a:rPr lang="ja-JP" altLang="en-US" dirty="0" err="1"/>
              <a:t>って</a:t>
            </a:r>
            <a:r>
              <a:rPr lang="ja-JP" altLang="en-US" dirty="0"/>
              <a:t>何？｜仕事百科</a:t>
            </a:r>
            <a:r>
              <a:rPr lang="en-US" altLang="ja-JP" dirty="0"/>
              <a:t/>
            </a:r>
            <a:br>
              <a:rPr lang="en-US" altLang="ja-JP" dirty="0"/>
            </a:br>
            <a:r>
              <a:rPr lang="ja-JP" altLang="en-US" dirty="0"/>
              <a:t>	</a:t>
            </a:r>
            <a:r>
              <a:rPr lang="en-US" altLang="ja-JP" dirty="0"/>
              <a:t>https://hataraku.vivivit.com/works/dtp</a:t>
            </a:r>
          </a:p>
          <a:p>
            <a:r>
              <a:rPr lang="ja-JP" altLang="en-US" dirty="0"/>
              <a:t>ユニクロ／全商品に</a:t>
            </a:r>
            <a:r>
              <a:rPr lang="en-US" altLang="ja-JP" dirty="0"/>
              <a:t>RFID</a:t>
            </a:r>
            <a:r>
              <a:rPr lang="ja-JP" altLang="en-US" dirty="0"/>
              <a:t>貼付、製造から販売まで生産性を向上</a:t>
            </a:r>
            <a:r>
              <a:rPr lang="en-US" altLang="ja-JP" dirty="0"/>
              <a:t/>
            </a:r>
            <a:br>
              <a:rPr lang="en-US" altLang="ja-JP" dirty="0"/>
            </a:br>
            <a:r>
              <a:rPr lang="ja-JP" altLang="en-US" dirty="0"/>
              <a:t>	</a:t>
            </a:r>
            <a:r>
              <a:rPr lang="en-US" altLang="ja-JP" dirty="0"/>
              <a:t>https://www.ryutsuu.biz/column/k101748.html</a:t>
            </a:r>
          </a:p>
          <a:p>
            <a:r>
              <a:rPr lang="ja-JP" altLang="en-US" dirty="0"/>
              <a:t>マテハンとは</a:t>
            </a:r>
            <a:r>
              <a:rPr lang="en-US" altLang="ja-JP" dirty="0"/>
              <a:t>(</a:t>
            </a:r>
            <a:r>
              <a:rPr lang="ja-JP" altLang="en-US" dirty="0"/>
              <a:t>マテリアルハンドリング</a:t>
            </a:r>
            <a:r>
              <a:rPr lang="en-US" altLang="ja-JP" dirty="0"/>
              <a:t>)</a:t>
            </a:r>
            <a:r>
              <a:rPr lang="ja-JP" altLang="en-US" dirty="0"/>
              <a:t>／物流キーワード①</a:t>
            </a:r>
            <a:r>
              <a:rPr lang="en-US" altLang="ja-JP" dirty="0"/>
              <a:t/>
            </a:r>
            <a:br>
              <a:rPr lang="en-US" altLang="ja-JP" dirty="0"/>
            </a:br>
            <a:r>
              <a:rPr lang="ja-JP" altLang="en-US" dirty="0"/>
              <a:t>	</a:t>
            </a:r>
            <a:r>
              <a:rPr lang="en-US" altLang="ja-JP" dirty="0"/>
              <a:t>http://www.saneimatehan.com/column/keyword/matehan/</a:t>
            </a:r>
          </a:p>
          <a:p>
            <a:r>
              <a:rPr lang="en-US" altLang="ja-JP" dirty="0"/>
              <a:t>SKU</a:t>
            </a:r>
            <a:r>
              <a:rPr lang="ja-JP" altLang="en-US" dirty="0"/>
              <a:t>とは？商品管理に関わる用語をマスターしよう！</a:t>
            </a:r>
            <a:r>
              <a:rPr lang="en-US" altLang="ja-JP" dirty="0"/>
              <a:t/>
            </a:r>
            <a:br>
              <a:rPr lang="en-US" altLang="ja-JP" dirty="0"/>
            </a:br>
            <a:r>
              <a:rPr lang="ja-JP" altLang="en-US" dirty="0"/>
              <a:t>	</a:t>
            </a:r>
            <a:r>
              <a:rPr lang="en-US" altLang="ja-JP" dirty="0"/>
              <a:t>https://www.rakucata.com/blog/tips/886</a:t>
            </a:r>
          </a:p>
          <a:p>
            <a:endParaRPr lang="en-US" altLang="ja-JP" dirty="0"/>
          </a:p>
          <a:p>
            <a:endParaRPr lang="en-US" altLang="ja-JP" dirty="0"/>
          </a:p>
          <a:p>
            <a:endParaRPr lang="en-US" altLang="ja-JP" dirty="0"/>
          </a:p>
          <a:p>
            <a:endParaRPr lang="en-US" altLang="ja-JP" dirty="0"/>
          </a:p>
          <a:p>
            <a:endParaRPr kumimoji="1" lang="ja-JP" altLang="en-US" dirty="0"/>
          </a:p>
        </p:txBody>
      </p:sp>
      <p:sp>
        <p:nvSpPr>
          <p:cNvPr id="4" name="フッター プレースホルダー 3">
            <a:extLst>
              <a:ext uri="{FF2B5EF4-FFF2-40B4-BE49-F238E27FC236}">
                <a16:creationId xmlns="" xmlns:a16="http://schemas.microsoft.com/office/drawing/2014/main" id="{F3EE60EE-F066-46EE-8762-C2C5149FB6E2}"/>
              </a:ext>
            </a:extLst>
          </p:cNvPr>
          <p:cNvSpPr>
            <a:spLocks noGrp="1"/>
          </p:cNvSpPr>
          <p:nvPr>
            <p:ph type="ftr" sz="quarter" idx="11"/>
          </p:nvPr>
        </p:nvSpPr>
        <p:spPr/>
        <p:txBody>
          <a:bodyPr/>
          <a:lstStyle/>
          <a:p>
            <a:r>
              <a:rPr kumimoji="1" lang="en-US" altLang="ja-JP"/>
              <a:t>IT</a:t>
            </a:r>
            <a:r>
              <a:rPr kumimoji="1" lang="ja-JP" altLang="en-US"/>
              <a:t>ストラテジ分野ケース教材</a:t>
            </a:r>
            <a:endParaRPr kumimoji="1" lang="ja-JP" altLang="en-US" dirty="0"/>
          </a:p>
        </p:txBody>
      </p:sp>
      <p:sp>
        <p:nvSpPr>
          <p:cNvPr id="5" name="スライド番号プレースホルダー 4">
            <a:extLst>
              <a:ext uri="{FF2B5EF4-FFF2-40B4-BE49-F238E27FC236}">
                <a16:creationId xmlns="" xmlns:a16="http://schemas.microsoft.com/office/drawing/2014/main" id="{6D20B7DD-34CF-4892-A8F0-A5547B9B7014}"/>
              </a:ext>
            </a:extLst>
          </p:cNvPr>
          <p:cNvSpPr>
            <a:spLocks noGrp="1"/>
          </p:cNvSpPr>
          <p:nvPr>
            <p:ph type="sldNum" sz="quarter" idx="12"/>
          </p:nvPr>
        </p:nvSpPr>
        <p:spPr/>
        <p:txBody>
          <a:bodyPr/>
          <a:lstStyle/>
          <a:p>
            <a:fld id="{BC7EC0D7-F1B8-4B03-AD18-FC341B53B538}" type="slidenum">
              <a:rPr kumimoji="1" lang="ja-JP" altLang="en-US" smtClean="0"/>
              <a:t>9</a:t>
            </a:fld>
            <a:endParaRPr kumimoji="1" lang="ja-JP" altLang="en-US"/>
          </a:p>
        </p:txBody>
      </p:sp>
    </p:spTree>
    <p:extLst>
      <p:ext uri="{BB962C8B-B14F-4D97-AF65-F5344CB8AC3E}">
        <p14:creationId xmlns:p14="http://schemas.microsoft.com/office/powerpoint/2010/main" val="1857720765"/>
      </p:ext>
    </p:extLst>
  </p:cSld>
  <p:clrMapOvr>
    <a:masterClrMapping/>
  </p:clrMapOvr>
</p:sld>
</file>

<file path=ppt/theme/theme1.xml><?xml version="1.0" encoding="utf-8"?>
<a:theme xmlns:a="http://schemas.openxmlformats.org/drawingml/2006/main" name="レトロスペクト">
  <a:themeElements>
    <a:clrScheme name="レトロスペクト">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5561</TotalTime>
  <Words>7391</Words>
  <Application>Microsoft Office PowerPoint</Application>
  <PresentationFormat>画面に合わせる (4:3)</PresentationFormat>
  <Paragraphs>640</Paragraphs>
  <Slides>29</Slides>
  <Notes>29</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29</vt:i4>
      </vt:variant>
    </vt:vector>
  </HeadingPairs>
  <TitlesOfParts>
    <vt:vector size="37" baseType="lpstr">
      <vt:lpstr>ＭＳ Ｐゴシック</vt:lpstr>
      <vt:lpstr>ＭＳ ゴシック</vt:lpstr>
      <vt:lpstr>游ゴシック</vt:lpstr>
      <vt:lpstr>Arial</vt:lpstr>
      <vt:lpstr>Calibri</vt:lpstr>
      <vt:lpstr>Calibri Light</vt:lpstr>
      <vt:lpstr>Wingdings</vt:lpstr>
      <vt:lpstr>レトロスペクト</vt:lpstr>
      <vt:lpstr>ITストラテジ分野 </vt:lpstr>
      <vt:lpstr>目次</vt:lpstr>
      <vt:lpstr>ビジネスシステム</vt:lpstr>
      <vt:lpstr>ビジネスシステム</vt:lpstr>
      <vt:lpstr>ビジネスシステム</vt:lpstr>
      <vt:lpstr>ビジネスシステム</vt:lpstr>
      <vt:lpstr>ビジネスシステム</vt:lpstr>
      <vt:lpstr>ビジネスシステム</vt:lpstr>
      <vt:lpstr>ビジネスシステム</vt:lpstr>
      <vt:lpstr>エンジニアリングシステム</vt:lpstr>
      <vt:lpstr>エンジニアリングシステム</vt:lpstr>
      <vt:lpstr>エンジニアリングシステム</vt:lpstr>
      <vt:lpstr>エンジニアリングシステム</vt:lpstr>
      <vt:lpstr>エンジニアリングシステム</vt:lpstr>
      <vt:lpstr>エンジニアリングシステム</vt:lpstr>
      <vt:lpstr>エンジニアリングシステム</vt:lpstr>
      <vt:lpstr>eビジネス</vt:lpstr>
      <vt:lpstr>eビジネス</vt:lpstr>
      <vt:lpstr>eビジネス</vt:lpstr>
      <vt:lpstr>eビジネス</vt:lpstr>
      <vt:lpstr>eビジネス</vt:lpstr>
      <vt:lpstr>eビジネス</vt:lpstr>
      <vt:lpstr>eビジネス</vt:lpstr>
      <vt:lpstr>IoTシステム・組込みシステム</vt:lpstr>
      <vt:lpstr>IoTシステム・組込みシステム</vt:lpstr>
      <vt:lpstr>IoTシステム・組込みシステム</vt:lpstr>
      <vt:lpstr>IoTシステム・組込みシステム</vt:lpstr>
      <vt:lpstr>IoTシステム・組込みシステム</vt:lpstr>
      <vt:lpstr>IoTシステム・組込みシステム</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Office Professional Plus 2016</dc:creator>
  <cp:lastModifiedBy>谷田部 賢一</cp:lastModifiedBy>
  <cp:revision>321</cp:revision>
  <cp:lastPrinted>2020-01-15T10:16:06Z</cp:lastPrinted>
  <dcterms:created xsi:type="dcterms:W3CDTF">2020-01-02T05:47:09Z</dcterms:created>
  <dcterms:modified xsi:type="dcterms:W3CDTF">2020-02-11T04:46:56Z</dcterms:modified>
</cp:coreProperties>
</file>