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handoutMasterIdLst>
    <p:handoutMasterId r:id="rId30"/>
  </p:handoutMasterIdLst>
  <p:sldIdLst>
    <p:sldId id="330" r:id="rId2"/>
    <p:sldId id="331" r:id="rId3"/>
    <p:sldId id="277" r:id="rId4"/>
    <p:sldId id="278" r:id="rId5"/>
    <p:sldId id="279" r:id="rId6"/>
    <p:sldId id="280" r:id="rId7"/>
    <p:sldId id="281" r:id="rId8"/>
    <p:sldId id="295" r:id="rId9"/>
    <p:sldId id="287" r:id="rId10"/>
    <p:sldId id="285" r:id="rId11"/>
    <p:sldId id="286" r:id="rId12"/>
    <p:sldId id="283" r:id="rId13"/>
    <p:sldId id="284" r:id="rId14"/>
    <p:sldId id="296" r:id="rId15"/>
    <p:sldId id="297" r:id="rId16"/>
    <p:sldId id="299" r:id="rId17"/>
    <p:sldId id="301" r:id="rId18"/>
    <p:sldId id="302" r:id="rId19"/>
    <p:sldId id="303" r:id="rId20"/>
    <p:sldId id="304" r:id="rId21"/>
    <p:sldId id="300" r:id="rId22"/>
    <p:sldId id="305" r:id="rId23"/>
    <p:sldId id="309" r:id="rId24"/>
    <p:sldId id="310" r:id="rId25"/>
    <p:sldId id="307" r:id="rId26"/>
    <p:sldId id="308" r:id="rId27"/>
    <p:sldId id="306" r:id="rId28"/>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8194" autoAdjust="0"/>
  </p:normalViewPr>
  <p:slideViewPr>
    <p:cSldViewPr snapToGrid="0">
      <p:cViewPr varScale="1">
        <p:scale>
          <a:sx n="54" d="100"/>
          <a:sy n="54" d="100"/>
        </p:scale>
        <p:origin x="1464" y="56"/>
      </p:cViewPr>
      <p:guideLst/>
    </p:cSldViewPr>
  </p:slideViewPr>
  <p:outlineViewPr>
    <p:cViewPr>
      <p:scale>
        <a:sx n="33" d="100"/>
        <a:sy n="33" d="100"/>
      </p:scale>
      <p:origin x="0" y="-68814"/>
    </p:cViewPr>
  </p:outlineViewPr>
  <p:notesTextViewPr>
    <p:cViewPr>
      <p:scale>
        <a:sx n="1" d="1"/>
        <a:sy n="1" d="1"/>
      </p:scale>
      <p:origin x="0" y="0"/>
    </p:cViewPr>
  </p:notesTextViewPr>
  <p:sorterViewPr>
    <p:cViewPr>
      <p:scale>
        <a:sx n="100" d="100"/>
        <a:sy n="100" d="100"/>
      </p:scale>
      <p:origin x="0" y="-3456"/>
    </p:cViewPr>
  </p:sorterViewPr>
  <p:notesViewPr>
    <p:cSldViewPr snapToGrid="0">
      <p:cViewPr varScale="1">
        <p:scale>
          <a:sx n="49" d="100"/>
          <a:sy n="49"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F746DFEC-D9FF-48EF-A9D3-B93853F2C57C}"/>
              </a:ext>
            </a:extLst>
          </p:cNvPr>
          <p:cNvSpPr>
            <a:spLocks noGrp="1"/>
          </p:cNvSpPr>
          <p:nvPr>
            <p:ph type="hdr" sz="quarter"/>
          </p:nvPr>
        </p:nvSpPr>
        <p:spPr>
          <a:xfrm>
            <a:off x="7" y="4"/>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50F55D74-637B-491A-A22E-0902FD3B4D0B}"/>
              </a:ext>
            </a:extLst>
          </p:cNvPr>
          <p:cNvSpPr>
            <a:spLocks noGrp="1"/>
          </p:cNvSpPr>
          <p:nvPr>
            <p:ph type="dt" sz="quarter" idx="1"/>
          </p:nvPr>
        </p:nvSpPr>
        <p:spPr>
          <a:xfrm>
            <a:off x="3815380" y="4"/>
            <a:ext cx="2918831" cy="495188"/>
          </a:xfrm>
          <a:prstGeom prst="rect">
            <a:avLst/>
          </a:prstGeom>
        </p:spPr>
        <p:txBody>
          <a:bodyPr vert="horz" lIns="91440" tIns="45720" rIns="91440" bIns="45720" rtlCol="0"/>
          <a:lstStyle>
            <a:lvl1pPr algn="r">
              <a:defRPr sz="1200"/>
            </a:lvl1pPr>
          </a:lstStyle>
          <a:p>
            <a:fld id="{5723880E-8CC0-406A-BAD4-44B715EEFA55}" type="datetimeFigureOut">
              <a:rPr kumimoji="1" lang="ja-JP" altLang="en-US" smtClean="0"/>
              <a:t>2020/2/11</a:t>
            </a:fld>
            <a:endParaRPr kumimoji="1" lang="ja-JP" altLang="en-US"/>
          </a:p>
        </p:txBody>
      </p:sp>
      <p:sp>
        <p:nvSpPr>
          <p:cNvPr id="4" name="フッター プレースホルダー 3">
            <a:extLst>
              <a:ext uri="{FF2B5EF4-FFF2-40B4-BE49-F238E27FC236}">
                <a16:creationId xmlns:a16="http://schemas.microsoft.com/office/drawing/2014/main" xmlns="" id="{BAB170AD-181E-4B75-8754-4C0617CDEB63}"/>
              </a:ext>
            </a:extLst>
          </p:cNvPr>
          <p:cNvSpPr>
            <a:spLocks noGrp="1"/>
          </p:cNvSpPr>
          <p:nvPr>
            <p:ph type="ftr" sz="quarter" idx="2"/>
          </p:nvPr>
        </p:nvSpPr>
        <p:spPr>
          <a:xfrm>
            <a:off x="7" y="9374305"/>
            <a:ext cx="2918831" cy="495187"/>
          </a:xfrm>
          <a:prstGeom prst="rect">
            <a:avLst/>
          </a:prstGeom>
        </p:spPr>
        <p:txBody>
          <a:bodyPr vert="horz" lIns="91440" tIns="45720" rIns="91440" bIns="45720" rtlCol="0" anchor="b"/>
          <a:lstStyle>
            <a:lvl1pPr algn="l">
              <a:defRPr sz="1200"/>
            </a:lvl1pPr>
          </a:lstStyle>
          <a:p>
            <a:r>
              <a:rPr kumimoji="1" lang="en-US" altLang="ja-JP"/>
              <a:t>IT</a:t>
            </a:r>
            <a:r>
              <a:rPr kumimoji="1" lang="ja-JP" altLang="en-US"/>
              <a:t>ストラテジ分野ケース教材</a:t>
            </a:r>
          </a:p>
        </p:txBody>
      </p:sp>
      <p:sp>
        <p:nvSpPr>
          <p:cNvPr id="5" name="スライド番号プレースホルダー 4">
            <a:extLst>
              <a:ext uri="{FF2B5EF4-FFF2-40B4-BE49-F238E27FC236}">
                <a16:creationId xmlns:a16="http://schemas.microsoft.com/office/drawing/2014/main" xmlns="" id="{9D02F5CC-28C9-443E-ADF5-7BEDB45052E3}"/>
              </a:ext>
            </a:extLst>
          </p:cNvPr>
          <p:cNvSpPr>
            <a:spLocks noGrp="1"/>
          </p:cNvSpPr>
          <p:nvPr>
            <p:ph type="sldNum" sz="quarter" idx="3"/>
          </p:nvPr>
        </p:nvSpPr>
        <p:spPr>
          <a:xfrm>
            <a:off x="3815380" y="9374305"/>
            <a:ext cx="2918831" cy="495187"/>
          </a:xfrm>
          <a:prstGeom prst="rect">
            <a:avLst/>
          </a:prstGeom>
        </p:spPr>
        <p:txBody>
          <a:bodyPr vert="horz" lIns="91440" tIns="45720" rIns="91440" bIns="45720" rtlCol="0" anchor="b"/>
          <a:lstStyle>
            <a:lvl1pPr algn="r">
              <a:defRPr sz="1200"/>
            </a:lvl1pPr>
          </a:lstStyle>
          <a:p>
            <a:fld id="{F1980279-BF28-448F-A330-EB754BC983C8}" type="slidenum">
              <a:rPr kumimoji="1" lang="ja-JP" altLang="en-US" smtClean="0"/>
              <a:t>‹#›</a:t>
            </a:fld>
            <a:endParaRPr kumimoji="1" lang="ja-JP" altLang="en-US"/>
          </a:p>
        </p:txBody>
      </p:sp>
    </p:spTree>
    <p:extLst>
      <p:ext uri="{BB962C8B-B14F-4D97-AF65-F5344CB8AC3E}">
        <p14:creationId xmlns:p14="http://schemas.microsoft.com/office/powerpoint/2010/main" val="36712600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284163" y="241300"/>
            <a:ext cx="6215062" cy="46624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285012" y="5058764"/>
            <a:ext cx="6212605" cy="4489673"/>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7" y="9548437"/>
            <a:ext cx="2918831" cy="321055"/>
          </a:xfrm>
          <a:prstGeom prst="rect">
            <a:avLst/>
          </a:prstGeom>
        </p:spPr>
        <p:txBody>
          <a:bodyPr vert="horz" lIns="91440" tIns="45720" rIns="91440" bIns="45720" rtlCol="0" anchor="b"/>
          <a:lstStyle>
            <a:lvl1pPr algn="l">
              <a:defRPr sz="1200"/>
            </a:lvl1pPr>
          </a:lstStyle>
          <a:p>
            <a:r>
              <a:rPr kumimoji="1" lang="en-US" altLang="ja-JP"/>
              <a:t>IT</a:t>
            </a:r>
            <a:r>
              <a:rPr kumimoji="1" lang="ja-JP" altLang="en-US"/>
              <a:t>ストラテジ分野ケース教材</a:t>
            </a:r>
          </a:p>
        </p:txBody>
      </p:sp>
      <p:sp>
        <p:nvSpPr>
          <p:cNvPr id="7" name="スライド番号プレースホルダー 6"/>
          <p:cNvSpPr>
            <a:spLocks noGrp="1"/>
          </p:cNvSpPr>
          <p:nvPr>
            <p:ph type="sldNum" sz="quarter" idx="5"/>
          </p:nvPr>
        </p:nvSpPr>
        <p:spPr>
          <a:xfrm>
            <a:off x="3815380" y="9548437"/>
            <a:ext cx="2918831" cy="321055"/>
          </a:xfrm>
          <a:prstGeom prst="rect">
            <a:avLst/>
          </a:prstGeom>
        </p:spPr>
        <p:txBody>
          <a:bodyPr vert="horz" lIns="91440" tIns="45720" rIns="91440" bIns="45720" rtlCol="0" anchor="b"/>
          <a:lstStyle>
            <a:lvl1pPr algn="r">
              <a:defRPr sz="1200"/>
            </a:lvl1pPr>
          </a:lstStyle>
          <a:p>
            <a:fld id="{5755E063-12FE-4BBB-99B8-55459362152C}" type="slidenum">
              <a:rPr kumimoji="1" lang="ja-JP" altLang="en-US" smtClean="0"/>
              <a:t>‹#›</a:t>
            </a:fld>
            <a:endParaRPr kumimoji="1" lang="ja-JP" altLang="en-US"/>
          </a:p>
        </p:txBody>
      </p:sp>
    </p:spTree>
    <p:extLst>
      <p:ext uri="{BB962C8B-B14F-4D97-AF65-F5344CB8AC3E}">
        <p14:creationId xmlns:p14="http://schemas.microsoft.com/office/powerpoint/2010/main" val="35866617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1pPr>
    <a:lvl2pPr marL="18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2pPr>
    <a:lvl3pPr marL="36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3pPr>
    <a:lvl4pPr marL="54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4pPr>
    <a:lvl5pPr marL="720000" algn="l" defTabSz="914400" rtl="0" eaLnBrk="1" latinLnBrk="0" hangingPunct="1">
      <a:defRPr kumimoji="1" sz="1200" kern="1200" baseline="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a:t>
            </a:fld>
            <a:endParaRPr kumimoji="1" lang="ja-JP" altLang="en-US"/>
          </a:p>
        </p:txBody>
      </p:sp>
    </p:spTree>
    <p:extLst>
      <p:ext uri="{BB962C8B-B14F-4D97-AF65-F5344CB8AC3E}">
        <p14:creationId xmlns:p14="http://schemas.microsoft.com/office/powerpoint/2010/main" val="2050927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RPA(</a:t>
            </a:r>
            <a:r>
              <a:rPr lang="ja-JP" altLang="en-US" dirty="0"/>
              <a:t>アール・ピー・エー</a:t>
            </a:r>
            <a:r>
              <a:rPr lang="en-US" altLang="ja-JP" dirty="0"/>
              <a:t>)</a:t>
            </a:r>
            <a:r>
              <a:rPr lang="ja-JP" altLang="en-US" dirty="0"/>
              <a:t>は産業用のロボットやアンドロイドでもなければ、会話をしてくれるコミュニケーションロボットでもありません。</a:t>
            </a:r>
          </a:p>
          <a:p>
            <a:endParaRPr lang="ja-JP" altLang="en-US" dirty="0"/>
          </a:p>
          <a:p>
            <a:r>
              <a:rPr lang="en-US" altLang="ja-JP" dirty="0"/>
              <a:t>RPA</a:t>
            </a:r>
            <a:r>
              <a:rPr lang="ja-JP" altLang="en-US" dirty="0"/>
              <a:t>とは、「ソフトウェアのロボット」です。</a:t>
            </a:r>
          </a:p>
          <a:p>
            <a:endParaRPr lang="ja-JP" altLang="en-US" dirty="0"/>
          </a:p>
          <a:p>
            <a:r>
              <a:rPr lang="ja-JP" altLang="en-US" dirty="0"/>
              <a:t>今までの単純なプログラミング言語によるシステム化とは異なり、ルールエンジンに従って動作したり、画面のアイテムや画像などのオブジェクトを認識したり、自分が</a:t>
            </a:r>
            <a:r>
              <a:rPr lang="en-US" altLang="ja-JP" dirty="0"/>
              <a:t>PC</a:t>
            </a:r>
            <a:r>
              <a:rPr lang="ja-JP" altLang="en-US" dirty="0"/>
              <a:t>上で行った操作を自動的に記録してくれる機能を備えたソフトウェアが「</a:t>
            </a:r>
            <a:r>
              <a:rPr lang="en-US" altLang="ja-JP" dirty="0"/>
              <a:t>RPA</a:t>
            </a:r>
            <a:r>
              <a:rPr lang="ja-JP" altLang="en-US" dirty="0"/>
              <a:t>製品」と呼ばれます。</a:t>
            </a:r>
            <a:endParaRPr lang="en-US" altLang="ja-JP" dirty="0"/>
          </a:p>
          <a:p>
            <a:endParaRPr lang="en-US" altLang="ja-JP" dirty="0"/>
          </a:p>
          <a:p>
            <a:r>
              <a:rPr lang="en-US" altLang="ja-JP" dirty="0"/>
              <a:t>RPA</a:t>
            </a:r>
            <a:r>
              <a:rPr lang="ja-JP" altLang="en-US" dirty="0"/>
              <a:t>製品を利用してパソコン操作を記録すれば、自動的に実行できるようになります。</a:t>
            </a:r>
            <a:endParaRPr lang="en-US" altLang="ja-JP" dirty="0"/>
          </a:p>
          <a:p>
            <a:endParaRPr lang="en-US" altLang="ja-JP" dirty="0"/>
          </a:p>
          <a:p>
            <a:r>
              <a:rPr lang="ja-JP" altLang="en-US" dirty="0"/>
              <a:t>パソコンやサーバの操作はもちろん、ルールに基づいた定型作業の自動化が実現します。</a:t>
            </a:r>
            <a:endParaRPr lang="en-US" altLang="ja-JP" dirty="0"/>
          </a:p>
          <a:p>
            <a:endParaRPr lang="en-US" altLang="ja-JP" dirty="0"/>
          </a:p>
          <a:p>
            <a:r>
              <a:rPr lang="ja-JP" altLang="en-US" dirty="0"/>
              <a:t>ソフトウェアロボットなので、正しく教えれば絶対に間違いがなく、人間が操作するよりも正確で高速な処理ができます。</a:t>
            </a:r>
            <a:endParaRPr lang="en-US" altLang="ja-JP" dirty="0"/>
          </a:p>
          <a:p>
            <a:endParaRPr lang="en-US" altLang="ja-JP" dirty="0"/>
          </a:p>
          <a:p>
            <a:r>
              <a:rPr lang="ja-JP" altLang="en-US" dirty="0"/>
              <a:t>それが、</a:t>
            </a:r>
            <a:r>
              <a:rPr lang="en-US" altLang="ja-JP" dirty="0"/>
              <a:t>RPA</a:t>
            </a:r>
            <a:r>
              <a:rPr lang="ja-JP" altLang="en-US" dirty="0"/>
              <a:t>が大量の反復処理や正確性が求められる事務作業に非常に向いているといわれる所以です。</a:t>
            </a:r>
          </a:p>
          <a:p>
            <a:endParaRPr lang="ja-JP" altLang="en-US" dirty="0"/>
          </a:p>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10</a:t>
            </a:fld>
            <a:endParaRPr kumimoji="1" lang="ja-JP" altLang="en-US"/>
          </a:p>
        </p:txBody>
      </p:sp>
    </p:spTree>
    <p:extLst>
      <p:ext uri="{BB962C8B-B14F-4D97-AF65-F5344CB8AC3E}">
        <p14:creationId xmlns:p14="http://schemas.microsoft.com/office/powerpoint/2010/main" val="262770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RPA(</a:t>
            </a:r>
            <a:r>
              <a:rPr lang="ja-JP" altLang="en-US" dirty="0"/>
              <a:t>アール・ピー・エー</a:t>
            </a:r>
            <a:r>
              <a:rPr lang="en-US" altLang="ja-JP" dirty="0"/>
              <a:t>)</a:t>
            </a:r>
            <a:r>
              <a:rPr lang="ja-JP" altLang="en-US" dirty="0"/>
              <a:t>は万能ではなく、得意分野と不得意分野があります。</a:t>
            </a:r>
            <a:endParaRPr lang="en-US" altLang="ja-JP" dirty="0"/>
          </a:p>
          <a:p>
            <a:r>
              <a:rPr lang="ja-JP" altLang="en-US" dirty="0"/>
              <a:t>大原則として</a:t>
            </a:r>
            <a:r>
              <a:rPr lang="en-US" altLang="ja-JP" dirty="0"/>
              <a:t>RPA</a:t>
            </a:r>
            <a:r>
              <a:rPr lang="ja-JP" altLang="en-US" dirty="0"/>
              <a:t>の適用範囲は「判断を伴わない、単純な作業」が中心となります。</a:t>
            </a:r>
            <a:endParaRPr lang="en-US" altLang="ja-JP" dirty="0"/>
          </a:p>
          <a:p>
            <a:r>
              <a:rPr lang="ja-JP" altLang="en-US" dirty="0"/>
              <a:t>仮に「前進しろ」と命令されれば前に進むだけで、行く手に障害物があれば止まってしまいます。</a:t>
            </a:r>
            <a:endParaRPr lang="en-US" altLang="ja-JP" dirty="0"/>
          </a:p>
          <a:p>
            <a:endParaRPr lang="en-US" altLang="ja-JP" dirty="0"/>
          </a:p>
          <a:p>
            <a:r>
              <a:rPr lang="en-US" altLang="ja-JP" dirty="0"/>
              <a:t>RPA</a:t>
            </a:r>
            <a:r>
              <a:rPr lang="ja-JP" altLang="en-US" dirty="0"/>
              <a:t>の長所として、</a:t>
            </a:r>
            <a:endParaRPr lang="en-US" altLang="ja-JP" dirty="0"/>
          </a:p>
          <a:p>
            <a:pPr marL="171450" indent="-171450">
              <a:buFont typeface="Arial" panose="020B0604020202020204" pitchFamily="34" charset="0"/>
              <a:buChar char="•"/>
            </a:pPr>
            <a:r>
              <a:rPr lang="ja-JP" altLang="en-US" dirty="0"/>
              <a:t>正確に作業を実施できる</a:t>
            </a:r>
          </a:p>
          <a:p>
            <a:pPr marL="171450" indent="-171450">
              <a:buFont typeface="Arial" panose="020B0604020202020204" pitchFamily="34" charset="0"/>
              <a:buChar char="•"/>
            </a:pPr>
            <a:r>
              <a:rPr lang="ja-JP" altLang="en-US" dirty="0"/>
              <a:t>人間に比べ、作業スピードが圧倒的に速い</a:t>
            </a:r>
          </a:p>
          <a:p>
            <a:pPr marL="171450" indent="-171450">
              <a:buFont typeface="Arial" panose="020B0604020202020204" pitchFamily="34" charset="0"/>
              <a:buChar char="•"/>
            </a:pPr>
            <a:r>
              <a:rPr lang="en-US" altLang="ja-JP" dirty="0"/>
              <a:t>24</a:t>
            </a:r>
            <a:r>
              <a:rPr lang="ja-JP" altLang="en-US" dirty="0"/>
              <a:t>時間</a:t>
            </a:r>
            <a:r>
              <a:rPr lang="en-US" altLang="ja-JP" dirty="0"/>
              <a:t>365</a:t>
            </a:r>
            <a:r>
              <a:rPr lang="ja-JP" altLang="en-US" dirty="0"/>
              <a:t>日、休まず働き続けることができる</a:t>
            </a:r>
            <a:endParaRPr lang="en-US" altLang="ja-JP" dirty="0"/>
          </a:p>
          <a:p>
            <a:r>
              <a:rPr lang="ja-JP" altLang="en-US" dirty="0"/>
              <a:t>ということが挙げられます。</a:t>
            </a:r>
            <a:endParaRPr lang="en-US" altLang="ja-JP" dirty="0"/>
          </a:p>
          <a:p>
            <a:endParaRPr lang="en-US" altLang="ja-JP" dirty="0"/>
          </a:p>
          <a:p>
            <a:r>
              <a:rPr lang="en-US" altLang="ja-JP" dirty="0"/>
              <a:t>RPA</a:t>
            </a:r>
            <a:r>
              <a:rPr lang="ja-JP" altLang="en-US" dirty="0"/>
              <a:t>の短所として、</a:t>
            </a:r>
            <a:endParaRPr lang="en-US" altLang="ja-JP" dirty="0"/>
          </a:p>
          <a:p>
            <a:pPr marL="171450" indent="-171450">
              <a:buFont typeface="Arial" panose="020B0604020202020204" pitchFamily="34" charset="0"/>
              <a:buChar char="•"/>
            </a:pPr>
            <a:r>
              <a:rPr lang="ja-JP" altLang="en-US" dirty="0"/>
              <a:t>アクシデントや例外処理に弱い。遭遇した際には、作業が止まる</a:t>
            </a:r>
          </a:p>
          <a:p>
            <a:pPr marL="171450" indent="-171450">
              <a:buFont typeface="Arial" panose="020B0604020202020204" pitchFamily="34" charset="0"/>
              <a:buChar char="•"/>
            </a:pPr>
            <a:r>
              <a:rPr lang="ja-JP" altLang="en-US" dirty="0"/>
              <a:t>あらかじめ命令されたことしかできない</a:t>
            </a:r>
          </a:p>
          <a:p>
            <a:pPr marL="171450" indent="-171450">
              <a:buFont typeface="Arial" panose="020B0604020202020204" pitchFamily="34" charset="0"/>
              <a:buChar char="•"/>
            </a:pPr>
            <a:r>
              <a:rPr lang="ja-JP" altLang="en-US" dirty="0"/>
              <a:t>複雑なことを実施させるためには、タスク分解された多工程の命令を与えなければならない</a:t>
            </a:r>
            <a:endParaRPr lang="en-US" altLang="ja-JP" dirty="0"/>
          </a:p>
          <a:p>
            <a:r>
              <a:rPr lang="ja-JP" altLang="en-US" dirty="0"/>
              <a:t>ということが挙げられます。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11</a:t>
            </a:fld>
            <a:endParaRPr kumimoji="1" lang="ja-JP" altLang="en-US"/>
          </a:p>
        </p:txBody>
      </p:sp>
    </p:spTree>
    <p:extLst>
      <p:ext uri="{BB962C8B-B14F-4D97-AF65-F5344CB8AC3E}">
        <p14:creationId xmlns:p14="http://schemas.microsoft.com/office/powerpoint/2010/main" val="156256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ビズリーチは事業を開始してから</a:t>
            </a:r>
            <a:r>
              <a:rPr lang="en-US" altLang="ja-JP" dirty="0"/>
              <a:t>8</a:t>
            </a:r>
            <a:r>
              <a:rPr lang="ja-JP" altLang="en-US" dirty="0"/>
              <a:t>年が経ち、ビズリーチの他にキャリトレ、スタンバイ、ビズリーチ・キャンパスなど様々な事業を生み出してきました。</a:t>
            </a:r>
            <a:endParaRPr lang="en-US" altLang="ja-JP" dirty="0"/>
          </a:p>
          <a:p>
            <a:endParaRPr lang="en-US" altLang="ja-JP" dirty="0"/>
          </a:p>
          <a:p>
            <a:r>
              <a:rPr lang="ja-JP" altLang="en-US" dirty="0"/>
              <a:t>複数の事業を運営するなかでは様々なビジネスプロセスが生まれますが、請求フローなど社内で統一すべきプロセスも、事業単位で独自のやり方をしてしまうと、会社全体で見た時に無駄な工数がかかってしまいます。</a:t>
            </a:r>
            <a:endParaRPr lang="en-US" altLang="ja-JP" dirty="0"/>
          </a:p>
          <a:p>
            <a:endParaRPr lang="en-US" altLang="ja-JP" dirty="0"/>
          </a:p>
          <a:p>
            <a:r>
              <a:rPr lang="ja-JP" altLang="en-US" dirty="0"/>
              <a:t>一般的に「受注」や「請求」などの業務プロセスは、複数事業間で共通化できる部分があるにも関わらず、それぞれの部署の中で独自のプロセスを組んでしまいがちです。結果として経理などの複数事業に関わって仕事をするセクターでは、事業部ごとに異なるプロセスを把握する必要があるため業務が複雑になり、注力しなくてもよい仕事に時間を取られてしまいます。また、業務の引き継ぎの難易度も上がります。</a:t>
            </a:r>
            <a:endParaRPr lang="en-US" altLang="ja-JP" dirty="0"/>
          </a:p>
          <a:p>
            <a:endParaRPr lang="en-US" altLang="ja-JP" dirty="0"/>
          </a:p>
          <a:p>
            <a:r>
              <a:rPr lang="ja-JP" altLang="en-US" dirty="0"/>
              <a:t>目の前の仕事が事業価値を生み出す仕事なのか、間接業務なのかを見分ける必要があります。その上で、間接業務なのであれば他事業と共通化していきます。提供するサービスの内容が異なる場合でも、ビジネスプロセスにおいて社内で共通化できる部分は多く存在します。プロセスの共通化を達成できると、社内の貴重なリソースをお客様への価値提供に多く割りあてることが可能になり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12</a:t>
            </a:fld>
            <a:endParaRPr kumimoji="1" lang="ja-JP" altLang="en-US"/>
          </a:p>
        </p:txBody>
      </p:sp>
    </p:spTree>
    <p:extLst>
      <p:ext uri="{BB962C8B-B14F-4D97-AF65-F5344CB8AC3E}">
        <p14:creationId xmlns:p14="http://schemas.microsoft.com/office/powerpoint/2010/main" val="375223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RPA(</a:t>
            </a:r>
            <a:r>
              <a:rPr lang="ja-JP" altLang="en-US" dirty="0"/>
              <a:t>アール・ピー・エー</a:t>
            </a:r>
            <a:r>
              <a:rPr lang="en-US" altLang="ja-JP" dirty="0"/>
              <a:t>)</a:t>
            </a:r>
            <a:r>
              <a:rPr lang="ja-JP" altLang="en-US" dirty="0"/>
              <a:t>を導入することで、</a:t>
            </a:r>
            <a:r>
              <a:rPr lang="en-US" altLang="ja-JP" dirty="0"/>
              <a:t>POS(</a:t>
            </a:r>
            <a:r>
              <a:rPr lang="ja-JP" altLang="en-US" dirty="0"/>
              <a:t>ポス</a:t>
            </a:r>
            <a:r>
              <a:rPr lang="en-US" altLang="ja-JP" dirty="0"/>
              <a:t>)</a:t>
            </a:r>
            <a:r>
              <a:rPr lang="ja-JP" altLang="en-US" dirty="0"/>
              <a:t>データが存在する</a:t>
            </a:r>
            <a:r>
              <a:rPr lang="en-US" altLang="ja-JP" dirty="0"/>
              <a:t>140</a:t>
            </a:r>
            <a:r>
              <a:rPr lang="ja-JP" altLang="en-US" dirty="0"/>
              <a:t>のウェブサイトを自動で巡回して</a:t>
            </a:r>
            <a:r>
              <a:rPr lang="en-US" altLang="ja-JP" dirty="0"/>
              <a:t>POS</a:t>
            </a:r>
            <a:r>
              <a:rPr lang="ja-JP" altLang="en-US" dirty="0"/>
              <a:t>データをダウンロードできるようにしました。</a:t>
            </a:r>
            <a:endParaRPr lang="en-US" altLang="ja-JP" dirty="0"/>
          </a:p>
          <a:p>
            <a:endParaRPr lang="en-US" altLang="ja-JP" dirty="0"/>
          </a:p>
          <a:p>
            <a:r>
              <a:rPr lang="ja-JP" altLang="en-US" dirty="0"/>
              <a:t>その結果、年間約</a:t>
            </a:r>
            <a:r>
              <a:rPr lang="en-US" altLang="ja-JP" dirty="0"/>
              <a:t>5,700</a:t>
            </a:r>
            <a:r>
              <a:rPr lang="ja-JP" altLang="en-US" dirty="0"/>
              <a:t>時間分の作業を自動化できました。</a:t>
            </a:r>
            <a:endParaRPr lang="en-US" altLang="ja-JP" dirty="0"/>
          </a:p>
          <a:p>
            <a:endParaRPr lang="en-US" altLang="ja-JP" dirty="0"/>
          </a:p>
          <a:p>
            <a:r>
              <a:rPr lang="ja-JP" altLang="en-US" dirty="0"/>
              <a:t>また、従来は作業時間が確保できないため、一部のカテゴリーの</a:t>
            </a:r>
            <a:r>
              <a:rPr lang="en-US" altLang="ja-JP" dirty="0"/>
              <a:t>POS</a:t>
            </a:r>
            <a:r>
              <a:rPr lang="ja-JP" altLang="en-US" dirty="0"/>
              <a:t>データだけを毎日ダウンロードし、他は週に</a:t>
            </a:r>
            <a:r>
              <a:rPr lang="en-US" altLang="ja-JP" dirty="0"/>
              <a:t>1</a:t>
            </a:r>
            <a:r>
              <a:rPr lang="ja-JP" altLang="en-US" dirty="0"/>
              <a:t>回のダウンロードしかできなかったものが、全てのカテゴリーを毎日ダウンロードできるようになりました。</a:t>
            </a:r>
            <a:endParaRPr lang="en-US" altLang="ja-JP" dirty="0"/>
          </a:p>
          <a:p>
            <a:endParaRPr lang="en-US" altLang="ja-JP" dirty="0"/>
          </a:p>
          <a:p>
            <a:r>
              <a:rPr lang="ja-JP" altLang="en-US" dirty="0"/>
              <a:t>その結果、きめ細かい分析や提案ができるようになりました。</a:t>
            </a:r>
            <a:endParaRPr lang="en-US" altLang="ja-JP" dirty="0"/>
          </a:p>
          <a:p>
            <a:endParaRPr lang="en-US" altLang="ja-JP" dirty="0"/>
          </a:p>
          <a:p>
            <a:r>
              <a:rPr lang="ja-JP" altLang="en-US" dirty="0"/>
              <a:t>さらに、繰り返し作業から解放された担当者は、営業支援業務の方へシフトし、利益を生み出す業務を担当できるようになりました。年間の事務コスト削減は約</a:t>
            </a:r>
            <a:r>
              <a:rPr lang="en-US" altLang="ja-JP" dirty="0"/>
              <a:t>1,100</a:t>
            </a:r>
            <a:r>
              <a:rPr lang="ja-JP" altLang="en-US" dirty="0"/>
              <a:t>万円となり、導入コストは</a:t>
            </a:r>
            <a:r>
              <a:rPr lang="en-US" altLang="ja-JP" dirty="0"/>
              <a:t>1</a:t>
            </a:r>
            <a:r>
              <a:rPr lang="ja-JP" altLang="en-US" dirty="0"/>
              <a:t>カ月未満で回収できました。</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13</a:t>
            </a:fld>
            <a:endParaRPr kumimoji="1" lang="ja-JP" altLang="en-US"/>
          </a:p>
        </p:txBody>
      </p:sp>
    </p:spTree>
    <p:extLst>
      <p:ext uri="{BB962C8B-B14F-4D97-AF65-F5344CB8AC3E}">
        <p14:creationId xmlns:p14="http://schemas.microsoft.com/office/powerpoint/2010/main" val="2392263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業務プロセス</a:t>
            </a:r>
            <a:r>
              <a:rPr kumimoji="1" lang="ja-JP" altLang="en-US" dirty="0"/>
              <a:t>の説明で参照したサイトを一覧で示します。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14</a:t>
            </a:fld>
            <a:endParaRPr kumimoji="1" lang="ja-JP" altLang="en-US"/>
          </a:p>
        </p:txBody>
      </p:sp>
    </p:spTree>
    <p:extLst>
      <p:ext uri="{BB962C8B-B14F-4D97-AF65-F5344CB8AC3E}">
        <p14:creationId xmlns:p14="http://schemas.microsoft.com/office/powerpoint/2010/main" val="208163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業務プロセスの説明で参照したサイト一覧の続きです。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15</a:t>
            </a:fld>
            <a:endParaRPr kumimoji="1" lang="ja-JP" altLang="en-US"/>
          </a:p>
        </p:txBody>
      </p:sp>
    </p:spTree>
    <p:extLst>
      <p:ext uri="{BB962C8B-B14F-4D97-AF65-F5344CB8AC3E}">
        <p14:creationId xmlns:p14="http://schemas.microsoft.com/office/powerpoint/2010/main" val="365502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kumimoji="1" lang="ja-JP" altLang="en-US" dirty="0"/>
              <a:t>ソリューションとは、「解決策」を意味する言葉です。</a:t>
            </a:r>
            <a:endParaRPr kumimoji="1" lang="en-US" altLang="ja-JP" dirty="0"/>
          </a:p>
          <a:p>
            <a:endParaRPr lang="en-US" altLang="ja-JP" dirty="0"/>
          </a:p>
          <a:p>
            <a:r>
              <a:rPr lang="ja-JP" altLang="en-US" dirty="0"/>
              <a:t>企業がかかえる課題に対して人員やノウハウ、ソフトウェアなど、さまざまなリソースで解決するのがソリューションです。</a:t>
            </a:r>
            <a:endParaRPr lang="en-US" altLang="ja-JP" dirty="0"/>
          </a:p>
          <a:p>
            <a:r>
              <a:rPr lang="ja-JP" altLang="en-US" dirty="0"/>
              <a:t>そのなかで</a:t>
            </a:r>
            <a:r>
              <a:rPr lang="en-US" altLang="ja-JP" dirty="0"/>
              <a:t>IT(</a:t>
            </a:r>
            <a:r>
              <a:rPr lang="ja-JP" altLang="en-US" dirty="0"/>
              <a:t>アイ・ティー</a:t>
            </a:r>
            <a:r>
              <a:rPr lang="en-US" altLang="ja-JP" dirty="0"/>
              <a:t>)</a:t>
            </a:r>
            <a:r>
              <a:rPr lang="ja-JP" altLang="en-US" dirty="0"/>
              <a:t>技術を使って解決するものを「</a:t>
            </a:r>
            <a:r>
              <a:rPr lang="en-US" altLang="ja-JP" dirty="0"/>
              <a:t>IT</a:t>
            </a:r>
            <a:r>
              <a:rPr lang="ja-JP" altLang="en-US" dirty="0"/>
              <a:t>ソリューション」とよびます。</a:t>
            </a:r>
            <a:endParaRPr lang="en-US" altLang="ja-JP" dirty="0"/>
          </a:p>
          <a:p>
            <a:r>
              <a:rPr lang="ja-JP" altLang="en-US" dirty="0"/>
              <a:t>近年では、ソリューションの実現に</a:t>
            </a:r>
            <a:r>
              <a:rPr lang="en-US" altLang="ja-JP" dirty="0"/>
              <a:t>IoT(</a:t>
            </a:r>
            <a:r>
              <a:rPr lang="ja-JP" altLang="en-US" dirty="0"/>
              <a:t>アイ・オー・ティー</a:t>
            </a:r>
            <a:r>
              <a:rPr lang="en-US" altLang="ja-JP" dirty="0"/>
              <a:t>)</a:t>
            </a:r>
            <a:r>
              <a:rPr lang="ja-JP" altLang="en-US" dirty="0"/>
              <a:t>を利用した「</a:t>
            </a:r>
            <a:r>
              <a:rPr lang="en-US" altLang="ja-JP" dirty="0"/>
              <a:t>IoT</a:t>
            </a:r>
            <a:r>
              <a:rPr lang="ja-JP" altLang="en-US" dirty="0"/>
              <a:t>ソリューション」とよばれるサービスも登場しています。</a:t>
            </a:r>
            <a:endParaRPr lang="en-US" altLang="ja-JP" dirty="0"/>
          </a:p>
          <a:p>
            <a:endParaRPr kumimoji="1" lang="en-US" altLang="ja-JP" dirty="0"/>
          </a:p>
          <a:p>
            <a:r>
              <a:rPr lang="en-US" altLang="ja-JP" dirty="0"/>
              <a:t>SOA(</a:t>
            </a:r>
            <a:r>
              <a:rPr lang="ja-JP" altLang="en-US" dirty="0"/>
              <a:t>エス・オー・エー</a:t>
            </a:r>
            <a:r>
              <a:rPr lang="en-US" altLang="ja-JP" dirty="0"/>
              <a:t>)</a:t>
            </a:r>
          </a:p>
          <a:p>
            <a:pPr lvl="1"/>
            <a:r>
              <a:rPr lang="en-US" altLang="ja-JP" dirty="0"/>
              <a:t>SOA</a:t>
            </a:r>
            <a:r>
              <a:rPr lang="ja-JP" altLang="en-US" dirty="0"/>
              <a:t>という概念は古くから存在しましたが、近年になって急に脚光を浴びるようになってきました。</a:t>
            </a:r>
            <a:endParaRPr lang="en-US" altLang="ja-JP" dirty="0"/>
          </a:p>
          <a:p>
            <a:pPr lvl="1"/>
            <a:endParaRPr lang="en-US" altLang="ja-JP" dirty="0"/>
          </a:p>
          <a:p>
            <a:pPr lvl="1"/>
            <a:r>
              <a:rPr lang="ja-JP" altLang="en-US" dirty="0"/>
              <a:t>それには相次ぐ企業の統廃合や事業再編、市場競争の激化といった市場環境に対して、企業のシステムが柔軟に対応しなければならなくなったという背景があります。</a:t>
            </a:r>
            <a:endParaRPr lang="en-US" altLang="ja-JP" dirty="0"/>
          </a:p>
          <a:p>
            <a:pPr lvl="1"/>
            <a:endParaRPr lang="en-US" altLang="ja-JP" dirty="0"/>
          </a:p>
          <a:p>
            <a:pPr lvl="1"/>
            <a:r>
              <a:rPr lang="ja-JP" altLang="en-US" dirty="0"/>
              <a:t>現在の企業システムは、ひとつの企業内ですら異機種環境が乱立する複雑な</a:t>
            </a:r>
            <a:r>
              <a:rPr lang="en-US" altLang="ja-JP" dirty="0"/>
              <a:t>IT</a:t>
            </a:r>
            <a:r>
              <a:rPr lang="ja-JP" altLang="en-US" dirty="0"/>
              <a:t>環境となっています。</a:t>
            </a:r>
            <a:endParaRPr lang="en-US" altLang="ja-JP" dirty="0"/>
          </a:p>
          <a:p>
            <a:pPr lvl="1"/>
            <a:r>
              <a:rPr lang="ja-JP" altLang="en-US" dirty="0"/>
              <a:t>さらに相次ぐ企業合併や再編により、企業同士のシステムを統合しなければならないケースも増えています。</a:t>
            </a:r>
            <a:endParaRPr lang="en-US" altLang="ja-JP" dirty="0"/>
          </a:p>
          <a:p>
            <a:pPr lvl="1"/>
            <a:endParaRPr lang="en-US" altLang="ja-JP" dirty="0"/>
          </a:p>
          <a:p>
            <a:pPr lvl="1"/>
            <a:r>
              <a:rPr lang="ja-JP" altLang="en-US" dirty="0"/>
              <a:t>そんな中で、「複雑化する</a:t>
            </a:r>
            <a:r>
              <a:rPr lang="en-US" altLang="ja-JP" dirty="0"/>
              <a:t>IT</a:t>
            </a:r>
            <a:r>
              <a:rPr lang="ja-JP" altLang="en-US" dirty="0"/>
              <a:t>環境をいかに統合するか」という課題に対する解決策として浮上してきたのが、</a:t>
            </a:r>
            <a:r>
              <a:rPr lang="en-US" altLang="ja-JP" dirty="0"/>
              <a:t>SOA</a:t>
            </a:r>
            <a:r>
              <a:rPr lang="ja-JP" altLang="en-US" dirty="0"/>
              <a:t>という考え方です。</a:t>
            </a:r>
            <a:endParaRPr kumimoji="1"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16</a:t>
            </a:fld>
            <a:endParaRPr kumimoji="1" lang="ja-JP" altLang="en-US"/>
          </a:p>
        </p:txBody>
      </p:sp>
    </p:spTree>
    <p:extLst>
      <p:ext uri="{BB962C8B-B14F-4D97-AF65-F5344CB8AC3E}">
        <p14:creationId xmlns:p14="http://schemas.microsoft.com/office/powerpoint/2010/main" val="1923080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アウトソーシングの語源は、「外部」を表す「</a:t>
            </a:r>
            <a:r>
              <a:rPr lang="en-US" altLang="ja-JP" dirty="0"/>
              <a:t>Out(</a:t>
            </a:r>
            <a:r>
              <a:rPr lang="ja-JP" altLang="en-US" dirty="0"/>
              <a:t>アウト</a:t>
            </a:r>
            <a:r>
              <a:rPr lang="en-US" altLang="ja-JP" dirty="0"/>
              <a:t>)</a:t>
            </a:r>
            <a:r>
              <a:rPr lang="ja-JP" altLang="en-US" dirty="0"/>
              <a:t>」と「資源利用」を表す「</a:t>
            </a:r>
            <a:r>
              <a:rPr lang="en-US" altLang="ja-JP" dirty="0"/>
              <a:t>Sourcing(</a:t>
            </a:r>
            <a:r>
              <a:rPr lang="ja-JP" altLang="en-US" dirty="0"/>
              <a:t>ソーシング</a:t>
            </a:r>
            <a:r>
              <a:rPr lang="en-US" altLang="ja-JP" dirty="0"/>
              <a:t>)</a:t>
            </a:r>
            <a:r>
              <a:rPr lang="ja-JP" altLang="en-US" dirty="0"/>
              <a:t>」が組み合わされてできた外来語です。直訳すると「外部の資源を活用する」という意味になります。</a:t>
            </a:r>
            <a:endParaRPr lang="en-US" altLang="ja-JP" dirty="0"/>
          </a:p>
          <a:p>
            <a:endParaRPr lang="en-US" altLang="ja-JP" dirty="0"/>
          </a:p>
          <a:p>
            <a:r>
              <a:rPr lang="ja-JP" altLang="en-US" dirty="0"/>
              <a:t>一部の業務を外部の専門事業者に委託することで、業務の効率化と会社全体のコスト削減が可能になります。</a:t>
            </a:r>
            <a:endParaRPr lang="en-US" altLang="ja-JP" dirty="0"/>
          </a:p>
          <a:p>
            <a:r>
              <a:rPr lang="ja-JP" altLang="en-US" dirty="0"/>
              <a:t>また、アウトソーシングは必要な業務が発生したタイミングでフレキシブルに仕事を依頼することができる点も魅力の</a:t>
            </a:r>
            <a:r>
              <a:rPr lang="en-US" altLang="ja-JP" dirty="0"/>
              <a:t>1</a:t>
            </a:r>
            <a:r>
              <a:rPr lang="ja-JP" altLang="en-US" dirty="0"/>
              <a:t>つです。</a:t>
            </a:r>
            <a:endParaRPr lang="en-US" altLang="ja-JP" dirty="0"/>
          </a:p>
          <a:p>
            <a:endParaRPr lang="en-US" altLang="ja-JP" dirty="0"/>
          </a:p>
          <a:p>
            <a:r>
              <a:rPr lang="ja-JP" altLang="en-US" dirty="0"/>
              <a:t>オフショアアウトソーシングの長所として、</a:t>
            </a:r>
            <a:endParaRPr lang="en-US" altLang="ja-JP" dirty="0"/>
          </a:p>
          <a:p>
            <a:pPr marL="171450" indent="-171450">
              <a:buFont typeface="Arial" panose="020B0604020202020204" pitchFamily="34" charset="0"/>
              <a:buChar char="•"/>
            </a:pPr>
            <a:r>
              <a:rPr lang="ja-JP" altLang="en-US" dirty="0"/>
              <a:t>大幅なコスト削減</a:t>
            </a:r>
            <a:endParaRPr lang="en-US" altLang="ja-JP" dirty="0"/>
          </a:p>
          <a:p>
            <a:pPr marL="171450" indent="-171450">
              <a:buFont typeface="Arial" panose="020B0604020202020204" pitchFamily="34" charset="0"/>
              <a:buChar char="•"/>
            </a:pPr>
            <a:r>
              <a:rPr lang="ja-JP" altLang="en-US" dirty="0"/>
              <a:t>日本国内の人材不足を解消できる</a:t>
            </a:r>
            <a:endParaRPr lang="en-US" altLang="ja-JP" dirty="0"/>
          </a:p>
          <a:p>
            <a:r>
              <a:rPr lang="ja-JP" altLang="en-US" dirty="0"/>
              <a:t>などが挙げられます。</a:t>
            </a:r>
            <a:endParaRPr lang="en-US" altLang="ja-JP" dirty="0"/>
          </a:p>
          <a:p>
            <a:endParaRPr lang="en-US" altLang="ja-JP" dirty="0"/>
          </a:p>
          <a:p>
            <a:r>
              <a:rPr lang="ja-JP" altLang="en-US" dirty="0"/>
              <a:t>オフショアアウトソーシングの短所として、</a:t>
            </a:r>
            <a:endParaRPr lang="en-US" altLang="ja-JP" dirty="0"/>
          </a:p>
          <a:p>
            <a:pPr marL="171450" indent="-171450">
              <a:buFont typeface="Arial" panose="020B0604020202020204" pitchFamily="34" charset="0"/>
              <a:buChar char="•"/>
            </a:pPr>
            <a:r>
              <a:rPr lang="ja-JP" altLang="en-US" dirty="0"/>
              <a:t>コミュニケーションギャップが発生するリスクがある</a:t>
            </a:r>
            <a:endParaRPr lang="en-US" altLang="ja-JP" dirty="0"/>
          </a:p>
          <a:p>
            <a:pPr marL="171450" indent="-171450">
              <a:buFont typeface="Arial" panose="020B0604020202020204" pitchFamily="34" charset="0"/>
              <a:buChar char="•"/>
            </a:pPr>
            <a:r>
              <a:rPr lang="ja-JP" altLang="en-US" dirty="0"/>
              <a:t>時差や休日など、生活リズムの違いがある</a:t>
            </a:r>
            <a:endParaRPr lang="en-US" altLang="ja-JP" dirty="0"/>
          </a:p>
          <a:p>
            <a:r>
              <a:rPr lang="ja-JP" altLang="en-US" dirty="0"/>
              <a:t>などが挙げられます。</a:t>
            </a:r>
            <a:endParaRPr lang="en-US" altLang="ja-JP" dirty="0"/>
          </a:p>
          <a:p>
            <a:endParaRPr lang="en-US" altLang="ja-JP" dirty="0"/>
          </a:p>
          <a:p>
            <a:r>
              <a:rPr lang="en-US" altLang="ja-JP" dirty="0"/>
              <a:t>BPO(</a:t>
            </a:r>
            <a:r>
              <a:rPr lang="ja-JP" altLang="en-US" dirty="0"/>
              <a:t>ビー・ピー・オー</a:t>
            </a:r>
            <a:r>
              <a:rPr lang="en-US" altLang="ja-JP" dirty="0"/>
              <a:t>)</a:t>
            </a:r>
            <a:r>
              <a:rPr lang="ja-JP" altLang="en-US" dirty="0"/>
              <a:t>を活用することで、自社の経営資源を自社の中核となる業務に集中させることができ、競争力の強化を図ることができます。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17</a:t>
            </a:fld>
            <a:endParaRPr kumimoji="1" lang="ja-JP" altLang="en-US"/>
          </a:p>
        </p:txBody>
      </p:sp>
    </p:spTree>
    <p:extLst>
      <p:ext uri="{BB962C8B-B14F-4D97-AF65-F5344CB8AC3E}">
        <p14:creationId xmlns:p14="http://schemas.microsoft.com/office/powerpoint/2010/main" val="3468011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オンプレミスと比較した場合のクラウドのメリットとして、</a:t>
            </a:r>
            <a:endParaRPr lang="en-US" altLang="ja-JP" dirty="0"/>
          </a:p>
          <a:p>
            <a:pPr marL="228600" indent="-228600">
              <a:buFont typeface="+mj-lt"/>
              <a:buAutoNum type="arabicPeriod"/>
            </a:pPr>
            <a:r>
              <a:rPr lang="ja-JP" altLang="en-US" dirty="0"/>
              <a:t>導入・運用・管理コストが抑えられる</a:t>
            </a:r>
          </a:p>
          <a:p>
            <a:pPr marL="228600" indent="-228600">
              <a:buFont typeface="+mj-lt"/>
              <a:buAutoNum type="arabicPeriod"/>
            </a:pPr>
            <a:r>
              <a:rPr lang="ja-JP" altLang="en-US" dirty="0"/>
              <a:t>柔軟に導入できる</a:t>
            </a:r>
          </a:p>
          <a:p>
            <a:pPr marL="228600" indent="-228600">
              <a:buFont typeface="+mj-lt"/>
              <a:buAutoNum type="arabicPeriod"/>
            </a:pPr>
            <a:r>
              <a:rPr lang="ja-JP" altLang="en-US" dirty="0"/>
              <a:t>場所を問わず利用できる</a:t>
            </a:r>
          </a:p>
          <a:p>
            <a:pPr marL="228600" indent="-228600">
              <a:buFont typeface="+mj-lt"/>
              <a:buAutoNum type="arabicPeriod"/>
            </a:pPr>
            <a:r>
              <a:rPr lang="ja-JP" altLang="en-US" dirty="0"/>
              <a:t>高いセキュリティと安定運用を実現できる</a:t>
            </a:r>
          </a:p>
          <a:p>
            <a:pPr marL="228600" indent="-228600">
              <a:buFont typeface="+mj-lt"/>
              <a:buAutoNum type="arabicPeriod"/>
            </a:pPr>
            <a:r>
              <a:rPr lang="ja-JP" altLang="en-US" dirty="0"/>
              <a:t>高度な最新機能をすぐに利用できる</a:t>
            </a:r>
            <a:endParaRPr lang="en-US" altLang="ja-JP" dirty="0"/>
          </a:p>
          <a:p>
            <a:r>
              <a:rPr lang="ja-JP" altLang="en-US" dirty="0"/>
              <a:t>の</a:t>
            </a:r>
            <a:r>
              <a:rPr lang="en-US" altLang="ja-JP" dirty="0"/>
              <a:t>5</a:t>
            </a:r>
            <a:r>
              <a:rPr lang="ja-JP" altLang="en-US" dirty="0"/>
              <a:t>つが挙げられます。</a:t>
            </a:r>
            <a:endParaRPr lang="en-US" altLang="ja-JP" dirty="0"/>
          </a:p>
          <a:p>
            <a:endParaRPr lang="en-US" altLang="ja-JP" dirty="0"/>
          </a:p>
          <a:p>
            <a:endParaRPr lang="en-US" altLang="ja-JP" dirty="0"/>
          </a:p>
          <a:p>
            <a:r>
              <a:rPr lang="ja-JP" altLang="en-US" dirty="0"/>
              <a:t>オンプレミスと比較した場合のクラウドのデメリットとしては、カスタマイズの柔軟性が低く、サービス事業者の方針やサービスの機能によってカスタマイズ可能な項目に制限があることが挙げられます。</a:t>
            </a:r>
            <a:endParaRPr lang="en-US" altLang="ja-JP" dirty="0"/>
          </a:p>
          <a:p>
            <a:endParaRPr lang="en-US" altLang="ja-JP" dirty="0"/>
          </a:p>
          <a:p>
            <a:r>
              <a:rPr lang="ja-JP" altLang="en-US" dirty="0"/>
              <a:t>クラウドにも注意点はあります。その</a:t>
            </a:r>
            <a:r>
              <a:rPr lang="en-US" altLang="ja-JP" dirty="0"/>
              <a:t>1</a:t>
            </a:r>
            <a:r>
              <a:rPr lang="ja-JP" altLang="en-US" dirty="0"/>
              <a:t>つが、「ベンダーロックイン」です。</a:t>
            </a:r>
            <a:endParaRPr lang="en-US" altLang="ja-JP" dirty="0"/>
          </a:p>
          <a:p>
            <a:r>
              <a:rPr lang="ja-JP" altLang="en-US" dirty="0"/>
              <a:t>特定のクラウドに特化した作り込みをしてしまうと、そのサービスから別のサービスに乗り換えにくくなってしまいます。</a:t>
            </a:r>
            <a:endParaRPr lang="en-US" altLang="ja-JP" dirty="0"/>
          </a:p>
          <a:p>
            <a:r>
              <a:rPr lang="ja-JP" altLang="en-US" dirty="0"/>
              <a:t>オンプレミスでもこの問題は存在しますが、クラウドでは特にその傾向が強くなります。</a:t>
            </a:r>
          </a:p>
          <a:p>
            <a:endParaRPr lang="ja-JP" altLang="en-US" dirty="0"/>
          </a:p>
          <a:p>
            <a:r>
              <a:rPr lang="ja-JP" altLang="en-US" dirty="0"/>
              <a:t>クラウドに移行すれば確実にコストが下がるわけではありません。</a:t>
            </a:r>
            <a:endParaRPr lang="en-US" altLang="ja-JP" dirty="0"/>
          </a:p>
          <a:p>
            <a:r>
              <a:rPr lang="ja-JP" altLang="en-US" dirty="0"/>
              <a:t>クラウドは従量課金制なので初期コストを抑えられますが、稼働後に大量のコンピューティングリソースを使用すれば、その分料金が跳ね上がってしまいます。</a:t>
            </a:r>
            <a:endParaRPr lang="en-US" altLang="ja-JP" dirty="0"/>
          </a:p>
          <a:p>
            <a:endParaRPr lang="en-US" altLang="ja-JP" dirty="0"/>
          </a:p>
          <a:p>
            <a:r>
              <a:rPr lang="ja-JP" altLang="en-US" dirty="0"/>
              <a:t>全てのシステムをいきなりクラウド化するのではなく、オンプレミスとクラウドを併用する「ハイブリッドクラウド」も視野に入れながら検討することが大切です。</a:t>
            </a:r>
            <a:endParaRPr kumimoji="1"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18</a:t>
            </a:fld>
            <a:endParaRPr kumimoji="1" lang="ja-JP" altLang="en-US"/>
          </a:p>
        </p:txBody>
      </p:sp>
    </p:spTree>
    <p:extLst>
      <p:ext uri="{BB962C8B-B14F-4D97-AF65-F5344CB8AC3E}">
        <p14:creationId xmlns:p14="http://schemas.microsoft.com/office/powerpoint/2010/main" val="285008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a:xfrm>
            <a:off x="285012" y="4934744"/>
            <a:ext cx="6212605" cy="4693444"/>
          </a:xfrm>
        </p:spPr>
        <p:txBody>
          <a:bodyPr/>
          <a:lstStyle/>
          <a:p>
            <a:r>
              <a:rPr kumimoji="1" lang="en-US" altLang="ja-JP" dirty="0"/>
              <a:t>SaaS(</a:t>
            </a:r>
            <a:r>
              <a:rPr kumimoji="1" lang="ja-JP" altLang="en-US" dirty="0"/>
              <a:t>サース</a:t>
            </a:r>
            <a:r>
              <a:rPr kumimoji="1" lang="en-US" altLang="ja-JP" dirty="0"/>
              <a:t>)</a:t>
            </a:r>
            <a:r>
              <a:rPr kumimoji="1" lang="ja-JP" altLang="en-US" dirty="0"/>
              <a:t>は、</a:t>
            </a:r>
            <a:r>
              <a:rPr lang="en-US" altLang="ja-JP" dirty="0"/>
              <a:t>Web(</a:t>
            </a:r>
            <a:r>
              <a:rPr lang="ja-JP" altLang="en-US" dirty="0"/>
              <a:t>ウェブ</a:t>
            </a:r>
            <a:r>
              <a:rPr lang="en-US" altLang="ja-JP" dirty="0"/>
              <a:t>)</a:t>
            </a:r>
            <a:r>
              <a:rPr lang="ja-JP" altLang="en-US" dirty="0"/>
              <a:t>ブラウザさえあればインターネットを通じてアプリケーションを利用でき、</a:t>
            </a:r>
            <a:r>
              <a:rPr lang="en-US" altLang="ja-JP" dirty="0"/>
              <a:t>PC(</a:t>
            </a:r>
            <a:r>
              <a:rPr lang="ja-JP" altLang="en-US" dirty="0"/>
              <a:t>ピー・シー</a:t>
            </a:r>
            <a:r>
              <a:rPr lang="en-US" altLang="ja-JP" dirty="0"/>
              <a:t>)</a:t>
            </a:r>
            <a:r>
              <a:rPr lang="ja-JP" altLang="en-US" dirty="0"/>
              <a:t>やスマートフォンなどにアプリケーションをインストールする必要がありません。</a:t>
            </a:r>
            <a:endParaRPr lang="en-US" altLang="ja-JP" dirty="0"/>
          </a:p>
          <a:p>
            <a:r>
              <a:rPr lang="ja-JP" altLang="en-US" dirty="0"/>
              <a:t>利用者は自前でアプリケーションを開発する必要がないので、開発・運用の手間やコストをなくせるのが大きなメリットです。</a:t>
            </a:r>
            <a:endParaRPr lang="en-US" altLang="ja-JP" dirty="0"/>
          </a:p>
          <a:p>
            <a:r>
              <a:rPr lang="ja-JP" altLang="en-US" dirty="0"/>
              <a:t>半面、既に完成されているサービスを使う形態のため、利用者の都合に応じて変更するといったことが難しくなります。</a:t>
            </a:r>
            <a:endParaRPr lang="en-US" altLang="ja-JP" dirty="0"/>
          </a:p>
          <a:p>
            <a:endParaRPr lang="en-US" altLang="ja-JP" dirty="0"/>
          </a:p>
          <a:p>
            <a:r>
              <a:rPr lang="en-US" altLang="ja-JP" dirty="0"/>
              <a:t>PaaS(</a:t>
            </a:r>
            <a:r>
              <a:rPr lang="ja-JP" altLang="en-US" dirty="0"/>
              <a:t>パース</a:t>
            </a:r>
            <a:r>
              <a:rPr lang="en-US" altLang="ja-JP" dirty="0"/>
              <a:t>)</a:t>
            </a:r>
            <a:r>
              <a:rPr lang="ja-JP" altLang="en-US" dirty="0"/>
              <a:t>は、システム開発に必要なミドルウエアや開発ツール、データベース管理サービスなど、一般的な機能はあらかじめ用意されているので、利用者は自社が必要な機能だけを開発します。</a:t>
            </a:r>
            <a:endParaRPr lang="en-US" altLang="ja-JP" dirty="0"/>
          </a:p>
          <a:p>
            <a:r>
              <a:rPr lang="ja-JP" altLang="en-US" dirty="0"/>
              <a:t>インフラもクラウドサービス事業者が構築・運用しているため、利用者はインフラを意識する必要がありません。</a:t>
            </a:r>
            <a:endParaRPr lang="en-US" altLang="ja-JP" dirty="0"/>
          </a:p>
          <a:p>
            <a:r>
              <a:rPr lang="ja-JP" altLang="en-US" dirty="0"/>
              <a:t>開発期間やコストを削減でき、運用の手間も減らせる一方で、既に作り込まれた機能を使うことになるため、一から自社でアプリケーションを開発するのに比べれば自由度は低くなります。</a:t>
            </a:r>
            <a:endParaRPr lang="en-US" altLang="ja-JP" dirty="0"/>
          </a:p>
          <a:p>
            <a:endParaRPr kumimoji="1" lang="en-US" altLang="ja-JP" dirty="0"/>
          </a:p>
          <a:p>
            <a:r>
              <a:rPr lang="en-US" altLang="ja-JP" dirty="0"/>
              <a:t>IaaS(</a:t>
            </a:r>
            <a:r>
              <a:rPr lang="ja-JP" altLang="en-US" dirty="0"/>
              <a:t>イアース</a:t>
            </a:r>
            <a:r>
              <a:rPr lang="en-US" altLang="ja-JP" dirty="0"/>
              <a:t>)</a:t>
            </a:r>
            <a:r>
              <a:rPr lang="ja-JP" altLang="en-US" dirty="0"/>
              <a:t>は、システムの基盤となるサーバーやストレージ、ネットワークなどを提供するサービスです。</a:t>
            </a:r>
            <a:endParaRPr lang="en-US" altLang="ja-JP" dirty="0"/>
          </a:p>
          <a:p>
            <a:r>
              <a:rPr lang="ja-JP" altLang="en-US" dirty="0"/>
              <a:t>仮想化と呼ばれる技術を使ってクラウドサービス事業者のデータセンター上で仮想的なコンピューターを動作させ、それをネットワーク経由で利用者に提供します。</a:t>
            </a:r>
            <a:endParaRPr kumimoji="1" lang="en-US" altLang="ja-JP" dirty="0"/>
          </a:p>
          <a:p>
            <a:r>
              <a:rPr lang="ja-JP" altLang="en-US" dirty="0"/>
              <a:t>仮想的なコンピューターなので、仮想マシンの</a:t>
            </a:r>
            <a:r>
              <a:rPr lang="en-US" altLang="ja-JP" dirty="0"/>
              <a:t>CPU(</a:t>
            </a:r>
            <a:r>
              <a:rPr lang="ja-JP" altLang="en-US" dirty="0"/>
              <a:t>シー・ピー・ユー</a:t>
            </a:r>
            <a:r>
              <a:rPr lang="en-US" altLang="ja-JP" dirty="0"/>
              <a:t>)</a:t>
            </a:r>
            <a:r>
              <a:rPr lang="ja-JP" altLang="en-US" dirty="0"/>
              <a:t>の種類やメモリー容量、</a:t>
            </a:r>
            <a:r>
              <a:rPr lang="en-US" altLang="ja-JP" dirty="0"/>
              <a:t>OS(</a:t>
            </a:r>
            <a:r>
              <a:rPr lang="ja-JP" altLang="en-US" dirty="0"/>
              <a:t>オー・エス</a:t>
            </a:r>
            <a:r>
              <a:rPr lang="en-US" altLang="ja-JP" dirty="0"/>
              <a:t>)</a:t>
            </a:r>
            <a:r>
              <a:rPr lang="ja-JP" altLang="en-US" dirty="0"/>
              <a:t>などを自由に指定できます。</a:t>
            </a:r>
            <a:endParaRPr lang="en-US" altLang="ja-JP" dirty="0"/>
          </a:p>
          <a:p>
            <a:r>
              <a:rPr lang="ja-JP" altLang="en-US" dirty="0"/>
              <a:t>利用者はこれらを組み合わせてインフラを構築し、その上にアプリケーションを作り込んでいきます。</a:t>
            </a:r>
            <a:endParaRPr kumimoji="1"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19</a:t>
            </a:fld>
            <a:endParaRPr kumimoji="1" lang="ja-JP" altLang="en-US"/>
          </a:p>
        </p:txBody>
      </p:sp>
    </p:spTree>
    <p:extLst>
      <p:ext uri="{BB962C8B-B14F-4D97-AF65-F5344CB8AC3E}">
        <p14:creationId xmlns:p14="http://schemas.microsoft.com/office/powerpoint/2010/main" val="377853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この教材では、情報システム戦略、業務プロセス、ソリューションビジネス、システム活用促進・評価について、学習します。</a:t>
            </a:r>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a:t>
            </a:fld>
            <a:endParaRPr kumimoji="1" lang="ja-JP" altLang="en-US"/>
          </a:p>
        </p:txBody>
      </p:sp>
    </p:spTree>
    <p:extLst>
      <p:ext uri="{BB962C8B-B14F-4D97-AF65-F5344CB8AC3E}">
        <p14:creationId xmlns:p14="http://schemas.microsoft.com/office/powerpoint/2010/main" val="2504692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株式会社</a:t>
            </a:r>
            <a:r>
              <a:rPr lang="en-US" altLang="ja-JP" dirty="0"/>
              <a:t>JVC(</a:t>
            </a:r>
            <a:r>
              <a:rPr lang="ja-JP" altLang="en-US" dirty="0"/>
              <a:t>ジェー・ヴイ・シー</a:t>
            </a:r>
            <a:r>
              <a:rPr lang="en-US" altLang="ja-JP" dirty="0"/>
              <a:t>)</a:t>
            </a:r>
            <a:r>
              <a:rPr lang="ja-JP" altLang="en-US" dirty="0"/>
              <a:t>ケンウッドは、</a:t>
            </a:r>
            <a:endParaRPr lang="en-US" altLang="ja-JP" dirty="0"/>
          </a:p>
          <a:p>
            <a:pPr marL="171450" indent="-171450">
              <a:buFont typeface="Arial" panose="020B0604020202020204" pitchFamily="34" charset="0"/>
              <a:buChar char="•"/>
            </a:pPr>
            <a:r>
              <a:rPr lang="en-US" altLang="ja-JP" dirty="0"/>
              <a:t>BCP(</a:t>
            </a:r>
            <a:r>
              <a:rPr lang="ja-JP" altLang="en-US" dirty="0"/>
              <a:t>ビー・シー・ピー</a:t>
            </a:r>
            <a:r>
              <a:rPr lang="en-US" altLang="ja-JP" dirty="0"/>
              <a:t>)</a:t>
            </a:r>
            <a:r>
              <a:rPr lang="ja-JP" altLang="en-US" dirty="0"/>
              <a:t>対策、サポート品質、コスト面などから、既存システムを預けるデータセンター、クラウドを見直したい</a:t>
            </a:r>
          </a:p>
          <a:p>
            <a:pPr marL="171450" indent="-171450">
              <a:buFont typeface="Arial" panose="020B0604020202020204" pitchFamily="34" charset="0"/>
              <a:buChar char="•"/>
            </a:pPr>
            <a:r>
              <a:rPr lang="ja-JP" altLang="en-US" dirty="0"/>
              <a:t>新データセンター、クラウドへの全システムの移行を短期間で実施したい</a:t>
            </a:r>
          </a:p>
          <a:p>
            <a:pPr marL="171450" indent="-171450">
              <a:buFont typeface="Arial" panose="020B0604020202020204" pitchFamily="34" charset="0"/>
              <a:buChar char="•"/>
            </a:pPr>
            <a:r>
              <a:rPr lang="ja-JP" altLang="en-US" dirty="0"/>
              <a:t>今後、クラウドサービスの活用が拡大することを見据え、柔軟な選択肢を残したい</a:t>
            </a:r>
            <a:endParaRPr lang="en-US" altLang="ja-JP" dirty="0"/>
          </a:p>
          <a:p>
            <a:r>
              <a:rPr lang="ja-JP" altLang="en-US" dirty="0"/>
              <a:t>といった課題を解決するために、</a:t>
            </a:r>
            <a:r>
              <a:rPr lang="en-US" altLang="ja-JP" dirty="0"/>
              <a:t>NEC(</a:t>
            </a:r>
            <a:r>
              <a:rPr lang="ja-JP" altLang="en-US" dirty="0"/>
              <a:t>エヌ・イー・シー</a:t>
            </a:r>
            <a:r>
              <a:rPr lang="en-US" altLang="ja-JP" dirty="0"/>
              <a:t>)</a:t>
            </a:r>
            <a:r>
              <a:rPr lang="ja-JP" altLang="en-US" dirty="0"/>
              <a:t>のクラウドサービスを活用しました。</a:t>
            </a:r>
            <a:endParaRPr lang="en-US" altLang="ja-JP" dirty="0"/>
          </a:p>
          <a:p>
            <a:endParaRPr lang="en-US" altLang="ja-JP" dirty="0"/>
          </a:p>
          <a:p>
            <a:r>
              <a:rPr lang="ja-JP" altLang="en-US" dirty="0"/>
              <a:t>安全で省電力性などに優れた</a:t>
            </a:r>
            <a:r>
              <a:rPr lang="en-US" altLang="ja-JP" dirty="0"/>
              <a:t>NEC</a:t>
            </a:r>
            <a:r>
              <a:rPr lang="ja-JP" altLang="en-US" dirty="0"/>
              <a:t>神奈川データセンターと、</a:t>
            </a:r>
            <a:r>
              <a:rPr lang="en-US" altLang="ja-JP" dirty="0"/>
              <a:t>NEC Cloud IaaS(</a:t>
            </a:r>
            <a:r>
              <a:rPr lang="ja-JP" altLang="en-US" dirty="0"/>
              <a:t>エヌ・イー・シー　クラウド　イアース</a:t>
            </a:r>
            <a:r>
              <a:rPr lang="en-US" altLang="ja-JP" dirty="0"/>
              <a:t>)</a:t>
            </a:r>
            <a:r>
              <a:rPr lang="ja-JP" altLang="en-US" dirty="0"/>
              <a:t>の物理サーバ・サービスにシステムを移行した結果、事業継続性の強化に加え、従来の環境に比べて</a:t>
            </a:r>
            <a:r>
              <a:rPr lang="en-US" altLang="ja-JP" dirty="0"/>
              <a:t>IT(</a:t>
            </a:r>
            <a:r>
              <a:rPr lang="ja-JP" altLang="en-US" dirty="0"/>
              <a:t>アイ・ティー</a:t>
            </a:r>
            <a:r>
              <a:rPr lang="en-US" altLang="ja-JP" dirty="0"/>
              <a:t>)</a:t>
            </a:r>
            <a:r>
              <a:rPr lang="ja-JP" altLang="en-US" dirty="0"/>
              <a:t>運用コストを</a:t>
            </a:r>
            <a:r>
              <a:rPr lang="en-US" altLang="ja-JP" dirty="0"/>
              <a:t>50</a:t>
            </a:r>
            <a:r>
              <a:rPr lang="ja-JP" altLang="en-US" dirty="0"/>
              <a:t>％削減できました。</a:t>
            </a:r>
            <a:endParaRPr lang="en-US" altLang="ja-JP" dirty="0"/>
          </a:p>
          <a:p>
            <a:endParaRPr lang="en-US" altLang="ja-JP" dirty="0"/>
          </a:p>
          <a:p>
            <a:r>
              <a:rPr lang="en-US" altLang="ja-JP" dirty="0"/>
              <a:t>4</a:t>
            </a:r>
            <a:r>
              <a:rPr lang="ja-JP" altLang="en-US" dirty="0"/>
              <a:t>か月という短期間のプロジェクトの中、綿密な現行調査・準備、万全なリハーサルを行うことで、トラブルもなく、わずか</a:t>
            </a:r>
            <a:r>
              <a:rPr lang="en-US" altLang="ja-JP" dirty="0"/>
              <a:t>2</a:t>
            </a:r>
            <a:r>
              <a:rPr lang="ja-JP" altLang="en-US" dirty="0"/>
              <a:t>日間の業務停止時間で、全システムをスムーズに移行できました。</a:t>
            </a:r>
            <a:endParaRPr lang="en-US" altLang="ja-JP" dirty="0"/>
          </a:p>
          <a:p>
            <a:endParaRPr lang="en-US" altLang="ja-JP" dirty="0"/>
          </a:p>
          <a:p>
            <a:r>
              <a:rPr lang="ja-JP" altLang="en-US" dirty="0"/>
              <a:t>今回利用している物理サーバサービスに加え、</a:t>
            </a:r>
            <a:r>
              <a:rPr lang="en-US" altLang="ja-JP" dirty="0"/>
              <a:t>NEC </a:t>
            </a:r>
            <a:r>
              <a:rPr lang="ja-JP" altLang="en-US" dirty="0" err="1"/>
              <a:t>が提</a:t>
            </a:r>
            <a:r>
              <a:rPr lang="ja-JP" altLang="en-US" dirty="0"/>
              <a:t>供する</a:t>
            </a:r>
            <a:r>
              <a:rPr lang="en-US" altLang="ja-JP" dirty="0"/>
              <a:t>PaaS(</a:t>
            </a:r>
            <a:r>
              <a:rPr lang="ja-JP" altLang="en-US" dirty="0"/>
              <a:t>パース</a:t>
            </a:r>
            <a:r>
              <a:rPr lang="en-US" altLang="ja-JP" dirty="0"/>
              <a:t>)</a:t>
            </a:r>
            <a:r>
              <a:rPr lang="ja-JP" altLang="en-US" dirty="0"/>
              <a:t>や</a:t>
            </a:r>
            <a:r>
              <a:rPr lang="en-US" altLang="ja-JP" dirty="0"/>
              <a:t>SaaS(</a:t>
            </a:r>
            <a:r>
              <a:rPr lang="ja-JP" altLang="en-US" dirty="0"/>
              <a:t>サース</a:t>
            </a:r>
            <a:r>
              <a:rPr lang="en-US" altLang="ja-JP" dirty="0"/>
              <a:t>)</a:t>
            </a:r>
            <a:r>
              <a:rPr lang="ja-JP" altLang="en-US" dirty="0" err="1"/>
              <a:t>、</a:t>
            </a:r>
            <a:r>
              <a:rPr lang="ja-JP" altLang="en-US" dirty="0"/>
              <a:t>さらには他の主要なパブリッククラウドサービスも容易に活用可能で、様々な要請に柔軟に対応できるシステム環境を確立できました。</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20</a:t>
            </a:fld>
            <a:endParaRPr kumimoji="1" lang="ja-JP" altLang="en-US"/>
          </a:p>
        </p:txBody>
      </p:sp>
    </p:spTree>
    <p:extLst>
      <p:ext uri="{BB962C8B-B14F-4D97-AF65-F5344CB8AC3E}">
        <p14:creationId xmlns:p14="http://schemas.microsoft.com/office/powerpoint/2010/main" val="3946941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ソリューションビジネスの説明で参照したサイトを一覧で示します。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21</a:t>
            </a:fld>
            <a:endParaRPr kumimoji="1" lang="ja-JP" altLang="en-US"/>
          </a:p>
        </p:txBody>
      </p:sp>
    </p:spTree>
    <p:extLst>
      <p:ext uri="{BB962C8B-B14F-4D97-AF65-F5344CB8AC3E}">
        <p14:creationId xmlns:p14="http://schemas.microsoft.com/office/powerpoint/2010/main" val="4025446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情報リテラシを高めることにより、業務遂行のためにコンピュータやアプリケーションソフトウェアなどの情報技術を活用し、情報の検索、整理、分析、発信できることが求められています。</a:t>
            </a:r>
            <a:endParaRPr kumimoji="1" lang="en-US" altLang="ja-JP" dirty="0"/>
          </a:p>
          <a:p>
            <a:endParaRPr lang="en-US" altLang="ja-JP" dirty="0"/>
          </a:p>
          <a:p>
            <a:r>
              <a:rPr lang="ja-JP" altLang="en-US" dirty="0"/>
              <a:t>「情報基礎リテラシ」は、情報を正しく使うための能力です。</a:t>
            </a:r>
            <a:endParaRPr lang="en-US" altLang="ja-JP" dirty="0"/>
          </a:p>
          <a:p>
            <a:r>
              <a:rPr lang="ja-JP" altLang="en-US" dirty="0"/>
              <a:t>具体的には、「情報を探し出す能力」、「情報を精査する能力」、「情報を使う能力」の</a:t>
            </a:r>
            <a:r>
              <a:rPr lang="en-US" altLang="ja-JP" dirty="0"/>
              <a:t>3</a:t>
            </a:r>
            <a:r>
              <a:rPr lang="ja-JP" altLang="en-US" dirty="0" err="1"/>
              <a:t>つの</a:t>
            </a:r>
            <a:r>
              <a:rPr lang="ja-JP" altLang="en-US" dirty="0"/>
              <a:t>能力を示しています。</a:t>
            </a:r>
            <a:endParaRPr lang="en-US" altLang="ja-JP" dirty="0"/>
          </a:p>
          <a:p>
            <a:r>
              <a:rPr lang="ja-JP" altLang="en-US" dirty="0"/>
              <a:t>コンピュータの発展により、膨大な情報がスピーディーに手に入るようになった現在だからこそ、重要性が高まってきた能力です。</a:t>
            </a:r>
            <a:endParaRPr lang="en-US" altLang="ja-JP" dirty="0"/>
          </a:p>
          <a:p>
            <a:endParaRPr lang="en-US" altLang="ja-JP" dirty="0"/>
          </a:p>
          <a:p>
            <a:r>
              <a:rPr lang="ja-JP" altLang="en-US" dirty="0"/>
              <a:t>「コンピュータリテラシ」は、コンピュータを操作する技術、あるいは知識を意味します。</a:t>
            </a:r>
            <a:endParaRPr lang="en-US" altLang="ja-JP" dirty="0"/>
          </a:p>
          <a:p>
            <a:r>
              <a:rPr lang="ja-JP" altLang="en-US" dirty="0"/>
              <a:t>キーボードやマウスの操作は、ほとんどどの企業で求められます。</a:t>
            </a:r>
            <a:endParaRPr lang="en-US" altLang="ja-JP" dirty="0"/>
          </a:p>
          <a:p>
            <a:r>
              <a:rPr lang="en-US" altLang="ja-JP" dirty="0"/>
              <a:t>Word(</a:t>
            </a:r>
            <a:r>
              <a:rPr lang="ja-JP" altLang="en-US" dirty="0"/>
              <a:t>ワード</a:t>
            </a:r>
            <a:r>
              <a:rPr lang="en-US" altLang="ja-JP" dirty="0"/>
              <a:t>)</a:t>
            </a:r>
            <a:r>
              <a:rPr lang="ja-JP" altLang="en-US" dirty="0" err="1"/>
              <a:t>、</a:t>
            </a:r>
            <a:r>
              <a:rPr lang="en-US" altLang="ja-JP" dirty="0"/>
              <a:t>Excel(</a:t>
            </a:r>
            <a:r>
              <a:rPr lang="ja-JP" altLang="en-US" dirty="0"/>
              <a:t>エクセル</a:t>
            </a:r>
            <a:r>
              <a:rPr lang="en-US" altLang="ja-JP" dirty="0"/>
              <a:t>)</a:t>
            </a:r>
            <a:r>
              <a:rPr lang="ja-JP" altLang="en-US" dirty="0" err="1"/>
              <a:t>、</a:t>
            </a:r>
            <a:r>
              <a:rPr lang="en-US" altLang="ja-JP" dirty="0"/>
              <a:t>PowerPoint(</a:t>
            </a:r>
            <a:r>
              <a:rPr lang="ja-JP" altLang="en-US" dirty="0"/>
              <a:t>パワーポイント</a:t>
            </a:r>
            <a:r>
              <a:rPr lang="en-US" altLang="ja-JP" dirty="0"/>
              <a:t>)</a:t>
            </a:r>
            <a:r>
              <a:rPr lang="ja-JP" altLang="en-US" dirty="0"/>
              <a:t>といった</a:t>
            </a:r>
            <a:r>
              <a:rPr lang="en-US" altLang="ja-JP" dirty="0"/>
              <a:t>Office(</a:t>
            </a:r>
            <a:r>
              <a:rPr lang="ja-JP" altLang="en-US" dirty="0"/>
              <a:t>オフィス</a:t>
            </a:r>
            <a:r>
              <a:rPr lang="en-US" altLang="ja-JP" dirty="0"/>
              <a:t>)</a:t>
            </a:r>
            <a:r>
              <a:rPr lang="ja-JP" altLang="en-US" dirty="0"/>
              <a:t>ツールを使用する能力は、多くの現場が必要な水準として設定しています。</a:t>
            </a:r>
            <a:endParaRPr lang="en-US" altLang="ja-JP" dirty="0"/>
          </a:p>
          <a:p>
            <a:r>
              <a:rPr lang="ja-JP" altLang="en-US" dirty="0"/>
              <a:t>専門的な現場では、特定のプログラミング言語を読み書きする能力を最低水準として設定している場合があります。</a:t>
            </a:r>
            <a:endParaRPr lang="en-US" altLang="ja-JP" dirty="0"/>
          </a:p>
          <a:p>
            <a:endParaRPr lang="en-US" altLang="ja-JP" dirty="0"/>
          </a:p>
          <a:p>
            <a:r>
              <a:rPr lang="ja-JP" altLang="en-US" dirty="0"/>
              <a:t>「ネットワークリテラシ」は、ネットワークやセキュリティに関する技術的な知識を理解する能力です。</a:t>
            </a:r>
            <a:endParaRPr lang="en-US" altLang="ja-JP" dirty="0"/>
          </a:p>
          <a:p>
            <a:r>
              <a:rPr lang="ja-JP" altLang="en-US" dirty="0"/>
              <a:t>近年では「インターネットの正しい使い方」や、「インターネットを利用するうえでのモラル」といった意味でも用いられます。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22</a:t>
            </a:fld>
            <a:endParaRPr kumimoji="1" lang="ja-JP" altLang="en-US"/>
          </a:p>
        </p:txBody>
      </p:sp>
    </p:spTree>
    <p:extLst>
      <p:ext uri="{BB962C8B-B14F-4D97-AF65-F5344CB8AC3E}">
        <p14:creationId xmlns:p14="http://schemas.microsoft.com/office/powerpoint/2010/main" val="921468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インターネットが普及し、あらゆるものがデータ化できる時代になったこと、高性能なサーバが安価に利用できるようになったことで、少し前までは活用できなかったような多様な大量データが、価値あるデータとして分析して活用できるようになりました。</a:t>
            </a:r>
            <a:endParaRPr lang="en-US" altLang="ja-JP" dirty="0"/>
          </a:p>
          <a:p>
            <a:endParaRPr lang="en-US" altLang="ja-JP" dirty="0"/>
          </a:p>
          <a:p>
            <a:r>
              <a:rPr lang="ja-JP" altLang="en-US" dirty="0"/>
              <a:t>ビッグデータは大きく</a:t>
            </a:r>
            <a:r>
              <a:rPr lang="en-US" altLang="ja-JP" dirty="0"/>
              <a:t>4</a:t>
            </a:r>
            <a:r>
              <a:rPr lang="ja-JP" altLang="en-US" dirty="0" err="1"/>
              <a:t>つの</a:t>
            </a:r>
            <a:r>
              <a:rPr lang="ja-JP" altLang="en-US" dirty="0"/>
              <a:t>ジャンルに分かれています。</a:t>
            </a:r>
            <a:endParaRPr lang="en-US" altLang="ja-JP" dirty="0"/>
          </a:p>
          <a:p>
            <a:endParaRPr lang="en-US" altLang="ja-JP" dirty="0"/>
          </a:p>
          <a:p>
            <a:r>
              <a:rPr lang="ja-JP" altLang="en-US" dirty="0"/>
              <a:t>「オープンデータ」は、国や自治体などが所有している公共情報で、官民データとも呼ばれています。</a:t>
            </a:r>
            <a:endParaRPr lang="en-US" altLang="ja-JP" dirty="0"/>
          </a:p>
          <a:p>
            <a:endParaRPr lang="en-US" altLang="ja-JP" dirty="0"/>
          </a:p>
          <a:p>
            <a:r>
              <a:rPr lang="ja-JP" altLang="en-US" dirty="0"/>
              <a:t>「ノウハウを構造化したデータ」は、企業・農業などのビジネスに関するノウハウをデジタル化した情報で、「知のデジタル化」と呼ばれています。</a:t>
            </a:r>
            <a:endParaRPr lang="en-US" altLang="ja-JP" dirty="0"/>
          </a:p>
          <a:p>
            <a:endParaRPr lang="en-US" altLang="ja-JP" dirty="0"/>
          </a:p>
          <a:p>
            <a:r>
              <a:rPr lang="ja-JP" altLang="en-US" dirty="0"/>
              <a:t>「</a:t>
            </a:r>
            <a:r>
              <a:rPr lang="en-US" altLang="ja-JP" dirty="0"/>
              <a:t>M2M(</a:t>
            </a:r>
            <a:r>
              <a:rPr lang="ja-JP" altLang="en-US" dirty="0"/>
              <a:t>エム・ツー・エム</a:t>
            </a:r>
            <a:r>
              <a:rPr lang="en-US" altLang="ja-JP" dirty="0"/>
              <a:t>)</a:t>
            </a:r>
            <a:r>
              <a:rPr lang="ja-JP" altLang="en-US" dirty="0"/>
              <a:t>のストリーミングデータ」は、機械と機械がネットワークを使い直接情報の交換を行いながら、リアルタイムで交換した情報を活用しています。</a:t>
            </a:r>
            <a:endParaRPr lang="en-US" altLang="ja-JP" dirty="0"/>
          </a:p>
          <a:p>
            <a:endParaRPr lang="en-US" altLang="ja-JP" dirty="0"/>
          </a:p>
          <a:p>
            <a:r>
              <a:rPr lang="ja-JP" altLang="en-US" dirty="0"/>
              <a:t>「パーソナルデータ」は、個人の情報のことです。名前などはもちろん、行動履歴などが代表的な例です。</a:t>
            </a:r>
          </a:p>
          <a:p>
            <a:r>
              <a:rPr lang="ja-JP" altLang="en-US" dirty="0"/>
              <a:t>特定の個人を判別できないよう加工された「匿名加工情報」もパーソナルデータに含まれます。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23</a:t>
            </a:fld>
            <a:endParaRPr kumimoji="1" lang="ja-JP" altLang="en-US"/>
          </a:p>
        </p:txBody>
      </p:sp>
    </p:spTree>
    <p:extLst>
      <p:ext uri="{BB962C8B-B14F-4D97-AF65-F5344CB8AC3E}">
        <p14:creationId xmlns:p14="http://schemas.microsoft.com/office/powerpoint/2010/main" val="2914549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「学校の勉強や会社の仕事は</a:t>
            </a:r>
            <a:r>
              <a:rPr lang="en-US" altLang="ja-JP" dirty="0"/>
              <a:t>5</a:t>
            </a:r>
            <a:r>
              <a:rPr lang="ja-JP" altLang="en-US" dirty="0"/>
              <a:t>分でイヤになるのに、ゲームだったら一晩中でも熱中できるのはどうして？」</a:t>
            </a:r>
          </a:p>
          <a:p>
            <a:r>
              <a:rPr lang="ja-JP" altLang="en-US" dirty="0"/>
              <a:t>その理由を科学的に捉えて、「楽しさ」「興味」「目的意識」などを与えることによって熱中度を高め、ゲームの仕組みを利用して勉強や仕事の成果を高めるのがゲーミフィケーションです。</a:t>
            </a:r>
            <a:endParaRPr lang="en-US" altLang="ja-JP" dirty="0"/>
          </a:p>
          <a:p>
            <a:endParaRPr lang="en-US" altLang="ja-JP" dirty="0"/>
          </a:p>
          <a:p>
            <a:r>
              <a:rPr lang="ja-JP" altLang="en-US" dirty="0"/>
              <a:t>ゲーミフィケーションで大切なのは、作業の最終的なゴールを明らかにすることです。</a:t>
            </a:r>
            <a:endParaRPr lang="en-US" altLang="ja-JP" dirty="0"/>
          </a:p>
          <a:p>
            <a:r>
              <a:rPr lang="ja-JP" altLang="en-US" dirty="0"/>
              <a:t>イソップの寓話にもあるように、レンガを積む行為を楽しくするためには「レンガを積む」と考えるのではなく、「壁をつくる」とか、「教会を作る」など作業の意味を伝えながら、ゴールが見えるようにすることが大切です。</a:t>
            </a:r>
            <a:endParaRPr lang="en-US" altLang="ja-JP" dirty="0"/>
          </a:p>
          <a:p>
            <a:endParaRPr lang="en-US" altLang="ja-JP" dirty="0"/>
          </a:p>
          <a:p>
            <a:r>
              <a:rPr lang="ja-JP" altLang="en-US" dirty="0"/>
              <a:t>作業の評価は迅速に行い、良い場合は賞賛し、課題がある場合は改善点を明確にします。</a:t>
            </a:r>
            <a:endParaRPr lang="en-US" altLang="ja-JP" dirty="0"/>
          </a:p>
          <a:p>
            <a:endParaRPr lang="en-US" altLang="ja-JP" dirty="0"/>
          </a:p>
          <a:p>
            <a:r>
              <a:rPr lang="ja-JP" altLang="en-US" dirty="0"/>
              <a:t>大きな成果があった場合は、企業内での昇進や、どこでも使える商品券など、具体的で満足度も大きな報酬を用意することで、モチベーションが一層高まります。</a:t>
            </a:r>
            <a:endParaRPr lang="en-US" altLang="ja-JP" dirty="0"/>
          </a:p>
          <a:p>
            <a:endParaRPr lang="en-US" altLang="ja-JP" dirty="0"/>
          </a:p>
          <a:p>
            <a:r>
              <a:rPr lang="ja-JP" altLang="en-US" dirty="0"/>
              <a:t>自分と同じように課題に取り組んでいる競争者との比較データを提供し、競争意識を高めることも効果的です。ランキングなどの手法も使われます。</a:t>
            </a:r>
          </a:p>
          <a:p>
            <a:endParaRPr lang="ja-JP" altLang="en-US" dirty="0"/>
          </a:p>
          <a:p>
            <a:r>
              <a:rPr lang="ja-JP" altLang="en-US" dirty="0"/>
              <a:t>また、それぞれの戦略を共有できる、助け合う関係の「旅の仲間」を作ることも効果的だといわれています。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24</a:t>
            </a:fld>
            <a:endParaRPr kumimoji="1" lang="ja-JP" altLang="en-US"/>
          </a:p>
        </p:txBody>
      </p:sp>
    </p:spTree>
    <p:extLst>
      <p:ext uri="{BB962C8B-B14F-4D97-AF65-F5344CB8AC3E}">
        <p14:creationId xmlns:p14="http://schemas.microsoft.com/office/powerpoint/2010/main" val="3767970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陳列棚、新聞広告などを見る消費者の視点は、上段左側からはじまり、右へ移動、上段を見終えると、下段左側へ移動して右へ移動していくという、消費者の視点が</a:t>
            </a:r>
            <a:r>
              <a:rPr lang="en-US" altLang="ja-JP" dirty="0"/>
              <a:t>Z(</a:t>
            </a:r>
            <a:r>
              <a:rPr lang="ja-JP" altLang="en-US" dirty="0"/>
              <a:t>ゼット</a:t>
            </a:r>
            <a:r>
              <a:rPr lang="en-US" altLang="ja-JP" dirty="0"/>
              <a:t>)</a:t>
            </a:r>
            <a:r>
              <a:rPr lang="ja-JP" altLang="en-US" dirty="0"/>
              <a:t>字のように移動する法則を、「</a:t>
            </a:r>
            <a:r>
              <a:rPr lang="en-US" altLang="ja-JP" dirty="0"/>
              <a:t>Z(</a:t>
            </a:r>
            <a:r>
              <a:rPr lang="ja-JP" altLang="en-US"/>
              <a:t>ゼット</a:t>
            </a:r>
            <a:r>
              <a:rPr lang="en-US" altLang="ja-JP"/>
              <a:t>)</a:t>
            </a:r>
            <a:r>
              <a:rPr lang="ja-JP" altLang="en-US" dirty="0"/>
              <a:t>の法則」といいます。</a:t>
            </a:r>
            <a:endParaRPr lang="en-US" altLang="ja-JP" dirty="0"/>
          </a:p>
          <a:p>
            <a:endParaRPr lang="en-US" altLang="ja-JP" dirty="0"/>
          </a:p>
          <a:p>
            <a:r>
              <a:rPr lang="ja-JP" altLang="en-US" dirty="0"/>
              <a:t>一般的なマーケティングでは、上段左側がポイントで、ここに売れる商品、利益が出る商品を置く事が常識となっていました。</a:t>
            </a:r>
            <a:endParaRPr lang="en-US" altLang="ja-JP" dirty="0"/>
          </a:p>
          <a:p>
            <a:endParaRPr lang="en-US" altLang="ja-JP" dirty="0"/>
          </a:p>
          <a:p>
            <a:r>
              <a:rPr lang="ja-JP" altLang="en-US" dirty="0"/>
              <a:t>ダイドードリンコの自動販売機では、</a:t>
            </a:r>
            <a:r>
              <a:rPr lang="en-US" altLang="ja-JP" dirty="0"/>
              <a:t>Z</a:t>
            </a:r>
            <a:r>
              <a:rPr lang="ja-JP" altLang="en-US" dirty="0"/>
              <a:t>の法則に従い、主力シリーズである「ブレンドシリーズ」を左上に配置していました。</a:t>
            </a:r>
            <a:endParaRPr lang="en-US" altLang="ja-JP" dirty="0"/>
          </a:p>
          <a:p>
            <a:endParaRPr lang="en-US" altLang="ja-JP" dirty="0"/>
          </a:p>
          <a:p>
            <a:r>
              <a:rPr lang="ja-JP" altLang="en-US" dirty="0"/>
              <a:t>全ての自動販売機に、消費者の視点を認識するセンサーであるアイトラッキングを取り付けて調査したところ、自動販売機では下段に視線が集まることが分かりました。</a:t>
            </a:r>
            <a:endParaRPr lang="en-US" altLang="ja-JP" dirty="0"/>
          </a:p>
          <a:p>
            <a:endParaRPr lang="en-US" altLang="ja-JP" dirty="0"/>
          </a:p>
          <a:p>
            <a:r>
              <a:rPr lang="ja-JP" altLang="en-US" dirty="0"/>
              <a:t>アイトラッキングデータの分析結果を受けて、自動販売機で消費者の視点がはじまる下段に主力シリーズを配置したところ、売り上げが前年比</a:t>
            </a:r>
            <a:r>
              <a:rPr lang="en-US" altLang="ja-JP" dirty="0"/>
              <a:t>1.2%</a:t>
            </a:r>
            <a:r>
              <a:rPr lang="ja-JP" altLang="en-US" dirty="0"/>
              <a:t>増となりました。</a:t>
            </a:r>
            <a:endParaRPr lang="en-US" altLang="ja-JP" dirty="0"/>
          </a:p>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25</a:t>
            </a:fld>
            <a:endParaRPr kumimoji="1" lang="ja-JP" altLang="en-US"/>
          </a:p>
        </p:txBody>
      </p:sp>
    </p:spTree>
    <p:extLst>
      <p:ext uri="{BB962C8B-B14F-4D97-AF65-F5344CB8AC3E}">
        <p14:creationId xmlns:p14="http://schemas.microsoft.com/office/powerpoint/2010/main" val="2668312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err="1"/>
              <a:t>くら</a:t>
            </a:r>
            <a:r>
              <a:rPr lang="ja-JP" altLang="en-US" dirty="0"/>
              <a:t>寿司は回転寿司チェーン大手の</a:t>
            </a:r>
            <a:r>
              <a:rPr lang="en-US" altLang="ja-JP" dirty="0"/>
              <a:t>1</a:t>
            </a:r>
            <a:r>
              <a:rPr lang="ja-JP" altLang="en-US" dirty="0"/>
              <a:t>社です。</a:t>
            </a:r>
            <a:endParaRPr lang="en-US" altLang="ja-JP" dirty="0"/>
          </a:p>
          <a:p>
            <a:endParaRPr lang="en-US" altLang="ja-JP" dirty="0"/>
          </a:p>
          <a:p>
            <a:r>
              <a:rPr lang="ja-JP" altLang="en-US" dirty="0" err="1"/>
              <a:t>くら</a:t>
            </a:r>
            <a:r>
              <a:rPr lang="ja-JP" altLang="en-US" dirty="0"/>
              <a:t>寿司のテーブルには「ビッくらポン！！」と呼ばれる仕掛けが設置されています。</a:t>
            </a:r>
            <a:endParaRPr lang="en-US" altLang="ja-JP" dirty="0"/>
          </a:p>
          <a:p>
            <a:endParaRPr lang="en-US" altLang="ja-JP" dirty="0"/>
          </a:p>
          <a:p>
            <a:r>
              <a:rPr lang="ja-JP" altLang="en-US" dirty="0"/>
              <a:t>食べ終わった寿司のお皿を各テーブルにある皿回収ポケットに入れていき、</a:t>
            </a:r>
            <a:r>
              <a:rPr lang="en-US" altLang="ja-JP" dirty="0"/>
              <a:t>5</a:t>
            </a:r>
            <a:r>
              <a:rPr lang="ja-JP" altLang="en-US" dirty="0"/>
              <a:t>枚入れるたびに、注文用タッチパネルの画面でルーレットやゲームがスタートします。</a:t>
            </a:r>
            <a:endParaRPr lang="en-US" altLang="ja-JP" dirty="0"/>
          </a:p>
          <a:p>
            <a:endParaRPr lang="en-US" altLang="ja-JP" dirty="0"/>
          </a:p>
          <a:p>
            <a:r>
              <a:rPr lang="ja-JP" altLang="en-US" dirty="0"/>
              <a:t>「アタリ」が出ると、設置されているガチャガチャから、オリジナルグッズのカプセルが出てくるというのが、この仕掛けです。</a:t>
            </a:r>
            <a:endParaRPr lang="en-US" altLang="ja-JP" dirty="0"/>
          </a:p>
          <a:p>
            <a:endParaRPr lang="en-US" altLang="ja-JP" dirty="0"/>
          </a:p>
          <a:p>
            <a:r>
              <a:rPr lang="ja-JP" altLang="en-US" dirty="0"/>
              <a:t>この仕掛けがあることで、つい「あと</a:t>
            </a:r>
            <a:r>
              <a:rPr lang="en-US" altLang="ja-JP" dirty="0"/>
              <a:t>1</a:t>
            </a:r>
            <a:r>
              <a:rPr lang="ja-JP" altLang="en-US" dirty="0"/>
              <a:t>皿食べてもう</a:t>
            </a:r>
            <a:r>
              <a:rPr lang="en-US" altLang="ja-JP" dirty="0"/>
              <a:t>1</a:t>
            </a:r>
            <a:r>
              <a:rPr lang="ja-JP" altLang="en-US" dirty="0"/>
              <a:t>度スロットにチャレンジするか！」となってしまいます。</a:t>
            </a:r>
            <a:endParaRPr lang="en-US" altLang="ja-JP" dirty="0"/>
          </a:p>
          <a:p>
            <a:endParaRPr lang="en-US" altLang="ja-JP" dirty="0"/>
          </a:p>
          <a:p>
            <a:r>
              <a:rPr lang="ja-JP" altLang="en-US" dirty="0"/>
              <a:t>特にファミリー層が主要な顧客層になるので、お父さんは子供から「もっと食べて！」とせがまれる姿が容易に想像できます。</a:t>
            </a:r>
            <a:endParaRPr lang="en-US" altLang="ja-JP" dirty="0"/>
          </a:p>
          <a:p>
            <a:endParaRPr lang="en-US" altLang="ja-JP" dirty="0"/>
          </a:p>
          <a:p>
            <a:r>
              <a:rPr lang="ja-JP" altLang="en-US" dirty="0"/>
              <a:t>一皿</a:t>
            </a:r>
            <a:r>
              <a:rPr lang="en-US" altLang="ja-JP" dirty="0"/>
              <a:t>100</a:t>
            </a:r>
            <a:r>
              <a:rPr lang="ja-JP" altLang="en-US" dirty="0"/>
              <a:t>円ですから「まあ</a:t>
            </a:r>
            <a:r>
              <a:rPr lang="en-US" altLang="ja-JP" dirty="0"/>
              <a:t>1</a:t>
            </a:r>
            <a:r>
              <a:rPr lang="ja-JP" altLang="en-US" dirty="0"/>
              <a:t>皿位いいか」と追加注文することで、お客さんもハッピー、企業側もハッピーという結果となります。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26</a:t>
            </a:fld>
            <a:endParaRPr kumimoji="1" lang="ja-JP" altLang="en-US"/>
          </a:p>
        </p:txBody>
      </p:sp>
    </p:spTree>
    <p:extLst>
      <p:ext uri="{BB962C8B-B14F-4D97-AF65-F5344CB8AC3E}">
        <p14:creationId xmlns:p14="http://schemas.microsoft.com/office/powerpoint/2010/main" val="473815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システム活用促進・評価の</a:t>
            </a:r>
            <a:r>
              <a:rPr kumimoji="1" lang="ja-JP" altLang="en-US" dirty="0"/>
              <a:t>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27</a:t>
            </a:fld>
            <a:endParaRPr kumimoji="1" lang="ja-JP" altLang="en-US"/>
          </a:p>
        </p:txBody>
      </p:sp>
    </p:spTree>
    <p:extLst>
      <p:ext uri="{BB962C8B-B14F-4D97-AF65-F5344CB8AC3E}">
        <p14:creationId xmlns:p14="http://schemas.microsoft.com/office/powerpoint/2010/main" val="336527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情報システム戦略に先行して、</a:t>
            </a:r>
            <a:r>
              <a:rPr lang="en-US" altLang="ja-JP" dirty="0"/>
              <a:t>SWOT(</a:t>
            </a:r>
            <a:r>
              <a:rPr lang="ja-JP" altLang="en-US" dirty="0"/>
              <a:t>スウォット</a:t>
            </a:r>
            <a:r>
              <a:rPr lang="en-US" altLang="ja-JP" dirty="0"/>
              <a:t>)</a:t>
            </a:r>
            <a:r>
              <a:rPr lang="ja-JP" altLang="en-US" dirty="0"/>
              <a:t>分析や</a:t>
            </a:r>
            <a:r>
              <a:rPr lang="en-US" altLang="ja-JP" dirty="0"/>
              <a:t>PPM(</a:t>
            </a:r>
            <a:r>
              <a:rPr lang="ja-JP" altLang="en-US" dirty="0"/>
              <a:t>ピー・ピー・エム</a:t>
            </a:r>
            <a:r>
              <a:rPr lang="en-US" altLang="ja-JP" dirty="0"/>
              <a:t>)</a:t>
            </a:r>
            <a:r>
              <a:rPr lang="ja-JP" altLang="en-US" dirty="0"/>
              <a:t>などを利用した経営戦略や事業戦略の具体的な目標設定が必要です。</a:t>
            </a:r>
            <a:endParaRPr lang="en-US" altLang="ja-JP" dirty="0"/>
          </a:p>
          <a:p>
            <a:endParaRPr lang="en-US" altLang="ja-JP" dirty="0"/>
          </a:p>
          <a:p>
            <a:r>
              <a:rPr lang="ja-JP" altLang="en-US" dirty="0"/>
              <a:t>組織としての経営戦略や事業戦略の目標をベースに、目標を実現する手段として</a:t>
            </a:r>
            <a:r>
              <a:rPr lang="en-US" altLang="ja-JP" dirty="0"/>
              <a:t>IT</a:t>
            </a:r>
            <a:r>
              <a:rPr lang="ja-JP" altLang="en-US" dirty="0"/>
              <a:t>をどのように活用するかという、組織全体の目標や方針が情報システム戦略です。</a:t>
            </a:r>
            <a:endParaRPr lang="en-US" altLang="ja-JP" dirty="0"/>
          </a:p>
          <a:p>
            <a:endParaRPr lang="en-US" altLang="ja-JP" dirty="0"/>
          </a:p>
          <a:p>
            <a:r>
              <a:rPr lang="ja-JP" altLang="en-US" dirty="0"/>
              <a:t>それぞれの施策や個別プロジェクトは、情報システム戦略に基づいて推進することで、組織全体として整合性の取れた戦略的な</a:t>
            </a:r>
            <a:r>
              <a:rPr lang="en-US" altLang="ja-JP" dirty="0"/>
              <a:t>IT</a:t>
            </a:r>
            <a:r>
              <a:rPr lang="ja-JP" altLang="en-US" dirty="0"/>
              <a:t>の活用が可能となります。</a:t>
            </a:r>
            <a:endParaRPr lang="en-US" altLang="ja-JP" dirty="0"/>
          </a:p>
          <a:p>
            <a:endParaRPr lang="en-US" altLang="ja-JP" dirty="0"/>
          </a:p>
          <a:p>
            <a:r>
              <a:rPr lang="en-US" altLang="ja-JP" dirty="0"/>
              <a:t>SWOT</a:t>
            </a:r>
            <a:r>
              <a:rPr lang="ja-JP" altLang="en-US" dirty="0"/>
              <a:t>分析、</a:t>
            </a:r>
            <a:r>
              <a:rPr lang="en-US" altLang="ja-JP" dirty="0"/>
              <a:t>PPM</a:t>
            </a:r>
            <a:r>
              <a:rPr lang="ja-JP" altLang="en-US" dirty="0"/>
              <a:t>については、後ほど解説します。</a:t>
            </a:r>
          </a:p>
          <a:p>
            <a:endParaRPr lang="ja-JP" altLang="en-US" dirty="0"/>
          </a:p>
          <a:p>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3</a:t>
            </a:fld>
            <a:endParaRPr kumimoji="1" lang="ja-JP" altLang="en-US"/>
          </a:p>
        </p:txBody>
      </p:sp>
    </p:spTree>
    <p:extLst>
      <p:ext uri="{BB962C8B-B14F-4D97-AF65-F5344CB8AC3E}">
        <p14:creationId xmlns:p14="http://schemas.microsoft.com/office/powerpoint/2010/main" val="308009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情報システム戦略の詳細化では、次のような内容を検討します。</a:t>
            </a:r>
            <a:endParaRPr lang="en-US" altLang="ja-JP" dirty="0"/>
          </a:p>
          <a:p>
            <a:pPr marL="171450" indent="-171450">
              <a:buFont typeface="Arial" panose="020B0604020202020204" pitchFamily="34" charset="0"/>
              <a:buChar char="•"/>
            </a:pPr>
            <a:r>
              <a:rPr lang="ja-JP" altLang="en-US" dirty="0"/>
              <a:t>情報システムの導入や運用を担う組織や体制</a:t>
            </a:r>
          </a:p>
          <a:p>
            <a:pPr marL="171450" indent="-171450">
              <a:buFont typeface="Arial" panose="020B0604020202020204" pitchFamily="34" charset="0"/>
              <a:buChar char="•"/>
            </a:pPr>
            <a:r>
              <a:rPr lang="ja-JP" altLang="en-US" dirty="0"/>
              <a:t>情報セキュリティ対策</a:t>
            </a:r>
          </a:p>
          <a:p>
            <a:pPr marL="171450" indent="-171450">
              <a:buFont typeface="Arial" panose="020B0604020202020204" pitchFamily="34" charset="0"/>
              <a:buChar char="•"/>
            </a:pPr>
            <a:r>
              <a:rPr lang="ja-JP" altLang="en-US" dirty="0"/>
              <a:t>標準化の方針、品質方針</a:t>
            </a:r>
          </a:p>
          <a:p>
            <a:pPr marL="171450" indent="-171450">
              <a:buFont typeface="Arial" panose="020B0604020202020204" pitchFamily="34" charset="0"/>
              <a:buChar char="•"/>
            </a:pPr>
            <a:r>
              <a:rPr lang="ja-JP" altLang="en-US" dirty="0"/>
              <a:t>情報化投資計画、投資対象の選定と投資目標の策定</a:t>
            </a:r>
          </a:p>
          <a:p>
            <a:pPr marL="171450" indent="-171450">
              <a:buFont typeface="Arial" panose="020B0604020202020204" pitchFamily="34" charset="0"/>
              <a:buChar char="•"/>
            </a:pPr>
            <a:r>
              <a:rPr lang="ja-JP" altLang="en-US" dirty="0"/>
              <a:t>情報システム戦略に含まれる個別システム化計画の案</a:t>
            </a:r>
            <a:endParaRPr lang="en-US" altLang="ja-JP" dirty="0"/>
          </a:p>
          <a:p>
            <a:endParaRPr lang="en-US" altLang="ja-JP" dirty="0"/>
          </a:p>
          <a:p>
            <a:r>
              <a:rPr lang="ja-JP" altLang="en-US" dirty="0"/>
              <a:t>経営陣は通常、次のような観点で提案された情報システム戦略を評価した上で、承認します。</a:t>
            </a:r>
            <a:endParaRPr lang="en-US" altLang="ja-JP" dirty="0"/>
          </a:p>
          <a:p>
            <a:pPr marL="171450" indent="-171450">
              <a:buFont typeface="Arial" panose="020B0604020202020204" pitchFamily="34" charset="0"/>
              <a:buChar char="•"/>
            </a:pPr>
            <a:r>
              <a:rPr lang="ja-JP" altLang="en-US" dirty="0"/>
              <a:t>経営戦略と整合しているか</a:t>
            </a:r>
          </a:p>
          <a:p>
            <a:pPr marL="171450" indent="-171450">
              <a:buFont typeface="Arial" panose="020B0604020202020204" pitchFamily="34" charset="0"/>
              <a:buChar char="•"/>
            </a:pPr>
            <a:r>
              <a:rPr lang="ja-JP" altLang="en-US" dirty="0"/>
              <a:t>経営陣が示す、情報システム戦略の中長期の方針、目標、情報システムの将来像と整合しているか</a:t>
            </a:r>
          </a:p>
          <a:p>
            <a:pPr marL="171450" indent="-171450">
              <a:buFont typeface="Arial" panose="020B0604020202020204" pitchFamily="34" charset="0"/>
              <a:buChar char="•"/>
            </a:pPr>
            <a:r>
              <a:rPr lang="ja-JP" altLang="en-US" dirty="0"/>
              <a:t>事業の方針および目標が簡潔に明記されているか</a:t>
            </a:r>
          </a:p>
          <a:p>
            <a:pPr marL="171450" indent="-171450">
              <a:buFont typeface="Arial" panose="020B0604020202020204" pitchFamily="34" charset="0"/>
              <a:buChar char="•"/>
            </a:pPr>
            <a:r>
              <a:rPr lang="ja-JP" altLang="en-US" dirty="0"/>
              <a:t>事業の方針および目標に基づいて、情報システム戦略の目標および方針が設定されているか</a:t>
            </a:r>
          </a:p>
          <a:p>
            <a:pPr marL="171450" indent="-171450">
              <a:buFont typeface="Arial" panose="020B0604020202020204" pitchFamily="34" charset="0"/>
              <a:buChar char="•"/>
            </a:pPr>
            <a:r>
              <a:rPr lang="ja-JP" altLang="en-US" dirty="0"/>
              <a:t>目標の達成をモニタリングするための指標が設定されているか</a:t>
            </a:r>
          </a:p>
          <a:p>
            <a:pPr marL="171450" indent="-171450">
              <a:buFont typeface="Arial" panose="020B0604020202020204" pitchFamily="34" charset="0"/>
              <a:buChar char="•"/>
            </a:pPr>
            <a:r>
              <a:rPr lang="ja-JP" altLang="en-US" dirty="0"/>
              <a:t>法令や業界の基準などコンプライアンスを遵守することが考慮されているか</a:t>
            </a:r>
            <a:endParaRPr lang="en-US" altLang="ja-JP" dirty="0"/>
          </a:p>
          <a:p>
            <a:endParaRPr lang="en-US" altLang="ja-JP" dirty="0"/>
          </a:p>
          <a:p>
            <a:r>
              <a:rPr lang="ja-JP" altLang="en-US" dirty="0"/>
              <a:t>情報システム戦略を承認した後は、各種施策や個別プロジェクトの活動、そして新しい姿に切り替えた事業が情報システム戦略に沿って推進されているかをモニタリングします。</a:t>
            </a:r>
            <a:endParaRPr lang="en-US" altLang="ja-JP" dirty="0"/>
          </a:p>
          <a:p>
            <a:endParaRPr lang="en-US" altLang="ja-JP" dirty="0"/>
          </a:p>
          <a:p>
            <a:r>
              <a:rPr lang="ja-JP" altLang="en-US" dirty="0"/>
              <a:t>また実際に想定した効果が得られているかを評価し経営陣に報告します。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4</a:t>
            </a:fld>
            <a:endParaRPr kumimoji="1" lang="ja-JP" altLang="en-US"/>
          </a:p>
        </p:txBody>
      </p:sp>
    </p:spTree>
    <p:extLst>
      <p:ext uri="{BB962C8B-B14F-4D97-AF65-F5344CB8AC3E}">
        <p14:creationId xmlns:p14="http://schemas.microsoft.com/office/powerpoint/2010/main" val="347871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en-US" altLang="ja-JP" dirty="0"/>
              <a:t>SWOT(</a:t>
            </a:r>
            <a:r>
              <a:rPr lang="ja-JP" altLang="en-US" dirty="0"/>
              <a:t>スウォット</a:t>
            </a:r>
            <a:r>
              <a:rPr lang="en-US" altLang="ja-JP" dirty="0"/>
              <a:t>)</a:t>
            </a:r>
            <a:r>
              <a:rPr lang="ja-JP" altLang="en-US" dirty="0"/>
              <a:t>で挙げた項目は「状況」であり、戦略や戦術ではありません。</a:t>
            </a:r>
            <a:endParaRPr lang="en-US" altLang="ja-JP" dirty="0"/>
          </a:p>
          <a:p>
            <a:r>
              <a:rPr lang="ja-JP" altLang="en-US" dirty="0"/>
              <a:t>各項目の内容を基に現状を把握・分析し、目的として掲げた項目を達成することが必要です。</a:t>
            </a:r>
          </a:p>
          <a:p>
            <a:endParaRPr lang="ja-JP" altLang="en-US" dirty="0"/>
          </a:p>
          <a:p>
            <a:r>
              <a:rPr lang="ja-JP" altLang="en-US" dirty="0"/>
              <a:t>実際に戦略や戦術策定、計画に落とし込むために、</a:t>
            </a:r>
            <a:r>
              <a:rPr lang="en-US" altLang="ja-JP" dirty="0"/>
              <a:t>4</a:t>
            </a:r>
            <a:r>
              <a:rPr lang="ja-JP" altLang="en-US" dirty="0"/>
              <a:t>項目を掛け合わせて、クロス分析していきます。</a:t>
            </a:r>
            <a:endParaRPr lang="en-US" altLang="ja-JP" dirty="0"/>
          </a:p>
          <a:p>
            <a:pPr lvl="1"/>
            <a:r>
              <a:rPr lang="ja-JP" altLang="en-US" dirty="0"/>
              <a:t>強み </a:t>
            </a:r>
            <a:r>
              <a:rPr lang="en-US" altLang="ja-JP" dirty="0"/>
              <a:t>× </a:t>
            </a:r>
            <a:r>
              <a:rPr lang="ja-JP" altLang="en-US" dirty="0"/>
              <a:t>機会</a:t>
            </a:r>
          </a:p>
          <a:p>
            <a:pPr lvl="2"/>
            <a:r>
              <a:rPr lang="ja-JP" altLang="en-US" dirty="0"/>
              <a:t>自社の強みを使って、機会を活かすためにどうするかを考えます。会社や事業の成長を目指す時などには、この分析を使うと良いでしょう。</a:t>
            </a:r>
          </a:p>
          <a:p>
            <a:pPr lvl="1"/>
            <a:r>
              <a:rPr lang="ja-JP" altLang="en-US" dirty="0"/>
              <a:t>強み </a:t>
            </a:r>
            <a:r>
              <a:rPr lang="en-US" altLang="ja-JP" dirty="0"/>
              <a:t>× </a:t>
            </a:r>
            <a:r>
              <a:rPr lang="ja-JP" altLang="en-US" dirty="0"/>
              <a:t>脅威</a:t>
            </a:r>
          </a:p>
          <a:p>
            <a:pPr lvl="2"/>
            <a:r>
              <a:rPr lang="ja-JP" altLang="en-US" dirty="0"/>
              <a:t>自社の強みを活かして、脅威による影響を避けたり、また場合によっては機会として活かすことを考えます。業界などに対しての脅威も、場合によってはビジネスチャンスになり得ます。脅威を避けるだけではなく、可能であれば機会を探すところまで議論しましょう。</a:t>
            </a:r>
          </a:p>
          <a:p>
            <a:pPr lvl="1"/>
            <a:r>
              <a:rPr lang="ja-JP" altLang="en-US" dirty="0"/>
              <a:t>弱み </a:t>
            </a:r>
            <a:r>
              <a:rPr lang="en-US" altLang="ja-JP" dirty="0"/>
              <a:t>× </a:t>
            </a:r>
            <a:r>
              <a:rPr lang="ja-JP" altLang="en-US" dirty="0"/>
              <a:t>機会</a:t>
            </a:r>
          </a:p>
          <a:p>
            <a:pPr lvl="2"/>
            <a:r>
              <a:rPr lang="ja-JP" altLang="en-US" dirty="0"/>
              <a:t>自社の弱みを補強するなどして、機会を活かす方法を考えます。せっかくの機会を活かすためにどうすべきかを議論しましょう。</a:t>
            </a:r>
          </a:p>
          <a:p>
            <a:pPr lvl="1"/>
            <a:r>
              <a:rPr lang="ja-JP" altLang="en-US" dirty="0"/>
              <a:t>弱み </a:t>
            </a:r>
            <a:r>
              <a:rPr lang="en-US" altLang="ja-JP" dirty="0"/>
              <a:t>× </a:t>
            </a:r>
            <a:r>
              <a:rPr lang="ja-JP" altLang="en-US" dirty="0"/>
              <a:t>脅威</a:t>
            </a:r>
          </a:p>
          <a:p>
            <a:pPr lvl="2"/>
            <a:r>
              <a:rPr lang="ja-JP" altLang="en-US" dirty="0"/>
              <a:t>自社の弱みを理解し、脅威による影響を避ける、もしくは最小限にするためにどうすべきかを考えます。会社の業態や脅威のレベルによっては、大打撃を受ける可能性もありますので、しっかり意識したいクロス</a:t>
            </a:r>
            <a:r>
              <a:rPr lang="en-US" altLang="ja-JP" dirty="0"/>
              <a:t>SWOT</a:t>
            </a:r>
            <a:r>
              <a:rPr lang="ja-JP" altLang="en-US" dirty="0"/>
              <a:t>分析のひとつです。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5</a:t>
            </a:fld>
            <a:endParaRPr kumimoji="1" lang="ja-JP" altLang="en-US"/>
          </a:p>
        </p:txBody>
      </p:sp>
    </p:spTree>
    <p:extLst>
      <p:ext uri="{BB962C8B-B14F-4D97-AF65-F5344CB8AC3E}">
        <p14:creationId xmlns:p14="http://schemas.microsoft.com/office/powerpoint/2010/main" val="349938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市場成長率が高い市場は、新規参入が多く競争が激しいものの、一定のシェアを獲得していれば売上が右肩上がりになります。</a:t>
            </a:r>
          </a:p>
          <a:p>
            <a:r>
              <a:rPr lang="ja-JP" altLang="en-US" dirty="0"/>
              <a:t>市場成長率が低いのは、成熟している市場、または衰退が始まっている市場となり、新規参入も少なく、激しい競争もありません。</a:t>
            </a:r>
          </a:p>
          <a:p>
            <a:endParaRPr lang="ja-JP" altLang="en-US" dirty="0"/>
          </a:p>
          <a:p>
            <a:r>
              <a:rPr lang="ja-JP" altLang="en-US" dirty="0"/>
              <a:t>市場占有率が高ければ、同じ商品やサービスをたくさん提供しているので、作業者の熟練や効率化、スケールメリットにより生産コストを抑えることができます。つまり、占有率が高い市場ほど、利益を出しやすくなります。</a:t>
            </a:r>
            <a:endParaRPr lang="en-US" altLang="ja-JP" dirty="0"/>
          </a:p>
          <a:p>
            <a:endParaRPr lang="en-US" altLang="ja-JP" dirty="0"/>
          </a:p>
          <a:p>
            <a:r>
              <a:rPr lang="ja-JP" altLang="en-US" dirty="0"/>
              <a:t>市場占有率が高く、市場成長率の低い「金のなる木」は、売り上げが大きく、激しい競争がなく、大きなマーケティングコストが必要ないことから、大きな利益を生み出します。</a:t>
            </a:r>
            <a:endParaRPr lang="en-US" altLang="ja-JP" dirty="0"/>
          </a:p>
          <a:p>
            <a:endParaRPr lang="en-US" altLang="ja-JP" dirty="0"/>
          </a:p>
          <a:p>
            <a:r>
              <a:rPr lang="ja-JP" altLang="en-US" dirty="0"/>
              <a:t>市場占有率が高く、市場成長率も高い「花形」は、売り上げは大きいものの、激しい競争があり、売り上げの多くをマーケティングに自己投資する必要があり、利益が残りません。</a:t>
            </a:r>
            <a:endParaRPr lang="en-US" altLang="ja-JP" dirty="0"/>
          </a:p>
          <a:p>
            <a:endParaRPr lang="en-US" altLang="ja-JP" dirty="0"/>
          </a:p>
          <a:p>
            <a:r>
              <a:rPr lang="ja-JP" altLang="en-US" dirty="0"/>
              <a:t>市場占有率が低く、市場成長率の高い「問題児」は、この時点では負け組ですが、成長する市場に対して積極的にマーケティングを行い、今後の市場占有率を伸ばすことで、勝ち組になれる可能性がありますが、売り上げが少ないため資金投入ができません。「金のなる木」から「問題児」に投資を行うことで、資金不足を補いま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6</a:t>
            </a:fld>
            <a:endParaRPr kumimoji="1" lang="ja-JP" altLang="en-US"/>
          </a:p>
        </p:txBody>
      </p:sp>
    </p:spTree>
    <p:extLst>
      <p:ext uri="{BB962C8B-B14F-4D97-AF65-F5344CB8AC3E}">
        <p14:creationId xmlns:p14="http://schemas.microsoft.com/office/powerpoint/2010/main" val="333870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lang="ja-JP" altLang="en-US" dirty="0"/>
              <a:t>「結果にコミットする」のキャッチフレーズと、印象的な</a:t>
            </a:r>
            <a:r>
              <a:rPr lang="en-US" altLang="ja-JP" dirty="0"/>
              <a:t>CM(</a:t>
            </a:r>
            <a:r>
              <a:rPr lang="ja-JP" altLang="en-US" dirty="0"/>
              <a:t>シー・エム</a:t>
            </a:r>
            <a:r>
              <a:rPr lang="en-US" altLang="ja-JP" dirty="0"/>
              <a:t>)</a:t>
            </a:r>
            <a:r>
              <a:rPr lang="ja-JP" altLang="en-US" dirty="0"/>
              <a:t>の</a:t>
            </a:r>
            <a:r>
              <a:rPr lang="en-US" altLang="ja-JP" dirty="0"/>
              <a:t>RIZAP(</a:t>
            </a:r>
            <a:r>
              <a:rPr lang="ja-JP" altLang="en-US" dirty="0"/>
              <a:t>ライザップ</a:t>
            </a:r>
            <a:r>
              <a:rPr lang="en-US" altLang="ja-JP" dirty="0"/>
              <a:t>)</a:t>
            </a:r>
            <a:r>
              <a:rPr lang="ja-JP" altLang="en-US" dirty="0"/>
              <a:t>株式会社が提供するサービスは、もともとは</a:t>
            </a:r>
            <a:r>
              <a:rPr lang="en-US" altLang="ja-JP" dirty="0"/>
              <a:t>RIZAP</a:t>
            </a:r>
            <a:r>
              <a:rPr lang="ja-JP" altLang="en-US" dirty="0"/>
              <a:t>グループ株式会社の前身である健康コーポレーション株式会社が</a:t>
            </a:r>
            <a:r>
              <a:rPr lang="en-US" altLang="ja-JP" dirty="0"/>
              <a:t>2012</a:t>
            </a:r>
            <a:r>
              <a:rPr lang="ja-JP" altLang="en-US" dirty="0"/>
              <a:t>年に始めた新規事業です。</a:t>
            </a:r>
            <a:endParaRPr lang="en-US" altLang="ja-JP" dirty="0"/>
          </a:p>
          <a:p>
            <a:endParaRPr lang="en-US" altLang="ja-JP" dirty="0"/>
          </a:p>
          <a:p>
            <a:r>
              <a:rPr lang="ja-JP" altLang="en-US" dirty="0"/>
              <a:t>健康コーポレーション株式会社は、</a:t>
            </a:r>
            <a:r>
              <a:rPr lang="en-US" altLang="ja-JP" dirty="0"/>
              <a:t>2003</a:t>
            </a:r>
            <a:r>
              <a:rPr lang="ja-JP" altLang="en-US" dirty="0"/>
              <a:t>年設立のダイエット補助食品の「豆乳クッキー」やスキンケア商品「どろあわわ」、美顔器の「エステナード」などのヒット商品を持つ美容・健康関連商品の通信販売会社です。</a:t>
            </a:r>
            <a:endParaRPr lang="en-US" altLang="ja-JP" dirty="0"/>
          </a:p>
          <a:p>
            <a:endParaRPr lang="en-US" altLang="ja-JP" dirty="0"/>
          </a:p>
          <a:p>
            <a:r>
              <a:rPr lang="ja-JP" altLang="en-US" dirty="0"/>
              <a:t>ライザップは</a:t>
            </a:r>
            <a:r>
              <a:rPr lang="en-US" altLang="ja-JP" dirty="0"/>
              <a:t>2012</a:t>
            </a:r>
            <a:r>
              <a:rPr lang="ja-JP" altLang="en-US" dirty="0"/>
              <a:t>年に企業理念である「人は変われる」を証明したいと始めた事業で、</a:t>
            </a:r>
            <a:r>
              <a:rPr lang="en-US" altLang="ja-JP" dirty="0"/>
              <a:t>2018</a:t>
            </a:r>
            <a:r>
              <a:rPr lang="ja-JP" altLang="en-US" dirty="0"/>
              <a:t>年</a:t>
            </a:r>
            <a:r>
              <a:rPr lang="en-US" altLang="ja-JP" dirty="0"/>
              <a:t>2</a:t>
            </a:r>
            <a:r>
              <a:rPr lang="ja-JP" altLang="en-US" dirty="0"/>
              <a:t>月には会員数が</a:t>
            </a:r>
            <a:r>
              <a:rPr lang="en-US" altLang="ja-JP" dirty="0"/>
              <a:t>10</a:t>
            </a:r>
            <a:r>
              <a:rPr lang="ja-JP" altLang="en-US" dirty="0"/>
              <a:t>万人を突破するまでに急成長しています。</a:t>
            </a:r>
            <a:endParaRPr lang="en-US" altLang="ja-JP" dirty="0"/>
          </a:p>
          <a:p>
            <a:endParaRPr lang="en-US" altLang="ja-JP" dirty="0"/>
          </a:p>
          <a:p>
            <a:r>
              <a:rPr lang="ja-JP" altLang="en-US" dirty="0"/>
              <a:t>ライザップはサービス開始時のターゲットは富裕層でしたが、一般の人も大きな反響を示していることがわかり、ターゲットを富裕層から一般層へ広げる変更をしています。</a:t>
            </a:r>
            <a:endParaRPr lang="en-US" altLang="ja-JP" dirty="0"/>
          </a:p>
          <a:p>
            <a:endParaRPr lang="en-US" altLang="ja-JP" dirty="0"/>
          </a:p>
          <a:p>
            <a:r>
              <a:rPr lang="ja-JP" altLang="en-US" dirty="0"/>
              <a:t>当初想定していたターゲットではない人たちが反応していたというのは現実によく見られる現象です。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7</a:t>
            </a:fld>
            <a:endParaRPr kumimoji="1" lang="ja-JP" altLang="en-US"/>
          </a:p>
        </p:txBody>
      </p:sp>
    </p:spTree>
    <p:extLst>
      <p:ext uri="{BB962C8B-B14F-4D97-AF65-F5344CB8AC3E}">
        <p14:creationId xmlns:p14="http://schemas.microsoft.com/office/powerpoint/2010/main" val="28071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情報システム戦略の説明で参照したサイトを一覧で示します。</a:t>
            </a:r>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8</a:t>
            </a:fld>
            <a:endParaRPr kumimoji="1" lang="ja-JP" altLang="en-US"/>
          </a:p>
        </p:txBody>
      </p:sp>
    </p:spTree>
    <p:extLst>
      <p:ext uri="{BB962C8B-B14F-4D97-AF65-F5344CB8AC3E}">
        <p14:creationId xmlns:p14="http://schemas.microsoft.com/office/powerpoint/2010/main" val="220546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4163" y="241300"/>
            <a:ext cx="6215062" cy="4662488"/>
          </a:xfrm>
        </p:spPr>
      </p:sp>
      <p:sp>
        <p:nvSpPr>
          <p:cNvPr id="3" name="ノート プレースホルダー 2"/>
          <p:cNvSpPr>
            <a:spLocks noGrp="1"/>
          </p:cNvSpPr>
          <p:nvPr>
            <p:ph type="body" idx="1"/>
          </p:nvPr>
        </p:nvSpPr>
        <p:spPr/>
        <p:txBody>
          <a:bodyPr/>
          <a:lstStyle/>
          <a:p>
            <a:r>
              <a:rPr kumimoji="1" lang="en-US" altLang="ja-JP" dirty="0"/>
              <a:t>BPR(</a:t>
            </a:r>
            <a:r>
              <a:rPr kumimoji="1" lang="ja-JP" altLang="en-US" dirty="0"/>
              <a:t>ビー・ピー・アール</a:t>
            </a:r>
            <a:r>
              <a:rPr kumimoji="1" lang="en-US" altLang="ja-JP" dirty="0"/>
              <a:t>)</a:t>
            </a:r>
          </a:p>
          <a:p>
            <a:pPr lvl="1"/>
            <a:r>
              <a:rPr lang="ja-JP" altLang="en-US" dirty="0"/>
              <a:t>改善は「現状を肯定し劣る部分を是正すること」で、改革は「現状を否定し従来の制度を改めること」です。</a:t>
            </a:r>
            <a:endParaRPr lang="en-US" altLang="ja-JP" dirty="0"/>
          </a:p>
          <a:p>
            <a:pPr lvl="1"/>
            <a:r>
              <a:rPr lang="en-US" altLang="ja-JP" dirty="0"/>
              <a:t>BPR</a:t>
            </a:r>
            <a:r>
              <a:rPr lang="ja-JP" altLang="en-US" dirty="0"/>
              <a:t>では、現状を否定して抜本的な改革を行います。</a:t>
            </a:r>
            <a:endParaRPr lang="en-US" altLang="ja-JP" dirty="0"/>
          </a:p>
          <a:p>
            <a:endParaRPr lang="en-US" altLang="ja-JP" dirty="0"/>
          </a:p>
          <a:p>
            <a:r>
              <a:rPr lang="en-US" altLang="ja-JP" dirty="0"/>
              <a:t>BYOD(</a:t>
            </a:r>
            <a:r>
              <a:rPr lang="ja-JP" altLang="en-US" dirty="0"/>
              <a:t>ビー・ワイ・オー・ディー</a:t>
            </a:r>
            <a:r>
              <a:rPr lang="en-US" altLang="ja-JP" dirty="0"/>
              <a:t>)</a:t>
            </a:r>
          </a:p>
          <a:p>
            <a:pPr lvl="1"/>
            <a:r>
              <a:rPr lang="ja-JP" altLang="en-US" dirty="0"/>
              <a:t>企業から見たときに、コストが削減できるメリットがある反面、紛失・盗難・情報漏洩などのセキュリティ上の懸念材料が多いことが、</a:t>
            </a:r>
            <a:r>
              <a:rPr lang="en-US" altLang="ja-JP" dirty="0"/>
              <a:t>BYOD</a:t>
            </a:r>
            <a:r>
              <a:rPr lang="ja-JP" altLang="en-US" dirty="0"/>
              <a:t>の導入に企業が消極的になる理由となっています。</a:t>
            </a:r>
            <a:endParaRPr lang="en-US" altLang="ja-JP" dirty="0"/>
          </a:p>
          <a:p>
            <a:endParaRPr lang="en-US" altLang="ja-JP" dirty="0"/>
          </a:p>
          <a:p>
            <a:r>
              <a:rPr lang="en-US" altLang="ja-JP" dirty="0"/>
              <a:t>Web(</a:t>
            </a:r>
            <a:r>
              <a:rPr lang="ja-JP" altLang="en-US" dirty="0"/>
              <a:t>ウェブ</a:t>
            </a:r>
            <a:r>
              <a:rPr lang="en-US" altLang="ja-JP" dirty="0"/>
              <a:t>)</a:t>
            </a:r>
            <a:r>
              <a:rPr lang="ja-JP" altLang="en-US" dirty="0"/>
              <a:t>会議</a:t>
            </a:r>
            <a:endParaRPr lang="en-US" altLang="ja-JP" dirty="0"/>
          </a:p>
          <a:p>
            <a:pPr lvl="1"/>
            <a:r>
              <a:rPr lang="ja-JP" altLang="en-US" dirty="0"/>
              <a:t>時間や場所の制約をあまり受けずに会議を行えることや、「働き方改革」推進に活用できることなどから、近年人気が高まっています。</a:t>
            </a:r>
            <a:endParaRPr lang="en-US" altLang="ja-JP" dirty="0"/>
          </a:p>
          <a:p>
            <a:pPr lvl="1"/>
            <a:r>
              <a:rPr lang="ja-JP" altLang="en-US" dirty="0"/>
              <a:t>安価、場合によっては無償で利用可能な</a:t>
            </a:r>
            <a:r>
              <a:rPr lang="en-US" altLang="ja-JP" dirty="0"/>
              <a:t>Web</a:t>
            </a:r>
            <a:r>
              <a:rPr lang="ja-JP" altLang="en-US" dirty="0"/>
              <a:t>会議システムが提供されており、出張や移動の経費よりも遥かに安価に会議ができるようになっています。</a:t>
            </a:r>
            <a:endParaRPr lang="en-US" altLang="ja-JP" dirty="0"/>
          </a:p>
          <a:p>
            <a:pPr lvl="1"/>
            <a:r>
              <a:rPr lang="ja-JP" altLang="en-US" dirty="0"/>
              <a:t>インターネット接続環境によっては、通信が不安定になることがデメリットです。</a:t>
            </a:r>
            <a:endParaRPr lang="en-US" altLang="ja-JP" dirty="0"/>
          </a:p>
        </p:txBody>
      </p:sp>
      <p:sp>
        <p:nvSpPr>
          <p:cNvPr id="4" name="フッター プレースホルダー 3"/>
          <p:cNvSpPr>
            <a:spLocks noGrp="1"/>
          </p:cNvSpPr>
          <p:nvPr>
            <p:ph type="ftr" sz="quarter" idx="4"/>
          </p:nvPr>
        </p:nvSpPr>
        <p:spPr/>
        <p:txBody>
          <a:bodyPr/>
          <a:lstStyle/>
          <a:p>
            <a:r>
              <a:rPr kumimoji="1" lang="en-US" altLang="ja-JP"/>
              <a:t>IT</a:t>
            </a:r>
            <a:r>
              <a:rPr kumimoji="1" lang="ja-JP" altLang="en-US"/>
              <a:t>ストラテジ分野ケース教材</a:t>
            </a:r>
          </a:p>
        </p:txBody>
      </p:sp>
      <p:sp>
        <p:nvSpPr>
          <p:cNvPr id="5" name="スライド番号プレースホルダー 4"/>
          <p:cNvSpPr>
            <a:spLocks noGrp="1"/>
          </p:cNvSpPr>
          <p:nvPr>
            <p:ph type="sldNum" sz="quarter" idx="5"/>
          </p:nvPr>
        </p:nvSpPr>
        <p:spPr/>
        <p:txBody>
          <a:bodyPr/>
          <a:lstStyle/>
          <a:p>
            <a:fld id="{5755E063-12FE-4BBB-99B8-55459362152C}" type="slidenum">
              <a:rPr kumimoji="1" lang="ja-JP" altLang="en-US" smtClean="0"/>
              <a:t>9</a:t>
            </a:fld>
            <a:endParaRPr kumimoji="1" lang="ja-JP" altLang="en-US"/>
          </a:p>
        </p:txBody>
      </p:sp>
    </p:spTree>
    <p:extLst>
      <p:ext uri="{BB962C8B-B14F-4D97-AF65-F5344CB8AC3E}">
        <p14:creationId xmlns:p14="http://schemas.microsoft.com/office/powerpoint/2010/main" val="306405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524628"/>
            <a:ext cx="9141619" cy="333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453960"/>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日付プレースホルダー 9">
            <a:extLst>
              <a:ext uri="{FF2B5EF4-FFF2-40B4-BE49-F238E27FC236}">
                <a16:creationId xmlns:a16="http://schemas.microsoft.com/office/drawing/2014/main" xmlns="" id="{47485D36-A456-47A0-960E-FFC86297D70A}"/>
              </a:ext>
            </a:extLst>
          </p:cNvPr>
          <p:cNvSpPr>
            <a:spLocks noGrp="1"/>
          </p:cNvSpPr>
          <p:nvPr>
            <p:ph type="dt" sz="half" idx="10"/>
          </p:nvPr>
        </p:nvSpPr>
        <p:spPr/>
        <p:txBody>
          <a:bodyPr/>
          <a:lstStyle/>
          <a:p>
            <a:fld id="{3F978433-9484-4C17-A97C-4E664BD5A237}" type="datetime1">
              <a:rPr kumimoji="1" lang="ja-JP" altLang="en-US" smtClean="0"/>
              <a:t>2020/2/11</a:t>
            </a:fld>
            <a:endParaRPr kumimoji="1" lang="ja-JP" altLang="en-US"/>
          </a:p>
        </p:txBody>
      </p:sp>
      <p:sp>
        <p:nvSpPr>
          <p:cNvPr id="11" name="フッター プレースホルダー 10">
            <a:extLst>
              <a:ext uri="{FF2B5EF4-FFF2-40B4-BE49-F238E27FC236}">
                <a16:creationId xmlns:a16="http://schemas.microsoft.com/office/drawing/2014/main" xmlns="" id="{918AD7B0-D643-4F61-A405-1E971E9CDD5E}"/>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a16="http://schemas.microsoft.com/office/drawing/2014/main" xmlns="" id="{1AD4048A-E4E4-4326-8005-74F5A1530B51}"/>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11920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xmlns="" id="{8F9D7300-2CB8-475B-BC66-4D3ACF754710}"/>
              </a:ext>
            </a:extLst>
          </p:cNvPr>
          <p:cNvSpPr>
            <a:spLocks noGrp="1"/>
          </p:cNvSpPr>
          <p:nvPr>
            <p:ph type="dt" sz="half" idx="10"/>
          </p:nvPr>
        </p:nvSpPr>
        <p:spPr/>
        <p:txBody>
          <a:bodyPr/>
          <a:lstStyle/>
          <a:p>
            <a:fld id="{F0479C43-A600-472E-9091-0A47152033F0}" type="datetime1">
              <a:rPr kumimoji="1" lang="ja-JP" altLang="en-US" smtClean="0"/>
              <a:t>2020/2/11</a:t>
            </a:fld>
            <a:endParaRPr kumimoji="1" lang="ja-JP" altLang="en-US"/>
          </a:p>
        </p:txBody>
      </p:sp>
      <p:sp>
        <p:nvSpPr>
          <p:cNvPr id="8" name="フッター プレースホルダー 7">
            <a:extLst>
              <a:ext uri="{FF2B5EF4-FFF2-40B4-BE49-F238E27FC236}">
                <a16:creationId xmlns:a16="http://schemas.microsoft.com/office/drawing/2014/main" xmlns="" id="{0601E055-B426-42CC-8F56-08FE00279C7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9" name="スライド番号プレースホルダー 8">
            <a:extLst>
              <a:ext uri="{FF2B5EF4-FFF2-40B4-BE49-F238E27FC236}">
                <a16:creationId xmlns:a16="http://schemas.microsoft.com/office/drawing/2014/main" xmlns="" id="{F57DFF89-0A99-44CD-A79C-E7AC388568BA}"/>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11419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517968"/>
            <a:ext cx="9141619" cy="340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46250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6968" y="412301"/>
            <a:ext cx="1971675" cy="600532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95358" y="412301"/>
            <a:ext cx="6498550" cy="6005323"/>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日付プレースホルダー 8">
            <a:extLst>
              <a:ext uri="{FF2B5EF4-FFF2-40B4-BE49-F238E27FC236}">
                <a16:creationId xmlns:a16="http://schemas.microsoft.com/office/drawing/2014/main" xmlns="" id="{AD070BA9-ACF8-4CD0-8522-ACDF78B774B7}"/>
              </a:ext>
            </a:extLst>
          </p:cNvPr>
          <p:cNvSpPr>
            <a:spLocks noGrp="1"/>
          </p:cNvSpPr>
          <p:nvPr>
            <p:ph type="dt" sz="half" idx="10"/>
          </p:nvPr>
        </p:nvSpPr>
        <p:spPr/>
        <p:txBody>
          <a:bodyPr/>
          <a:lstStyle/>
          <a:p>
            <a:fld id="{DAAF9EE2-2744-4912-B712-B76FAA88A8AB}" type="datetime1">
              <a:rPr kumimoji="1" lang="ja-JP" altLang="en-US" smtClean="0"/>
              <a:t>2020/2/11</a:t>
            </a:fld>
            <a:endParaRPr kumimoji="1" lang="ja-JP" altLang="en-US"/>
          </a:p>
        </p:txBody>
      </p:sp>
      <p:sp>
        <p:nvSpPr>
          <p:cNvPr id="10" name="フッター プレースホルダー 9">
            <a:extLst>
              <a:ext uri="{FF2B5EF4-FFF2-40B4-BE49-F238E27FC236}">
                <a16:creationId xmlns:a16="http://schemas.microsoft.com/office/drawing/2014/main" xmlns="" id="{7566F8A0-6ABD-4271-9206-ACD9866958EA}"/>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1" name="スライド番号プレースホルダー 10">
            <a:extLst>
              <a:ext uri="{FF2B5EF4-FFF2-40B4-BE49-F238E27FC236}">
                <a16:creationId xmlns:a16="http://schemas.microsoft.com/office/drawing/2014/main" xmlns="" id="{81A1B22C-4CD0-4A98-9259-0E585B054686}"/>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147000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xmlns="" id="{54685CC8-E854-4396-9DA2-C6FC252CCB95}"/>
              </a:ext>
            </a:extLst>
          </p:cNvPr>
          <p:cNvSpPr>
            <a:spLocks noGrp="1"/>
          </p:cNvSpPr>
          <p:nvPr>
            <p:ph type="dt" sz="half" idx="10"/>
          </p:nvPr>
        </p:nvSpPr>
        <p:spPr/>
        <p:txBody>
          <a:bodyPr/>
          <a:lstStyle/>
          <a:p>
            <a:fld id="{591DABBC-65A8-4405-88F3-BAE4D14BF0FD}" type="datetime1">
              <a:rPr kumimoji="1" lang="ja-JP" altLang="en-US" smtClean="0"/>
              <a:t>2020/2/11</a:t>
            </a:fld>
            <a:endParaRPr kumimoji="1" lang="ja-JP" altLang="en-US"/>
          </a:p>
        </p:txBody>
      </p:sp>
      <p:sp>
        <p:nvSpPr>
          <p:cNvPr id="8" name="フッター プレースホルダー 7">
            <a:extLst>
              <a:ext uri="{FF2B5EF4-FFF2-40B4-BE49-F238E27FC236}">
                <a16:creationId xmlns:a16="http://schemas.microsoft.com/office/drawing/2014/main" xmlns="" id="{22D04D15-A577-4075-B7EF-410618736EF7}"/>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9" name="スライド番号プレースホルダー 8">
            <a:extLst>
              <a:ext uri="{FF2B5EF4-FFF2-40B4-BE49-F238E27FC236}">
                <a16:creationId xmlns:a16="http://schemas.microsoft.com/office/drawing/2014/main" xmlns="" id="{921F821A-FA7B-4780-816D-65244AE8D845}"/>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88562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503350"/>
            <a:ext cx="9141619" cy="3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46250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日付プレースホルダー 9">
            <a:extLst>
              <a:ext uri="{FF2B5EF4-FFF2-40B4-BE49-F238E27FC236}">
                <a16:creationId xmlns:a16="http://schemas.microsoft.com/office/drawing/2014/main" xmlns="" id="{DD365243-6E30-4012-BF7C-A67F8B306643}"/>
              </a:ext>
            </a:extLst>
          </p:cNvPr>
          <p:cNvSpPr>
            <a:spLocks noGrp="1"/>
          </p:cNvSpPr>
          <p:nvPr>
            <p:ph type="dt" sz="half" idx="10"/>
          </p:nvPr>
        </p:nvSpPr>
        <p:spPr/>
        <p:txBody>
          <a:bodyPr/>
          <a:lstStyle/>
          <a:p>
            <a:fld id="{5A9A0A65-83A2-4A14-8D2F-2F1B50AFAB2E}" type="datetime1">
              <a:rPr kumimoji="1" lang="ja-JP" altLang="en-US" smtClean="0"/>
              <a:t>2020/2/11</a:t>
            </a:fld>
            <a:endParaRPr kumimoji="1" lang="ja-JP" altLang="en-US"/>
          </a:p>
        </p:txBody>
      </p:sp>
      <p:sp>
        <p:nvSpPr>
          <p:cNvPr id="11" name="フッター プレースホルダー 10">
            <a:extLst>
              <a:ext uri="{FF2B5EF4-FFF2-40B4-BE49-F238E27FC236}">
                <a16:creationId xmlns:a16="http://schemas.microsoft.com/office/drawing/2014/main" xmlns="" id="{4C479D93-1148-4B85-B4C3-F09C4088D70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a16="http://schemas.microsoft.com/office/drawing/2014/main" xmlns="" id="{ADE40E13-40C2-4B5C-A44A-4C3ED71C3019}"/>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123674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7468" y="847898"/>
            <a:ext cx="4158811" cy="556144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847898"/>
            <a:ext cx="4158811" cy="556144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a16="http://schemas.microsoft.com/office/drawing/2014/main" xmlns="" id="{B6D86079-D766-4F20-807C-03DBFC5FB778}"/>
              </a:ext>
            </a:extLst>
          </p:cNvPr>
          <p:cNvSpPr>
            <a:spLocks noGrp="1"/>
          </p:cNvSpPr>
          <p:nvPr>
            <p:ph type="dt" sz="half" idx="10"/>
          </p:nvPr>
        </p:nvSpPr>
        <p:spPr/>
        <p:txBody>
          <a:bodyPr/>
          <a:lstStyle/>
          <a:p>
            <a:fld id="{0FB5CCAA-7AE4-455E-B4F7-B6AE3585C379}" type="datetime1">
              <a:rPr kumimoji="1" lang="ja-JP" altLang="en-US" smtClean="0"/>
              <a:t>2020/2/11</a:t>
            </a:fld>
            <a:endParaRPr kumimoji="1" lang="ja-JP" altLang="en-US"/>
          </a:p>
        </p:txBody>
      </p:sp>
      <p:sp>
        <p:nvSpPr>
          <p:cNvPr id="9" name="フッター プレースホルダー 8">
            <a:extLst>
              <a:ext uri="{FF2B5EF4-FFF2-40B4-BE49-F238E27FC236}">
                <a16:creationId xmlns:a16="http://schemas.microsoft.com/office/drawing/2014/main" xmlns="" id="{34FE9845-83F0-4712-B813-610FEA856E1C}"/>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0" name="スライド番号プレースホルダー 9">
            <a:extLst>
              <a:ext uri="{FF2B5EF4-FFF2-40B4-BE49-F238E27FC236}">
                <a16:creationId xmlns:a16="http://schemas.microsoft.com/office/drawing/2014/main" xmlns="" id="{784ABEA3-9297-44D4-A530-58C63AC99866}"/>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
        <p:nvSpPr>
          <p:cNvPr id="11" name="タイトル 10">
            <a:extLst>
              <a:ext uri="{FF2B5EF4-FFF2-40B4-BE49-F238E27FC236}">
                <a16:creationId xmlns:a16="http://schemas.microsoft.com/office/drawing/2014/main" xmlns="" id="{1772A47D-B9D5-464E-8D9E-FB6411FF5A99}"/>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111640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350378" y="286605"/>
            <a:ext cx="8488964" cy="511418"/>
          </a:xfrm>
        </p:spPr>
        <p:txBody>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0378" y="876715"/>
            <a:ext cx="4175902"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Content Placeholder 3"/>
          <p:cNvSpPr>
            <a:spLocks noGrp="1"/>
          </p:cNvSpPr>
          <p:nvPr>
            <p:ph sz="half" idx="2"/>
          </p:nvPr>
        </p:nvSpPr>
        <p:spPr>
          <a:xfrm>
            <a:off x="350378" y="1612997"/>
            <a:ext cx="4175902" cy="4796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876715"/>
            <a:ext cx="4175902"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Content Placeholder 5"/>
          <p:cNvSpPr>
            <a:spLocks noGrp="1"/>
          </p:cNvSpPr>
          <p:nvPr>
            <p:ph sz="quarter" idx="4"/>
          </p:nvPr>
        </p:nvSpPr>
        <p:spPr>
          <a:xfrm>
            <a:off x="4663440" y="1612996"/>
            <a:ext cx="4175902" cy="4796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a16="http://schemas.microsoft.com/office/drawing/2014/main" xmlns="" id="{5D2AB97A-A2C2-4DB9-A89A-6E68D6F5EBE2}"/>
              </a:ext>
            </a:extLst>
          </p:cNvPr>
          <p:cNvSpPr>
            <a:spLocks noGrp="1"/>
          </p:cNvSpPr>
          <p:nvPr>
            <p:ph type="dt" sz="half" idx="10"/>
          </p:nvPr>
        </p:nvSpPr>
        <p:spPr/>
        <p:txBody>
          <a:bodyPr/>
          <a:lstStyle/>
          <a:p>
            <a:fld id="{026412FD-41C2-4BE9-B32C-7FD284AD8640}" type="datetime1">
              <a:rPr kumimoji="1" lang="ja-JP" altLang="en-US" smtClean="0"/>
              <a:t>2020/2/11</a:t>
            </a:fld>
            <a:endParaRPr kumimoji="1" lang="ja-JP" altLang="en-US"/>
          </a:p>
        </p:txBody>
      </p:sp>
      <p:sp>
        <p:nvSpPr>
          <p:cNvPr id="11" name="フッター プレースホルダー 10">
            <a:extLst>
              <a:ext uri="{FF2B5EF4-FFF2-40B4-BE49-F238E27FC236}">
                <a16:creationId xmlns:a16="http://schemas.microsoft.com/office/drawing/2014/main" xmlns="" id="{A9D8BCB7-7567-44FF-B6D0-E6678E5DF8D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a16="http://schemas.microsoft.com/office/drawing/2014/main" xmlns="" id="{1B4F011F-6880-4EEF-99B7-3DA2120B5DAD}"/>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75239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xmlns="" id="{18F19154-7CD7-4474-BAFB-CC34B259A8D7}"/>
              </a:ext>
            </a:extLst>
          </p:cNvPr>
          <p:cNvSpPr>
            <a:spLocks noGrp="1"/>
          </p:cNvSpPr>
          <p:nvPr>
            <p:ph type="dt" sz="half" idx="10"/>
          </p:nvPr>
        </p:nvSpPr>
        <p:spPr/>
        <p:txBody>
          <a:bodyPr/>
          <a:lstStyle/>
          <a:p>
            <a:fld id="{2677BF7A-9C4A-4DB9-BE93-11C84EBE3941}" type="datetime1">
              <a:rPr kumimoji="1" lang="ja-JP" altLang="en-US" smtClean="0"/>
              <a:t>2020/2/11</a:t>
            </a:fld>
            <a:endParaRPr kumimoji="1" lang="ja-JP" altLang="en-US"/>
          </a:p>
        </p:txBody>
      </p:sp>
      <p:sp>
        <p:nvSpPr>
          <p:cNvPr id="7" name="フッター プレースホルダー 6">
            <a:extLst>
              <a:ext uri="{FF2B5EF4-FFF2-40B4-BE49-F238E27FC236}">
                <a16:creationId xmlns:a16="http://schemas.microsoft.com/office/drawing/2014/main" xmlns="" id="{6141BFA6-FEAF-4204-A877-2E9EE5E3B86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8" name="スライド番号プレースホルダー 7">
            <a:extLst>
              <a:ext uri="{FF2B5EF4-FFF2-40B4-BE49-F238E27FC236}">
                <a16:creationId xmlns:a16="http://schemas.microsoft.com/office/drawing/2014/main" xmlns="" id="{0BC853FE-1C10-4EE8-ACF7-CEE1B8693787}"/>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36490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83784"/>
            <a:ext cx="9141619" cy="374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46250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付プレースホルダー 1">
            <a:extLst>
              <a:ext uri="{FF2B5EF4-FFF2-40B4-BE49-F238E27FC236}">
                <a16:creationId xmlns:a16="http://schemas.microsoft.com/office/drawing/2014/main" xmlns="" id="{F52CFBB6-46BF-4644-AF2A-6F72A7FF88AD}"/>
              </a:ext>
            </a:extLst>
          </p:cNvPr>
          <p:cNvSpPr>
            <a:spLocks noGrp="1"/>
          </p:cNvSpPr>
          <p:nvPr>
            <p:ph type="dt" sz="half" idx="10"/>
          </p:nvPr>
        </p:nvSpPr>
        <p:spPr/>
        <p:txBody>
          <a:bodyPr/>
          <a:lstStyle/>
          <a:p>
            <a:fld id="{1CA8F331-73D4-4274-BFE4-43AE6C3C833A}" type="datetime1">
              <a:rPr kumimoji="1" lang="ja-JP" altLang="en-US" smtClean="0"/>
              <a:t>2020/2/11</a:t>
            </a:fld>
            <a:endParaRPr kumimoji="1" lang="ja-JP" altLang="en-US"/>
          </a:p>
        </p:txBody>
      </p:sp>
      <p:sp>
        <p:nvSpPr>
          <p:cNvPr id="3" name="フッター プレースホルダー 2">
            <a:extLst>
              <a:ext uri="{FF2B5EF4-FFF2-40B4-BE49-F238E27FC236}">
                <a16:creationId xmlns:a16="http://schemas.microsoft.com/office/drawing/2014/main" xmlns="" id="{5E2DF587-0A95-4424-B8A9-19F758F86F5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4" name="スライド番号プレースホルダー 3">
            <a:extLst>
              <a:ext uri="{FF2B5EF4-FFF2-40B4-BE49-F238E27FC236}">
                <a16:creationId xmlns:a16="http://schemas.microsoft.com/office/drawing/2014/main" xmlns="" id="{BC5C854D-17C9-4C6D-BE12-A9D9660E8AC2}"/>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51522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日付プレースホルダー 9">
            <a:extLst>
              <a:ext uri="{FF2B5EF4-FFF2-40B4-BE49-F238E27FC236}">
                <a16:creationId xmlns:a16="http://schemas.microsoft.com/office/drawing/2014/main" xmlns="" id="{20149517-9388-4F2E-958C-397C50765C00}"/>
              </a:ext>
            </a:extLst>
          </p:cNvPr>
          <p:cNvSpPr>
            <a:spLocks noGrp="1"/>
          </p:cNvSpPr>
          <p:nvPr>
            <p:ph type="dt" sz="half" idx="10"/>
          </p:nvPr>
        </p:nvSpPr>
        <p:spPr/>
        <p:txBody>
          <a:bodyPr/>
          <a:lstStyle/>
          <a:p>
            <a:fld id="{93B9C5A2-EBC7-4818-8A67-15EED5336AF7}" type="datetime1">
              <a:rPr kumimoji="1" lang="ja-JP" altLang="en-US" smtClean="0"/>
              <a:t>2020/2/11</a:t>
            </a:fld>
            <a:endParaRPr kumimoji="1" lang="ja-JP" altLang="en-US"/>
          </a:p>
        </p:txBody>
      </p:sp>
      <p:sp>
        <p:nvSpPr>
          <p:cNvPr id="11" name="フッター プレースホルダー 10">
            <a:extLst>
              <a:ext uri="{FF2B5EF4-FFF2-40B4-BE49-F238E27FC236}">
                <a16:creationId xmlns:a16="http://schemas.microsoft.com/office/drawing/2014/main" xmlns="" id="{59E73285-FB6E-4B85-972A-CD436CD95C40}"/>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2" name="スライド番号プレースホルダー 11">
            <a:extLst>
              <a:ext uri="{FF2B5EF4-FFF2-40B4-BE49-F238E27FC236}">
                <a16:creationId xmlns:a16="http://schemas.microsoft.com/office/drawing/2014/main" xmlns="" id="{482D0B8F-BF95-4D42-BF68-56AFF5DCEB14}"/>
              </a:ext>
            </a:extLst>
          </p:cNvPr>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147298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B81163-7FF5-4256-85A5-56FAAD7FFE30}" type="datetime1">
              <a:rPr kumimoji="1" lang="ja-JP" altLang="en-US" smtClean="0"/>
              <a:t>2020/2/11</a:t>
            </a:fld>
            <a:endParaRPr kumimoji="1" lang="ja-JP" altLang="en-US"/>
          </a:p>
        </p:txBody>
      </p:sp>
      <p:sp>
        <p:nvSpPr>
          <p:cNvPr id="6" name="Footer Placeholder 5"/>
          <p:cNvSpPr>
            <a:spLocks noGrp="1"/>
          </p:cNvSpPr>
          <p:nvPr>
            <p:ph type="ftr" sz="quarter" idx="11"/>
          </p:nvPr>
        </p:nvSpPr>
        <p:spPr/>
        <p:txBody>
          <a:bodyPr/>
          <a:lstStyle/>
          <a:p>
            <a:r>
              <a:rPr kumimoji="1" lang="en-US" altLang="ja-JP"/>
              <a:t>IT</a:t>
            </a:r>
            <a:r>
              <a:rPr kumimoji="1" lang="ja-JP" altLang="en-US"/>
              <a:t>ストラテジ分野ケース教材</a:t>
            </a:r>
          </a:p>
        </p:txBody>
      </p:sp>
      <p:sp>
        <p:nvSpPr>
          <p:cNvPr id="7" name="Slide Number Placeholder 6"/>
          <p:cNvSpPr>
            <a:spLocks noGrp="1"/>
          </p:cNvSpPr>
          <p:nvPr>
            <p:ph type="sldNum" sz="quarter" idx="12"/>
          </p:nvPr>
        </p:nvSpPr>
        <p:spPr/>
        <p:txBody>
          <a:bodyPr/>
          <a:lstStyle/>
          <a:p>
            <a:fld id="{BC7EC0D7-F1B8-4B03-AD18-FC341B53B538}" type="slidenum">
              <a:rPr kumimoji="1" lang="ja-JP" altLang="en-US" smtClean="0"/>
              <a:t>‹#›</a:t>
            </a:fld>
            <a:endParaRPr kumimoji="1" lang="ja-JP" altLang="en-US"/>
          </a:p>
        </p:txBody>
      </p:sp>
    </p:spTree>
    <p:extLst>
      <p:ext uri="{BB962C8B-B14F-4D97-AF65-F5344CB8AC3E}">
        <p14:creationId xmlns:p14="http://schemas.microsoft.com/office/powerpoint/2010/main" val="231738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26272"/>
            <a:ext cx="9144001" cy="331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6250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58923" y="286605"/>
            <a:ext cx="8477428" cy="503103"/>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58922" y="850300"/>
            <a:ext cx="8477429" cy="5569801"/>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22961" y="6571395"/>
            <a:ext cx="1854203" cy="253516"/>
          </a:xfrm>
          <a:prstGeom prst="rect">
            <a:avLst/>
          </a:prstGeom>
        </p:spPr>
        <p:txBody>
          <a:bodyPr vert="horz" lIns="91440" tIns="45720" rIns="91440" bIns="45720" rtlCol="0" anchor="ctr"/>
          <a:lstStyle>
            <a:lvl1pPr algn="l">
              <a:defRPr sz="900">
                <a:solidFill>
                  <a:srgbClr val="FFFFFF"/>
                </a:solidFill>
              </a:defRPr>
            </a:lvl1pPr>
          </a:lstStyle>
          <a:p>
            <a:fld id="{22D7210B-17FC-43EC-AD49-3F7430BAE02C}" type="datetime1">
              <a:rPr kumimoji="1" lang="ja-JP" altLang="en-US" smtClean="0"/>
              <a:t>2020/2/11</a:t>
            </a:fld>
            <a:endParaRPr kumimoji="1" lang="ja-JP" altLang="en-US"/>
          </a:p>
        </p:txBody>
      </p:sp>
      <p:sp>
        <p:nvSpPr>
          <p:cNvPr id="5" name="Footer Placeholder 4"/>
          <p:cNvSpPr>
            <a:spLocks noGrp="1"/>
          </p:cNvSpPr>
          <p:nvPr>
            <p:ph type="ftr" sz="quarter" idx="3"/>
          </p:nvPr>
        </p:nvSpPr>
        <p:spPr>
          <a:xfrm>
            <a:off x="2764639" y="6571395"/>
            <a:ext cx="3617103" cy="253516"/>
          </a:xfrm>
          <a:prstGeom prst="rect">
            <a:avLst/>
          </a:prstGeom>
        </p:spPr>
        <p:txBody>
          <a:bodyPr vert="horz" lIns="91440" tIns="45720" rIns="91440" bIns="45720" rtlCol="0" anchor="ctr"/>
          <a:lstStyle>
            <a:lvl1pPr algn="ctr">
              <a:defRPr sz="900" cap="all" baseline="0">
                <a:solidFill>
                  <a:srgbClr val="FFFFFF"/>
                </a:solidFill>
              </a:defRPr>
            </a:lvl1pPr>
          </a:lstStyle>
          <a:p>
            <a:r>
              <a:rPr kumimoji="1" lang="en-US" altLang="ja-JP" dirty="0"/>
              <a:t>IT</a:t>
            </a:r>
            <a:r>
              <a:rPr kumimoji="1" lang="ja-JP" altLang="en-US" dirty="0"/>
              <a:t>ストラテジ分野ケース教材</a:t>
            </a:r>
          </a:p>
        </p:txBody>
      </p:sp>
      <p:sp>
        <p:nvSpPr>
          <p:cNvPr id="6" name="Slide Number Placeholder 5"/>
          <p:cNvSpPr>
            <a:spLocks noGrp="1"/>
          </p:cNvSpPr>
          <p:nvPr>
            <p:ph type="sldNum" sz="quarter" idx="4"/>
          </p:nvPr>
        </p:nvSpPr>
        <p:spPr>
          <a:xfrm>
            <a:off x="7425344" y="6571395"/>
            <a:ext cx="984019" cy="253516"/>
          </a:xfrm>
          <a:prstGeom prst="rect">
            <a:avLst/>
          </a:prstGeom>
        </p:spPr>
        <p:txBody>
          <a:bodyPr vert="horz" lIns="91440" tIns="45720" rIns="91440" bIns="45720" rtlCol="0" anchor="ctr"/>
          <a:lstStyle>
            <a:lvl1pPr algn="r">
              <a:defRPr sz="1050">
                <a:solidFill>
                  <a:srgbClr val="FFFFFF"/>
                </a:solidFill>
              </a:defRPr>
            </a:lvl1pPr>
          </a:lstStyle>
          <a:p>
            <a:fld id="{BC7EC0D7-F1B8-4B03-AD18-FC341B53B538}" type="slidenum">
              <a:rPr kumimoji="1" lang="ja-JP" altLang="en-US" smtClean="0"/>
              <a:t>‹#›</a:t>
            </a:fld>
            <a:endParaRPr kumimoji="1" lang="ja-JP" altLang="en-US"/>
          </a:p>
        </p:txBody>
      </p:sp>
      <p:cxnSp>
        <p:nvCxnSpPr>
          <p:cNvPr id="10" name="Straight Connector 9"/>
          <p:cNvCxnSpPr>
            <a:cxnSpLocks/>
          </p:cNvCxnSpPr>
          <p:nvPr/>
        </p:nvCxnSpPr>
        <p:spPr>
          <a:xfrm>
            <a:off x="358922" y="786533"/>
            <a:ext cx="847742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0690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lnSpc>
          <a:spcPct val="85000"/>
        </a:lnSpc>
        <a:spcBef>
          <a:spcPct val="0"/>
        </a:spcBef>
        <a:buNone/>
        <a:defRPr kumimoji="1"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n"/>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u"/>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ü"/>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xmlns="" id="{C8A8BB1E-E922-4EF7-8A70-90045AB16488}"/>
              </a:ext>
            </a:extLst>
          </p:cNvPr>
          <p:cNvSpPr>
            <a:spLocks noGrp="1"/>
          </p:cNvSpPr>
          <p:nvPr>
            <p:ph type="ctrTitle"/>
          </p:nvPr>
        </p:nvSpPr>
        <p:spPr/>
        <p:txBody>
          <a:bodyPr/>
          <a:lstStyle/>
          <a:p>
            <a:r>
              <a:rPr kumimoji="1" lang="en-US" altLang="ja-JP" dirty="0"/>
              <a:t>IT</a:t>
            </a:r>
            <a:r>
              <a:rPr kumimoji="1" lang="ja-JP" altLang="en-US" dirty="0"/>
              <a:t>ストラテジ分野</a:t>
            </a:r>
            <a:r>
              <a:rPr kumimoji="1" lang="en-US" altLang="ja-JP" dirty="0"/>
              <a:t/>
            </a:r>
            <a:br>
              <a:rPr kumimoji="1" lang="en-US" altLang="ja-JP" dirty="0"/>
            </a:br>
            <a:endParaRPr kumimoji="1" lang="ja-JP" altLang="en-US" dirty="0"/>
          </a:p>
        </p:txBody>
      </p:sp>
      <p:sp>
        <p:nvSpPr>
          <p:cNvPr id="11" name="字幕 10">
            <a:extLst>
              <a:ext uri="{FF2B5EF4-FFF2-40B4-BE49-F238E27FC236}">
                <a16:creationId xmlns:a16="http://schemas.microsoft.com/office/drawing/2014/main" xmlns="" id="{C118344C-ADF4-46D3-9BDC-77ED45E64CC8}"/>
              </a:ext>
            </a:extLst>
          </p:cNvPr>
          <p:cNvSpPr>
            <a:spLocks noGrp="1"/>
          </p:cNvSpPr>
          <p:nvPr>
            <p:ph type="subTitle" idx="1"/>
          </p:nvPr>
        </p:nvSpPr>
        <p:spPr/>
        <p:txBody>
          <a:bodyPr/>
          <a:lstStyle/>
          <a:p>
            <a:r>
              <a:rPr kumimoji="1" lang="ja-JP" altLang="en-US" dirty="0" smtClean="0"/>
              <a:t>ＩＴ戦略策定</a:t>
            </a:r>
            <a:endParaRPr kumimoji="1" lang="ja-JP" altLang="en-US" dirty="0"/>
          </a:p>
        </p:txBody>
      </p:sp>
      <p:sp>
        <p:nvSpPr>
          <p:cNvPr id="12" name="フッター プレースホルダー 11">
            <a:extLst>
              <a:ext uri="{FF2B5EF4-FFF2-40B4-BE49-F238E27FC236}">
                <a16:creationId xmlns:a16="http://schemas.microsoft.com/office/drawing/2014/main" xmlns="" id="{D1EA7CD3-D847-4082-B38E-DBA0F9D9EB3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13" name="スライド番号プレースホルダー 12">
            <a:extLst>
              <a:ext uri="{FF2B5EF4-FFF2-40B4-BE49-F238E27FC236}">
                <a16:creationId xmlns:a16="http://schemas.microsoft.com/office/drawing/2014/main" xmlns="" id="{E933F99D-8DC5-4ACC-AF01-CF5A63788AA6}"/>
              </a:ext>
            </a:extLst>
          </p:cNvPr>
          <p:cNvSpPr>
            <a:spLocks noGrp="1"/>
          </p:cNvSpPr>
          <p:nvPr>
            <p:ph type="sldNum" sz="quarter" idx="12"/>
          </p:nvPr>
        </p:nvSpPr>
        <p:spPr/>
        <p:txBody>
          <a:bodyPr/>
          <a:lstStyle/>
          <a:p>
            <a:fld id="{BC7EC0D7-F1B8-4B03-AD18-FC341B53B538}" type="slidenum">
              <a:rPr kumimoji="1" lang="ja-JP" altLang="en-US" smtClean="0"/>
              <a:t>1</a:t>
            </a:fld>
            <a:endParaRPr kumimoji="1" lang="ja-JP" altLang="en-US"/>
          </a:p>
        </p:txBody>
      </p:sp>
    </p:spTree>
    <p:extLst>
      <p:ext uri="{BB962C8B-B14F-4D97-AF65-F5344CB8AC3E}">
        <p14:creationId xmlns:p14="http://schemas.microsoft.com/office/powerpoint/2010/main" val="385904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kumimoji="1" lang="ja-JP" altLang="en-US" dirty="0"/>
              <a:t>業務プロセス</a:t>
            </a:r>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kumimoji="1" lang="en-US" altLang="ja-JP" dirty="0"/>
              <a:t>RPA</a:t>
            </a:r>
            <a:r>
              <a:rPr kumimoji="1" lang="ja-JP" altLang="en-US" dirty="0"/>
              <a:t>とは</a:t>
            </a:r>
            <a:r>
              <a:rPr kumimoji="1" lang="en-US" altLang="ja-JP" dirty="0"/>
              <a:t>(1)</a:t>
            </a:r>
          </a:p>
          <a:p>
            <a:pPr lvl="1"/>
            <a:r>
              <a:rPr lang="en-US" altLang="ja-JP" dirty="0"/>
              <a:t>RPA</a:t>
            </a:r>
            <a:r>
              <a:rPr lang="ja-JP" altLang="en-US" dirty="0"/>
              <a:t>（</a:t>
            </a:r>
            <a:r>
              <a:rPr lang="en-US" altLang="ja-JP" dirty="0"/>
              <a:t>Robotic Process Automation</a:t>
            </a:r>
            <a:r>
              <a:rPr lang="ja-JP" altLang="en-US" dirty="0"/>
              <a:t>）は、事務作業を担うホワイトワーカーが</a:t>
            </a:r>
            <a:r>
              <a:rPr lang="en-US" altLang="ja-JP" dirty="0"/>
              <a:t>PC</a:t>
            </a:r>
            <a:r>
              <a:rPr lang="ja-JP" altLang="en-US" dirty="0"/>
              <a:t>などを用いて行っている一連の作業を自動化できる「ソフトウェアロボット」のことである。</a:t>
            </a:r>
            <a:endParaRPr lang="en-US" altLang="ja-JP" dirty="0"/>
          </a:p>
          <a:p>
            <a:pPr lvl="1"/>
            <a:r>
              <a:rPr lang="en-US" altLang="ja-JP" dirty="0"/>
              <a:t>RPA</a:t>
            </a:r>
            <a:r>
              <a:rPr lang="ja-JP" altLang="en-US" dirty="0"/>
              <a:t>によって生み出された自動処理を行うプログラムを、「ロボット」、「デジタルレイバー」と呼ぶ。</a:t>
            </a:r>
            <a:endParaRPr lang="en-US" altLang="ja-JP" dirty="0"/>
          </a:p>
          <a:p>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10</a:t>
            </a:fld>
            <a:endParaRPr kumimoji="1" lang="ja-JP" altLang="en-US"/>
          </a:p>
        </p:txBody>
      </p:sp>
      <p:pic>
        <p:nvPicPr>
          <p:cNvPr id="3080" name="Picture 8" descr="rpa_column_02_01.png">
            <a:extLst>
              <a:ext uri="{FF2B5EF4-FFF2-40B4-BE49-F238E27FC236}">
                <a16:creationId xmlns:a16="http://schemas.microsoft.com/office/drawing/2014/main" xmlns="" id="{149C9E51-1A65-45CF-934F-03BE6AB6C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103" y="2431112"/>
            <a:ext cx="5205549" cy="392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2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kumimoji="1" lang="ja-JP" altLang="en-US" dirty="0"/>
              <a:t>業務プロセス</a:t>
            </a:r>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kumimoji="1" lang="en-US" altLang="ja-JP" dirty="0"/>
              <a:t>RPA</a:t>
            </a:r>
            <a:r>
              <a:rPr kumimoji="1" lang="ja-JP" altLang="en-US" dirty="0"/>
              <a:t>とは</a:t>
            </a:r>
            <a:r>
              <a:rPr kumimoji="1" lang="en-US" altLang="ja-JP" dirty="0"/>
              <a:t>(2)</a:t>
            </a:r>
          </a:p>
          <a:p>
            <a:pPr lvl="1"/>
            <a:r>
              <a:rPr lang="en-US" altLang="ja-JP" dirty="0"/>
              <a:t>RPA</a:t>
            </a:r>
            <a:r>
              <a:rPr lang="ja-JP" altLang="en-US" dirty="0"/>
              <a:t>の導入手順。</a:t>
            </a:r>
            <a:endParaRPr lang="en-US" altLang="ja-JP" dirty="0"/>
          </a:p>
          <a:p>
            <a:pPr lvl="2"/>
            <a:r>
              <a:rPr lang="en-US" altLang="ja-JP" dirty="0"/>
              <a:t>RPA</a:t>
            </a:r>
            <a:r>
              <a:rPr lang="ja-JP" altLang="en-US" dirty="0"/>
              <a:t>製品に付属している設定ツールを利用して、普段の手作業で行う手順通りに一連の操作を記録したロボットを作成。</a:t>
            </a:r>
            <a:endParaRPr lang="en-US" altLang="ja-JP" dirty="0"/>
          </a:p>
          <a:p>
            <a:pPr lvl="2"/>
            <a:r>
              <a:rPr lang="ja-JP" altLang="en-US" dirty="0"/>
              <a:t>作成したロボットを管理サーバーなどに配備して自動実行のタイミングを設定。</a:t>
            </a:r>
            <a:endParaRPr lang="en-US" altLang="ja-JP" dirty="0"/>
          </a:p>
          <a:p>
            <a:pPr lvl="2"/>
            <a:r>
              <a:rPr lang="ja-JP" altLang="en-US" dirty="0"/>
              <a:t>業務をロボットが自動的に実行。</a:t>
            </a:r>
            <a:endParaRPr lang="en-US" altLang="ja-JP" dirty="0"/>
          </a:p>
          <a:p>
            <a:pPr lvl="1"/>
            <a:r>
              <a:rPr lang="ja-JP" altLang="en-US" dirty="0"/>
              <a:t>ロボットは複数のシステムに跨がって操作することができるので、個々にシステム化されているものを複数操作しないと完結しないような業務に向いている。</a:t>
            </a:r>
            <a:endParaRPr lang="en-US" altLang="ja-JP" dirty="0"/>
          </a:p>
          <a:p>
            <a:pPr lvl="1"/>
            <a:r>
              <a:rPr lang="ja-JP" altLang="en-US" dirty="0"/>
              <a:t>操作が機械的にルール化できないもの、人間の経験や勘が必要な処理は、</a:t>
            </a:r>
            <a:r>
              <a:rPr lang="en-US" altLang="ja-JP" dirty="0"/>
              <a:t>RPA</a:t>
            </a:r>
            <a:r>
              <a:rPr lang="ja-JP" altLang="en-US" dirty="0"/>
              <a:t>では自動化することができない。</a:t>
            </a:r>
            <a:endParaRPr lang="en-US" altLang="ja-JP" dirty="0"/>
          </a:p>
          <a:p>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11</a:t>
            </a:fld>
            <a:endParaRPr kumimoji="1" lang="ja-JP" altLang="en-US"/>
          </a:p>
        </p:txBody>
      </p:sp>
      <p:pic>
        <p:nvPicPr>
          <p:cNvPr id="4098" name="Picture 2" descr="rpa_column_02_02.png">
            <a:extLst>
              <a:ext uri="{FF2B5EF4-FFF2-40B4-BE49-F238E27FC236}">
                <a16:creationId xmlns:a16="http://schemas.microsoft.com/office/drawing/2014/main" xmlns="" id="{BD240156-8A59-4215-ABE1-CA5343148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99" y="3754278"/>
            <a:ext cx="8215602" cy="225342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xmlns="" id="{7B766626-1F64-4B5D-932B-CBEE87F821FA}"/>
              </a:ext>
            </a:extLst>
          </p:cNvPr>
          <p:cNvSpPr txBox="1"/>
          <p:nvPr/>
        </p:nvSpPr>
        <p:spPr>
          <a:xfrm>
            <a:off x="1058066" y="6112324"/>
            <a:ext cx="6859287" cy="307777"/>
          </a:xfrm>
          <a:prstGeom prst="rect">
            <a:avLst/>
          </a:prstGeom>
          <a:noFill/>
        </p:spPr>
        <p:txBody>
          <a:bodyPr wrap="square" rtlCol="0">
            <a:spAutoFit/>
          </a:bodyPr>
          <a:lstStyle/>
          <a:p>
            <a:r>
              <a:rPr kumimoji="1" lang="en-US" altLang="ja-JP" sz="1400" dirty="0"/>
              <a:t>RPA</a:t>
            </a:r>
            <a:r>
              <a:rPr kumimoji="1" lang="ja-JP" altLang="en-US" sz="1400" dirty="0"/>
              <a:t>導入により、</a:t>
            </a:r>
            <a:r>
              <a:rPr kumimoji="1" lang="en-US" altLang="ja-JP" sz="1400" dirty="0"/>
              <a:t>5</a:t>
            </a:r>
            <a:r>
              <a:rPr kumimoji="1" lang="ja-JP" altLang="en-US" sz="1400" dirty="0"/>
              <a:t>人必要なルーティンワークを</a:t>
            </a:r>
            <a:r>
              <a:rPr kumimoji="1" lang="en-US" altLang="ja-JP" sz="1400" dirty="0"/>
              <a:t>1</a:t>
            </a:r>
            <a:r>
              <a:rPr kumimoji="1" lang="ja-JP" altLang="en-US" sz="1400" dirty="0"/>
              <a:t>人の作業確認者とロボットに置き換えた例</a:t>
            </a:r>
          </a:p>
        </p:txBody>
      </p:sp>
    </p:spTree>
    <p:extLst>
      <p:ext uri="{BB962C8B-B14F-4D97-AF65-F5344CB8AC3E}">
        <p14:creationId xmlns:p14="http://schemas.microsoft.com/office/powerpoint/2010/main" val="102808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608AA2A-6C3C-4FAC-8E30-8F71371B22AE}"/>
              </a:ext>
            </a:extLst>
          </p:cNvPr>
          <p:cNvSpPr>
            <a:spLocks noGrp="1"/>
          </p:cNvSpPr>
          <p:nvPr>
            <p:ph type="title"/>
          </p:nvPr>
        </p:nvSpPr>
        <p:spPr/>
        <p:txBody>
          <a:bodyPr>
            <a:normAutofit fontScale="90000"/>
          </a:bodyPr>
          <a:lstStyle/>
          <a:p>
            <a:r>
              <a:rPr lang="ja-JP" altLang="en-US" dirty="0"/>
              <a:t>業務プロセス</a:t>
            </a:r>
            <a:endParaRPr kumimoji="1" lang="ja-JP" altLang="en-US" dirty="0"/>
          </a:p>
        </p:txBody>
      </p:sp>
      <p:sp>
        <p:nvSpPr>
          <p:cNvPr id="3" name="コンテンツ プレースホルダー 2">
            <a:extLst>
              <a:ext uri="{FF2B5EF4-FFF2-40B4-BE49-F238E27FC236}">
                <a16:creationId xmlns:a16="http://schemas.microsoft.com/office/drawing/2014/main" xmlns="" id="{89B2E43E-517C-40BF-B5E0-C0F198BE1792}"/>
              </a:ext>
            </a:extLst>
          </p:cNvPr>
          <p:cNvSpPr>
            <a:spLocks noGrp="1"/>
          </p:cNvSpPr>
          <p:nvPr>
            <p:ph idx="1"/>
          </p:nvPr>
        </p:nvSpPr>
        <p:spPr>
          <a:xfrm>
            <a:off x="358923" y="850300"/>
            <a:ext cx="8477428" cy="3135111"/>
          </a:xfrm>
        </p:spPr>
        <p:txBody>
          <a:bodyPr/>
          <a:lstStyle/>
          <a:p>
            <a:r>
              <a:rPr lang="ja-JP" altLang="en-US" dirty="0"/>
              <a:t>株式会社ビズリーチの</a:t>
            </a:r>
            <a:r>
              <a:rPr lang="en-US" altLang="ja-JP" dirty="0"/>
              <a:t>BPR</a:t>
            </a:r>
          </a:p>
          <a:p>
            <a:pPr lvl="1"/>
            <a:r>
              <a:rPr lang="ja-JP" altLang="en-US" dirty="0"/>
              <a:t>ビズリーチでは、社内外における一連のビジネスプロセスを見直し、社内のムダや不合理な部分を省いて最適なプロセスを築くことを目的とした部署として</a:t>
            </a:r>
            <a:r>
              <a:rPr lang="en-US" altLang="ja-JP" dirty="0"/>
              <a:t>BPR</a:t>
            </a:r>
            <a:r>
              <a:rPr lang="ja-JP" altLang="en-US" dirty="0"/>
              <a:t>チームを発足。</a:t>
            </a:r>
            <a:endParaRPr lang="en-US" altLang="ja-JP" dirty="0"/>
          </a:p>
          <a:p>
            <a:pPr lvl="1"/>
            <a:r>
              <a:rPr lang="ja-JP" altLang="en-US" dirty="0"/>
              <a:t>「法人のお客様に正しい金額で請求書を発行する」と言う全く同じ目的の機能が、それぞれの事業部ごとに一から開発され、その結果、営業事務・経理・メンテナンスするエンジニアの工数が二重管理で浪費されてしまっていたことを</a:t>
            </a:r>
            <a:r>
              <a:rPr lang="en-US" altLang="ja-JP" dirty="0"/>
              <a:t>BPR</a:t>
            </a:r>
            <a:r>
              <a:rPr lang="ja-JP" altLang="en-US" dirty="0"/>
              <a:t>で改善。</a:t>
            </a:r>
            <a:endParaRPr lang="en-US" altLang="ja-JP" dirty="0"/>
          </a:p>
        </p:txBody>
      </p:sp>
      <p:sp>
        <p:nvSpPr>
          <p:cNvPr id="4" name="フッター プレースホルダー 3">
            <a:extLst>
              <a:ext uri="{FF2B5EF4-FFF2-40B4-BE49-F238E27FC236}">
                <a16:creationId xmlns:a16="http://schemas.microsoft.com/office/drawing/2014/main" xmlns=""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23D6521A-E194-4D8C-8FD9-DB919C5E3458}"/>
              </a:ext>
            </a:extLst>
          </p:cNvPr>
          <p:cNvSpPr>
            <a:spLocks noGrp="1"/>
          </p:cNvSpPr>
          <p:nvPr>
            <p:ph type="sldNum" sz="quarter" idx="12"/>
          </p:nvPr>
        </p:nvSpPr>
        <p:spPr/>
        <p:txBody>
          <a:bodyPr/>
          <a:lstStyle/>
          <a:p>
            <a:fld id="{BC7EC0D7-F1B8-4B03-AD18-FC341B53B538}" type="slidenum">
              <a:rPr kumimoji="1" lang="ja-JP" altLang="en-US" smtClean="0"/>
              <a:t>12</a:t>
            </a:fld>
            <a:endParaRPr kumimoji="1" lang="ja-JP" altLang="en-US"/>
          </a:p>
        </p:txBody>
      </p:sp>
      <p:pic>
        <p:nvPicPr>
          <p:cNvPr id="1026" name="Picture 2" descr="https://cdn-ak.f.st-hatena.com/images/fotolife/b/bizreach/20170901/20170901153638.png">
            <a:extLst>
              <a:ext uri="{FF2B5EF4-FFF2-40B4-BE49-F238E27FC236}">
                <a16:creationId xmlns:a16="http://schemas.microsoft.com/office/drawing/2014/main" xmlns="" id="{23BC811A-9E5C-49EA-988C-BC19ABCFF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054" y="2822103"/>
            <a:ext cx="4361089" cy="360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5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608AA2A-6C3C-4FAC-8E30-8F71371B22AE}"/>
              </a:ext>
            </a:extLst>
          </p:cNvPr>
          <p:cNvSpPr>
            <a:spLocks noGrp="1"/>
          </p:cNvSpPr>
          <p:nvPr>
            <p:ph type="title"/>
          </p:nvPr>
        </p:nvSpPr>
        <p:spPr/>
        <p:txBody>
          <a:bodyPr>
            <a:normAutofit fontScale="90000"/>
          </a:bodyPr>
          <a:lstStyle/>
          <a:p>
            <a:r>
              <a:rPr lang="ja-JP" altLang="en-US" dirty="0"/>
              <a:t>業務プロセス</a:t>
            </a:r>
            <a:endParaRPr kumimoji="1" lang="ja-JP" altLang="en-US" dirty="0"/>
          </a:p>
        </p:txBody>
      </p:sp>
      <p:sp>
        <p:nvSpPr>
          <p:cNvPr id="3" name="コンテンツ プレースホルダー 2">
            <a:extLst>
              <a:ext uri="{FF2B5EF4-FFF2-40B4-BE49-F238E27FC236}">
                <a16:creationId xmlns:a16="http://schemas.microsoft.com/office/drawing/2014/main" xmlns="" id="{89B2E43E-517C-40BF-B5E0-C0F198BE1792}"/>
              </a:ext>
            </a:extLst>
          </p:cNvPr>
          <p:cNvSpPr>
            <a:spLocks noGrp="1"/>
          </p:cNvSpPr>
          <p:nvPr>
            <p:ph idx="1"/>
          </p:nvPr>
        </p:nvSpPr>
        <p:spPr>
          <a:xfrm>
            <a:off x="358923" y="850300"/>
            <a:ext cx="8477428" cy="3135111"/>
          </a:xfrm>
        </p:spPr>
        <p:txBody>
          <a:bodyPr>
            <a:normAutofit/>
          </a:bodyPr>
          <a:lstStyle/>
          <a:p>
            <a:r>
              <a:rPr lang="ja-JP" altLang="en-US" dirty="0"/>
              <a:t>サッポロビール株式会社の</a:t>
            </a:r>
            <a:r>
              <a:rPr lang="en-US" altLang="ja-JP" dirty="0"/>
              <a:t>RPA</a:t>
            </a:r>
          </a:p>
          <a:p>
            <a:pPr lvl="1"/>
            <a:r>
              <a:rPr lang="ja-JP" altLang="en-US" dirty="0"/>
              <a:t>小売業から提供される</a:t>
            </a:r>
            <a:r>
              <a:rPr lang="en-US" altLang="ja-JP" dirty="0"/>
              <a:t>POS</a:t>
            </a:r>
            <a:r>
              <a:rPr lang="ja-JP" altLang="en-US" dirty="0"/>
              <a:t>データをダウンロードする業務は、ビールやワイン、焼酎など、</a:t>
            </a:r>
            <a:r>
              <a:rPr lang="en-US" altLang="ja-JP" dirty="0"/>
              <a:t>20</a:t>
            </a:r>
            <a:r>
              <a:rPr lang="ja-JP" altLang="en-US" dirty="0"/>
              <a:t>カテゴリごとに、</a:t>
            </a:r>
            <a:r>
              <a:rPr lang="en-US" altLang="ja-JP" dirty="0"/>
              <a:t>7</a:t>
            </a:r>
            <a:r>
              <a:rPr lang="ja-JP" altLang="en-US" dirty="0"/>
              <a:t>小売業分を、手作業で実施していた。</a:t>
            </a:r>
          </a:p>
          <a:p>
            <a:pPr lvl="1"/>
            <a:r>
              <a:rPr lang="ja-JP" altLang="en-US" dirty="0"/>
              <a:t>毎日、全てを処理するのは時間的に無理で、一部のカテゴリーのみ毎日ダウンロードして、他は週</a:t>
            </a:r>
            <a:r>
              <a:rPr lang="en-US" altLang="ja-JP" dirty="0"/>
              <a:t>1</a:t>
            </a:r>
            <a:r>
              <a:rPr lang="ja-JP" altLang="en-US" dirty="0"/>
              <a:t>回などにして対応。細かい分析をして小売業に提案したい商品があっても、現実的には不可能であった。</a:t>
            </a:r>
            <a:endParaRPr lang="en-US" altLang="ja-JP" dirty="0"/>
          </a:p>
        </p:txBody>
      </p:sp>
      <p:sp>
        <p:nvSpPr>
          <p:cNvPr id="4" name="フッター プレースホルダー 3">
            <a:extLst>
              <a:ext uri="{FF2B5EF4-FFF2-40B4-BE49-F238E27FC236}">
                <a16:creationId xmlns:a16="http://schemas.microsoft.com/office/drawing/2014/main" xmlns=""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23D6521A-E194-4D8C-8FD9-DB919C5E3458}"/>
              </a:ext>
            </a:extLst>
          </p:cNvPr>
          <p:cNvSpPr>
            <a:spLocks noGrp="1"/>
          </p:cNvSpPr>
          <p:nvPr>
            <p:ph type="sldNum" sz="quarter" idx="12"/>
          </p:nvPr>
        </p:nvSpPr>
        <p:spPr/>
        <p:txBody>
          <a:bodyPr/>
          <a:lstStyle/>
          <a:p>
            <a:fld id="{BC7EC0D7-F1B8-4B03-AD18-FC341B53B538}" type="slidenum">
              <a:rPr kumimoji="1" lang="ja-JP" altLang="en-US" smtClean="0"/>
              <a:t>13</a:t>
            </a:fld>
            <a:endParaRPr kumimoji="1" lang="ja-JP" altLang="en-US"/>
          </a:p>
        </p:txBody>
      </p:sp>
      <p:pic>
        <p:nvPicPr>
          <p:cNvPr id="6" name="図 5">
            <a:extLst>
              <a:ext uri="{FF2B5EF4-FFF2-40B4-BE49-F238E27FC236}">
                <a16:creationId xmlns:a16="http://schemas.microsoft.com/office/drawing/2014/main" xmlns="" id="{6DAC6B93-0A20-45C7-837B-3632DB9ADBF0}"/>
              </a:ext>
            </a:extLst>
          </p:cNvPr>
          <p:cNvPicPr>
            <a:picLocks noChangeAspect="1"/>
          </p:cNvPicPr>
          <p:nvPr/>
        </p:nvPicPr>
        <p:blipFill>
          <a:blip r:embed="rId3"/>
          <a:stretch>
            <a:fillRect/>
          </a:stretch>
        </p:blipFill>
        <p:spPr>
          <a:xfrm>
            <a:off x="160316" y="2884178"/>
            <a:ext cx="4330936" cy="2752890"/>
          </a:xfrm>
          <a:prstGeom prst="rect">
            <a:avLst/>
          </a:prstGeom>
        </p:spPr>
      </p:pic>
      <p:pic>
        <p:nvPicPr>
          <p:cNvPr id="7" name="図 6">
            <a:extLst>
              <a:ext uri="{FF2B5EF4-FFF2-40B4-BE49-F238E27FC236}">
                <a16:creationId xmlns:a16="http://schemas.microsoft.com/office/drawing/2014/main" xmlns="" id="{DB863537-5E72-4735-B52A-7F8A7190936A}"/>
              </a:ext>
            </a:extLst>
          </p:cNvPr>
          <p:cNvPicPr>
            <a:picLocks noChangeAspect="1"/>
          </p:cNvPicPr>
          <p:nvPr/>
        </p:nvPicPr>
        <p:blipFill>
          <a:blip r:embed="rId4"/>
          <a:stretch>
            <a:fillRect/>
          </a:stretch>
        </p:blipFill>
        <p:spPr>
          <a:xfrm>
            <a:off x="4597637" y="2891636"/>
            <a:ext cx="4411684" cy="2752890"/>
          </a:xfrm>
          <a:prstGeom prst="rect">
            <a:avLst/>
          </a:prstGeom>
        </p:spPr>
      </p:pic>
      <p:sp>
        <p:nvSpPr>
          <p:cNvPr id="8" name="矢印: 右 7">
            <a:extLst>
              <a:ext uri="{FF2B5EF4-FFF2-40B4-BE49-F238E27FC236}">
                <a16:creationId xmlns:a16="http://schemas.microsoft.com/office/drawing/2014/main" xmlns="" id="{9D4203E6-9E8C-41BB-B9D0-8FC1ABAD72B0}"/>
              </a:ext>
            </a:extLst>
          </p:cNvPr>
          <p:cNvSpPr/>
          <p:nvPr/>
        </p:nvSpPr>
        <p:spPr>
          <a:xfrm>
            <a:off x="4227523" y="4058233"/>
            <a:ext cx="740228" cy="322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36B0279A-9A44-49CB-B174-A2BC7D1C60AC}"/>
              </a:ext>
            </a:extLst>
          </p:cNvPr>
          <p:cNvSpPr txBox="1"/>
          <p:nvPr/>
        </p:nvSpPr>
        <p:spPr>
          <a:xfrm>
            <a:off x="4059171" y="4368395"/>
            <a:ext cx="1076932" cy="307777"/>
          </a:xfrm>
          <a:prstGeom prst="rect">
            <a:avLst/>
          </a:prstGeom>
          <a:noFill/>
        </p:spPr>
        <p:txBody>
          <a:bodyPr wrap="square" rtlCol="0">
            <a:spAutoFit/>
          </a:bodyPr>
          <a:lstStyle/>
          <a:p>
            <a:r>
              <a:rPr kumimoji="1" lang="en-US" altLang="ja-JP" sz="1400" b="1" dirty="0">
                <a:solidFill>
                  <a:srgbClr val="FF0000"/>
                </a:solidFill>
              </a:rPr>
              <a:t>BPR</a:t>
            </a:r>
            <a:r>
              <a:rPr kumimoji="1" lang="ja-JP" altLang="en-US" sz="1400" b="1" dirty="0">
                <a:solidFill>
                  <a:srgbClr val="FF0000"/>
                </a:solidFill>
              </a:rPr>
              <a:t>で改善</a:t>
            </a:r>
          </a:p>
        </p:txBody>
      </p:sp>
    </p:spTree>
    <p:extLst>
      <p:ext uri="{BB962C8B-B14F-4D97-AF65-F5344CB8AC3E}">
        <p14:creationId xmlns:p14="http://schemas.microsoft.com/office/powerpoint/2010/main" val="23316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45C3F5-C0C1-44AB-9602-C10AB43C3896}"/>
              </a:ext>
            </a:extLst>
          </p:cNvPr>
          <p:cNvSpPr>
            <a:spLocks noGrp="1"/>
          </p:cNvSpPr>
          <p:nvPr>
            <p:ph type="title"/>
          </p:nvPr>
        </p:nvSpPr>
        <p:spPr/>
        <p:txBody>
          <a:bodyPr>
            <a:normAutofit fontScale="90000"/>
          </a:bodyPr>
          <a:lstStyle/>
          <a:p>
            <a:r>
              <a:rPr lang="ja-JP" altLang="en-US" dirty="0"/>
              <a:t>業務プロセス</a:t>
            </a:r>
            <a:endParaRPr kumimoji="1" lang="ja-JP" altLang="en-US" dirty="0"/>
          </a:p>
        </p:txBody>
      </p:sp>
      <p:sp>
        <p:nvSpPr>
          <p:cNvPr id="3" name="コンテンツ プレースホルダー 2">
            <a:extLst>
              <a:ext uri="{FF2B5EF4-FFF2-40B4-BE49-F238E27FC236}">
                <a16:creationId xmlns:a16="http://schemas.microsoft.com/office/drawing/2014/main" xmlns="" id="{2D40C41D-371B-4445-A888-EB918817ACF6}"/>
              </a:ext>
            </a:extLst>
          </p:cNvPr>
          <p:cNvSpPr>
            <a:spLocks noGrp="1"/>
          </p:cNvSpPr>
          <p:nvPr>
            <p:ph idx="1"/>
          </p:nvPr>
        </p:nvSpPr>
        <p:spPr/>
        <p:txBody>
          <a:bodyPr>
            <a:normAutofit/>
          </a:bodyPr>
          <a:lstStyle/>
          <a:p>
            <a:r>
              <a:rPr kumimoji="1" lang="ja-JP" altLang="en-US" dirty="0"/>
              <a:t>参照サイト</a:t>
            </a:r>
            <a:r>
              <a:rPr lang="en-US" altLang="ja-JP" dirty="0"/>
              <a:t>(1)</a:t>
            </a:r>
            <a:endParaRPr kumimoji="1" lang="en-US" altLang="ja-JP" dirty="0"/>
          </a:p>
          <a:p>
            <a:r>
              <a:rPr lang="en-US" altLang="ja-JP" dirty="0"/>
              <a:t>BPR</a:t>
            </a:r>
            <a:r>
              <a:rPr lang="ja-JP" altLang="en-US" dirty="0"/>
              <a:t>とは何か？ 基礎からわかる進め方の基本と事例</a:t>
            </a:r>
            <a:r>
              <a:rPr lang="en-US" altLang="ja-JP" dirty="0"/>
              <a:t/>
            </a:r>
            <a:br>
              <a:rPr lang="en-US" altLang="ja-JP" dirty="0"/>
            </a:br>
            <a:r>
              <a:rPr lang="ja-JP" altLang="en-US" dirty="0"/>
              <a:t>	</a:t>
            </a:r>
            <a:r>
              <a:rPr lang="en-US" altLang="ja-JP" dirty="0"/>
              <a:t>https://www.sbbit.jp/article/cont1/34446</a:t>
            </a:r>
          </a:p>
          <a:p>
            <a:r>
              <a:rPr lang="en-US" altLang="ja-JP" dirty="0"/>
              <a:t>BYOD</a:t>
            </a:r>
            <a:r>
              <a:rPr lang="ja-JP" altLang="en-US" dirty="0"/>
              <a:t>とは？コスト削減とセキュリティ対策などのメリットデメリットについて解説</a:t>
            </a:r>
            <a:r>
              <a:rPr lang="en-US" altLang="ja-JP" dirty="0"/>
              <a:t/>
            </a:r>
            <a:br>
              <a:rPr lang="en-US" altLang="ja-JP" dirty="0"/>
            </a:br>
            <a:r>
              <a:rPr lang="ja-JP" altLang="en-US" dirty="0"/>
              <a:t>	</a:t>
            </a:r>
            <a:r>
              <a:rPr lang="en-US" altLang="ja-JP" dirty="0"/>
              <a:t>https://orange-operation.jp/posrejihikaku/workstyle/12301.html</a:t>
            </a:r>
          </a:p>
          <a:p>
            <a:r>
              <a:rPr lang="ja-JP" altLang="en-US" dirty="0"/>
              <a:t>業務効率化にも役立つ</a:t>
            </a:r>
            <a:r>
              <a:rPr lang="en-US" altLang="ja-JP" dirty="0"/>
              <a:t>Web</a:t>
            </a:r>
            <a:r>
              <a:rPr lang="ja-JP" altLang="en-US" dirty="0"/>
              <a:t>会議とは？おすすめのサービスも紹介</a:t>
            </a:r>
            <a:r>
              <a:rPr lang="en-US" altLang="ja-JP" dirty="0"/>
              <a:t/>
            </a:r>
            <a:br>
              <a:rPr lang="en-US" altLang="ja-JP" dirty="0"/>
            </a:br>
            <a:r>
              <a:rPr lang="ja-JP" altLang="en-US" dirty="0"/>
              <a:t>	</a:t>
            </a:r>
            <a:r>
              <a:rPr lang="en-US" altLang="ja-JP" dirty="0"/>
              <a:t>https://www.too.com/fun/blog/work/web-meeting.html</a:t>
            </a:r>
          </a:p>
          <a:p>
            <a:r>
              <a:rPr lang="en-US" altLang="ja-JP" dirty="0"/>
              <a:t>RPA</a:t>
            </a:r>
            <a:r>
              <a:rPr lang="ja-JP" altLang="en-US" dirty="0"/>
              <a:t>とは何か？</a:t>
            </a:r>
            <a:r>
              <a:rPr lang="en-US" altLang="ja-JP" dirty="0"/>
              <a:t/>
            </a:r>
            <a:br>
              <a:rPr lang="en-US" altLang="ja-JP" dirty="0"/>
            </a:br>
            <a:r>
              <a:rPr lang="ja-JP" altLang="en-US" dirty="0"/>
              <a:t>	</a:t>
            </a:r>
            <a:r>
              <a:rPr lang="en-US" altLang="ja-JP" dirty="0"/>
              <a:t>https://www.system-exe.co.jp/rpa02/</a:t>
            </a:r>
          </a:p>
          <a:p>
            <a:r>
              <a:rPr lang="en-US" altLang="ja-JP" dirty="0"/>
              <a:t>10</a:t>
            </a:r>
            <a:r>
              <a:rPr lang="ja-JP" altLang="en-US" dirty="0"/>
              <a:t>分で理解する「</a:t>
            </a:r>
            <a:r>
              <a:rPr lang="en-US" altLang="ja-JP" dirty="0"/>
              <a:t>RPA</a:t>
            </a:r>
            <a:r>
              <a:rPr lang="ja-JP" altLang="en-US" dirty="0"/>
              <a:t>」、今求められる</a:t>
            </a:r>
            <a:r>
              <a:rPr lang="en-US" altLang="ja-JP" dirty="0"/>
              <a:t>RPA</a:t>
            </a:r>
            <a:r>
              <a:rPr lang="ja-JP" altLang="en-US" dirty="0"/>
              <a:t>人材の教科書</a:t>
            </a:r>
            <a:r>
              <a:rPr lang="en-US" altLang="ja-JP" dirty="0"/>
              <a:t/>
            </a:r>
            <a:br>
              <a:rPr lang="en-US" altLang="ja-JP" dirty="0"/>
            </a:br>
            <a:r>
              <a:rPr lang="ja-JP" altLang="en-US" dirty="0"/>
              <a:t>	</a:t>
            </a:r>
            <a:r>
              <a:rPr lang="en-US" altLang="ja-JP" dirty="0"/>
              <a:t>https://www.sbbit.jp/article/cont1/37189</a:t>
            </a:r>
          </a:p>
          <a:p>
            <a:r>
              <a:rPr lang="ja-JP" altLang="en-US" dirty="0"/>
              <a:t>事業拡大に向けて会社の</a:t>
            </a:r>
            <a:r>
              <a:rPr lang="en-US" altLang="ja-JP" dirty="0"/>
              <a:t>OS</a:t>
            </a:r>
            <a:r>
              <a:rPr lang="ja-JP" altLang="en-US" dirty="0"/>
              <a:t>を作る！</a:t>
            </a:r>
            <a:r>
              <a:rPr lang="en-US" altLang="ja-JP" dirty="0"/>
              <a:t>BPR</a:t>
            </a:r>
            <a:r>
              <a:rPr lang="ja-JP" altLang="en-US" dirty="0"/>
              <a:t>チームが取り組んだ業務プロセス改善</a:t>
            </a:r>
            <a:r>
              <a:rPr lang="en-US" altLang="ja-JP" dirty="0"/>
              <a:t/>
            </a:r>
            <a:br>
              <a:rPr lang="en-US" altLang="ja-JP" dirty="0"/>
            </a:br>
            <a:r>
              <a:rPr lang="ja-JP" altLang="en-US" dirty="0"/>
              <a:t>	</a:t>
            </a:r>
            <a:r>
              <a:rPr lang="en-US" altLang="ja-JP" dirty="0"/>
              <a:t>https://reachone.bizreach.co.jp/entry/2017/09/01/153937</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xmlns=""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6D20B7DD-34CF-4892-A8F0-A5547B9B7014}"/>
              </a:ext>
            </a:extLst>
          </p:cNvPr>
          <p:cNvSpPr>
            <a:spLocks noGrp="1"/>
          </p:cNvSpPr>
          <p:nvPr>
            <p:ph type="sldNum" sz="quarter" idx="12"/>
          </p:nvPr>
        </p:nvSpPr>
        <p:spPr/>
        <p:txBody>
          <a:bodyPr/>
          <a:lstStyle/>
          <a:p>
            <a:fld id="{BC7EC0D7-F1B8-4B03-AD18-FC341B53B538}" type="slidenum">
              <a:rPr kumimoji="1" lang="ja-JP" altLang="en-US" smtClean="0"/>
              <a:t>14</a:t>
            </a:fld>
            <a:endParaRPr kumimoji="1" lang="ja-JP" altLang="en-US"/>
          </a:p>
        </p:txBody>
      </p:sp>
    </p:spTree>
    <p:extLst>
      <p:ext uri="{BB962C8B-B14F-4D97-AF65-F5344CB8AC3E}">
        <p14:creationId xmlns:p14="http://schemas.microsoft.com/office/powerpoint/2010/main" val="385887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45C3F5-C0C1-44AB-9602-C10AB43C3896}"/>
              </a:ext>
            </a:extLst>
          </p:cNvPr>
          <p:cNvSpPr>
            <a:spLocks noGrp="1"/>
          </p:cNvSpPr>
          <p:nvPr>
            <p:ph type="title"/>
          </p:nvPr>
        </p:nvSpPr>
        <p:spPr/>
        <p:txBody>
          <a:bodyPr>
            <a:normAutofit fontScale="90000"/>
          </a:bodyPr>
          <a:lstStyle/>
          <a:p>
            <a:r>
              <a:rPr kumimoji="1" lang="ja-JP" altLang="en-US" dirty="0"/>
              <a:t>業務プロセス</a:t>
            </a:r>
          </a:p>
        </p:txBody>
      </p:sp>
      <p:sp>
        <p:nvSpPr>
          <p:cNvPr id="3" name="コンテンツ プレースホルダー 2">
            <a:extLst>
              <a:ext uri="{FF2B5EF4-FFF2-40B4-BE49-F238E27FC236}">
                <a16:creationId xmlns:a16="http://schemas.microsoft.com/office/drawing/2014/main" xmlns="" id="{2D40C41D-371B-4445-A888-EB918817ACF6}"/>
              </a:ext>
            </a:extLst>
          </p:cNvPr>
          <p:cNvSpPr>
            <a:spLocks noGrp="1"/>
          </p:cNvSpPr>
          <p:nvPr>
            <p:ph idx="1"/>
          </p:nvPr>
        </p:nvSpPr>
        <p:spPr/>
        <p:txBody>
          <a:bodyPr>
            <a:normAutofit/>
          </a:bodyPr>
          <a:lstStyle/>
          <a:p>
            <a:r>
              <a:rPr kumimoji="1" lang="ja-JP" altLang="en-US" dirty="0"/>
              <a:t>参照サイト</a:t>
            </a:r>
            <a:r>
              <a:rPr kumimoji="1" lang="en-US" altLang="ja-JP" dirty="0"/>
              <a:t>(2)</a:t>
            </a:r>
          </a:p>
          <a:p>
            <a:r>
              <a:rPr lang="ja-JP" altLang="en-US" dirty="0"/>
              <a:t>今、働き方改革で注目されている</a:t>
            </a:r>
            <a:r>
              <a:rPr lang="en-US" altLang="ja-JP" dirty="0"/>
              <a:t>RPA</a:t>
            </a:r>
            <a:r>
              <a:rPr lang="ja-JP" altLang="en-US" dirty="0"/>
              <a:t>とは</a:t>
            </a:r>
            <a:br>
              <a:rPr lang="ja-JP" altLang="en-US" dirty="0"/>
            </a:br>
            <a:r>
              <a:rPr lang="ja-JP" altLang="en-US" dirty="0"/>
              <a:t>	</a:t>
            </a:r>
            <a:r>
              <a:rPr lang="en-US" altLang="ja-JP" dirty="0"/>
              <a:t>https://www.uchida.co.jp/system/report/20170010.html</a:t>
            </a:r>
          </a:p>
          <a:p>
            <a:r>
              <a:rPr lang="en-US" altLang="ja-JP" dirty="0"/>
              <a:t>RPA</a:t>
            </a:r>
            <a:r>
              <a:rPr lang="ja-JP" altLang="en-US" dirty="0"/>
              <a:t>の活用で</a:t>
            </a:r>
            <a:r>
              <a:rPr lang="en-US" altLang="ja-JP" dirty="0"/>
              <a:t>､</a:t>
            </a:r>
            <a:r>
              <a:rPr lang="ja-JP" altLang="en-US" dirty="0"/>
              <a:t>サッポロビールに年間約</a:t>
            </a:r>
            <a:r>
              <a:rPr lang="en-US" altLang="ja-JP" dirty="0"/>
              <a:t>1100</a:t>
            </a:r>
            <a:r>
              <a:rPr lang="ja-JP" altLang="en-US" dirty="0"/>
              <a:t>万円の削減効果</a:t>
            </a:r>
            <a:r>
              <a:rPr lang="en-US" altLang="ja-JP" dirty="0"/>
              <a:t/>
            </a:r>
            <a:br>
              <a:rPr lang="en-US" altLang="ja-JP" dirty="0"/>
            </a:br>
            <a:r>
              <a:rPr lang="ja-JP" altLang="en-US" dirty="0"/>
              <a:t>	</a:t>
            </a:r>
            <a:r>
              <a:rPr lang="en-US" altLang="ja-JP" dirty="0"/>
              <a:t>https://toyokeizai.net/articles/-/177416</a:t>
            </a:r>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xmlns=""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6D20B7DD-34CF-4892-A8F0-A5547B9B7014}"/>
              </a:ext>
            </a:extLst>
          </p:cNvPr>
          <p:cNvSpPr>
            <a:spLocks noGrp="1"/>
          </p:cNvSpPr>
          <p:nvPr>
            <p:ph type="sldNum" sz="quarter" idx="12"/>
          </p:nvPr>
        </p:nvSpPr>
        <p:spPr/>
        <p:txBody>
          <a:bodyPr/>
          <a:lstStyle/>
          <a:p>
            <a:fld id="{BC7EC0D7-F1B8-4B03-AD18-FC341B53B538}" type="slidenum">
              <a:rPr kumimoji="1" lang="ja-JP" altLang="en-US" smtClean="0"/>
              <a:t>15</a:t>
            </a:fld>
            <a:endParaRPr kumimoji="1" lang="ja-JP" altLang="en-US"/>
          </a:p>
        </p:txBody>
      </p:sp>
    </p:spTree>
    <p:extLst>
      <p:ext uri="{BB962C8B-B14F-4D97-AF65-F5344CB8AC3E}">
        <p14:creationId xmlns:p14="http://schemas.microsoft.com/office/powerpoint/2010/main" val="175486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kumimoji="1" lang="ja-JP" altLang="en-US" dirty="0"/>
              <a:t>ソリューションビジネス</a:t>
            </a:r>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kumimoji="1" lang="ja-JP" altLang="en-US" dirty="0"/>
              <a:t>ソリューションビジネスとは</a:t>
            </a:r>
            <a:endParaRPr kumimoji="1" lang="en-US" altLang="ja-JP" dirty="0"/>
          </a:p>
          <a:p>
            <a:pPr lvl="1"/>
            <a:r>
              <a:rPr lang="ja-JP" altLang="en-US" dirty="0"/>
              <a:t>ソリューションビジネスとは、顧客の経営課題を</a:t>
            </a:r>
            <a:r>
              <a:rPr lang="en-US" altLang="ja-JP" dirty="0"/>
              <a:t>IT</a:t>
            </a:r>
            <a:r>
              <a:rPr lang="ja-JP" altLang="en-US" dirty="0"/>
              <a:t>と付加サービスを通して解決するビジネス技法のこと。</a:t>
            </a:r>
            <a:endParaRPr lang="en-US" altLang="ja-JP" dirty="0"/>
          </a:p>
          <a:p>
            <a:pPr lvl="1"/>
            <a:r>
              <a:rPr lang="ja-JP" altLang="en-US" dirty="0"/>
              <a:t>提案を行うコンサルティングとは異なり、問題点の解決策を提案して実現までをサポートする。</a:t>
            </a:r>
            <a:endParaRPr lang="en-US" altLang="ja-JP" dirty="0"/>
          </a:p>
          <a:p>
            <a:r>
              <a:rPr lang="en-US" altLang="ja-JP" dirty="0"/>
              <a:t>SOA</a:t>
            </a:r>
            <a:r>
              <a:rPr lang="ja-JP" altLang="en-US" dirty="0"/>
              <a:t>とは</a:t>
            </a:r>
            <a:endParaRPr lang="en-US" altLang="ja-JP" dirty="0"/>
          </a:p>
          <a:p>
            <a:pPr lvl="1"/>
            <a:r>
              <a:rPr lang="en-US" altLang="ja-JP" dirty="0"/>
              <a:t>SOA</a:t>
            </a:r>
            <a:r>
              <a:rPr lang="ja-JP" altLang="en-US" dirty="0"/>
              <a:t>（</a:t>
            </a:r>
            <a:r>
              <a:rPr lang="en-US" altLang="ja-JP" dirty="0"/>
              <a:t>Service Oriented Architecture</a:t>
            </a:r>
            <a:r>
              <a:rPr lang="ja-JP" altLang="en-US" dirty="0"/>
              <a:t>：サービス指向アーキテクチャ）とは、コンピュータのソフトウェア機能を独立した「サービス」という単位で実装し、それらを組合わせてシステムを作り上げる考え方。</a:t>
            </a:r>
            <a:endParaRPr lang="en-US" altLang="ja-JP" dirty="0"/>
          </a:p>
          <a:p>
            <a:pPr lvl="1"/>
            <a:r>
              <a:rPr lang="ja-JP" altLang="en-US" dirty="0"/>
              <a:t>「複雑化する</a:t>
            </a:r>
            <a:r>
              <a:rPr lang="en-US" altLang="ja-JP" dirty="0"/>
              <a:t>IT</a:t>
            </a:r>
            <a:r>
              <a:rPr lang="ja-JP" altLang="en-US" dirty="0"/>
              <a:t>環境をいかに統合するか」という課題に対する解決策として、浮上してきたのが</a:t>
            </a:r>
            <a:r>
              <a:rPr lang="en-US" altLang="ja-JP" dirty="0"/>
              <a:t>SOA</a:t>
            </a:r>
            <a:r>
              <a:rPr lang="ja-JP" altLang="en-US" dirty="0"/>
              <a:t>という考え方。</a:t>
            </a:r>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16</a:t>
            </a:fld>
            <a:endParaRPr kumimoji="1" lang="ja-JP" altLang="en-US"/>
          </a:p>
        </p:txBody>
      </p:sp>
      <p:pic>
        <p:nvPicPr>
          <p:cNvPr id="1026" name="Picture 2" descr="「サービス」の組み合わせによってアプリケーションを構成するシステム構築の考え方">
            <a:extLst>
              <a:ext uri="{FF2B5EF4-FFF2-40B4-BE49-F238E27FC236}">
                <a16:creationId xmlns:a16="http://schemas.microsoft.com/office/drawing/2014/main" xmlns="" id="{8E86DD01-5E11-4017-9C0F-399A8BD35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99" y="4149491"/>
            <a:ext cx="4789906" cy="227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43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lang="ja-JP" altLang="en-US" dirty="0"/>
              <a:t>ソリューションビジネス</a:t>
            </a:r>
            <a:endParaRPr kumimoji="1" lang="ja-JP" altLang="en-US" dirty="0"/>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lang="ja-JP" altLang="en-US" dirty="0"/>
              <a:t>アウトソーシングとは</a:t>
            </a:r>
            <a:endParaRPr kumimoji="1" lang="en-US" altLang="ja-JP" dirty="0"/>
          </a:p>
          <a:p>
            <a:pPr lvl="1"/>
            <a:r>
              <a:rPr lang="ja-JP" altLang="en-US" dirty="0"/>
              <a:t>アウトソーシングとは、業務の一部を、社外の人や組織に依頼すること。</a:t>
            </a:r>
            <a:endParaRPr lang="en-US" altLang="ja-JP" dirty="0"/>
          </a:p>
          <a:p>
            <a:pPr lvl="1"/>
            <a:r>
              <a:rPr lang="ja-JP" altLang="en-US" dirty="0"/>
              <a:t>企業が本業に注力できる環境を整えるため、本来であれば社内で対応していた作業を外部委託したり、自社にノウハウのない専門性の高い仕事を、アウトソーシングによって実施する。</a:t>
            </a:r>
            <a:endParaRPr lang="en-US" altLang="ja-JP" dirty="0"/>
          </a:p>
          <a:p>
            <a:r>
              <a:rPr lang="ja-JP" altLang="en-US" dirty="0"/>
              <a:t>代表的なアウトソーシング</a:t>
            </a:r>
            <a:endParaRPr lang="en-US" altLang="ja-JP" dirty="0"/>
          </a:p>
          <a:p>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17</a:t>
            </a:fld>
            <a:endParaRPr kumimoji="1" lang="ja-JP" altLang="en-US"/>
          </a:p>
        </p:txBody>
      </p:sp>
      <p:graphicFrame>
        <p:nvGraphicFramePr>
          <p:cNvPr id="6" name="表 5">
            <a:extLst>
              <a:ext uri="{FF2B5EF4-FFF2-40B4-BE49-F238E27FC236}">
                <a16:creationId xmlns:a16="http://schemas.microsoft.com/office/drawing/2014/main" xmlns="" id="{605EA50E-23FC-4AB7-B90D-34F75D6657E7}"/>
              </a:ext>
            </a:extLst>
          </p:cNvPr>
          <p:cNvGraphicFramePr>
            <a:graphicFrameLocks noGrp="1"/>
          </p:cNvGraphicFramePr>
          <p:nvPr>
            <p:extLst>
              <p:ext uri="{D42A27DB-BD31-4B8C-83A1-F6EECF244321}">
                <p14:modId xmlns:p14="http://schemas.microsoft.com/office/powerpoint/2010/main" val="2656114945"/>
              </p:ext>
            </p:extLst>
          </p:nvPr>
        </p:nvGraphicFramePr>
        <p:xfrm>
          <a:off x="511727" y="2872830"/>
          <a:ext cx="8324624" cy="2602760"/>
        </p:xfrm>
        <a:graphic>
          <a:graphicData uri="http://schemas.openxmlformats.org/drawingml/2006/table">
            <a:tbl>
              <a:tblPr firstRow="1" bandRow="1">
                <a:tableStyleId>{5C22544A-7EE6-4342-B048-85BDC9FD1C3A}</a:tableStyleId>
              </a:tblPr>
              <a:tblGrid>
                <a:gridCol w="1867489">
                  <a:extLst>
                    <a:ext uri="{9D8B030D-6E8A-4147-A177-3AD203B41FA5}">
                      <a16:colId xmlns:a16="http://schemas.microsoft.com/office/drawing/2014/main" xmlns="" val="2952109251"/>
                    </a:ext>
                  </a:extLst>
                </a:gridCol>
                <a:gridCol w="6457135">
                  <a:extLst>
                    <a:ext uri="{9D8B030D-6E8A-4147-A177-3AD203B41FA5}">
                      <a16:colId xmlns:a16="http://schemas.microsoft.com/office/drawing/2014/main" xmlns="" val="745613505"/>
                    </a:ext>
                  </a:extLst>
                </a:gridCol>
              </a:tblGrid>
              <a:tr h="499640">
                <a:tc>
                  <a:txBody>
                    <a:bodyPr/>
                    <a:lstStyle/>
                    <a:p>
                      <a:pPr algn="ctr"/>
                      <a:r>
                        <a:rPr kumimoji="1" lang="ja-JP" altLang="en-US" dirty="0"/>
                        <a:t>名称</a:t>
                      </a:r>
                    </a:p>
                  </a:txBody>
                  <a:tcPr/>
                </a:tc>
                <a:tc>
                  <a:txBody>
                    <a:bodyPr/>
                    <a:lstStyle/>
                    <a:p>
                      <a:pPr algn="ctr"/>
                      <a:r>
                        <a:rPr kumimoji="1" lang="ja-JP" altLang="en-US" dirty="0"/>
                        <a:t>説明</a:t>
                      </a:r>
                    </a:p>
                  </a:txBody>
                  <a:tcPr/>
                </a:tc>
                <a:extLst>
                  <a:ext uri="{0D108BD9-81ED-4DB2-BD59-A6C34878D82A}">
                    <a16:rowId xmlns:a16="http://schemas.microsoft.com/office/drawing/2014/main" xmlns="" val="3399128558"/>
                  </a:ext>
                </a:extLst>
              </a:tr>
              <a:tr h="499640">
                <a:tc>
                  <a:txBody>
                    <a:bodyPr/>
                    <a:lstStyle/>
                    <a:p>
                      <a:r>
                        <a:rPr kumimoji="1" lang="ja-JP" altLang="en-US" dirty="0"/>
                        <a:t>オフショアアウトソーシング</a:t>
                      </a:r>
                    </a:p>
                  </a:txBody>
                  <a:tcPr/>
                </a:tc>
                <a:tc>
                  <a:txBody>
                    <a:bodyPr/>
                    <a:lstStyle/>
                    <a:p>
                      <a:r>
                        <a:rPr kumimoji="1" lang="ja-JP" altLang="en-US" dirty="0"/>
                        <a:t>人件費などの経費が安い海外のサービス提供者に、自社の業務の一部を委託すること</a:t>
                      </a:r>
                      <a:endParaRPr kumimoji="1" lang="en-US" altLang="ja-JP" dirty="0"/>
                    </a:p>
                    <a:p>
                      <a:r>
                        <a:rPr kumimoji="1" lang="ja-JP" altLang="en-US" dirty="0"/>
                        <a:t>オフショアとは、「海外」の意味</a:t>
                      </a:r>
                    </a:p>
                  </a:txBody>
                  <a:tcPr/>
                </a:tc>
                <a:extLst>
                  <a:ext uri="{0D108BD9-81ED-4DB2-BD59-A6C34878D82A}">
                    <a16:rowId xmlns:a16="http://schemas.microsoft.com/office/drawing/2014/main" xmlns="" val="1541249287"/>
                  </a:ext>
                </a:extLst>
              </a:tr>
              <a:tr h="499640">
                <a:tc>
                  <a:txBody>
                    <a:bodyPr/>
                    <a:lstStyle/>
                    <a:p>
                      <a:r>
                        <a:rPr kumimoji="1" lang="en-US" altLang="ja-JP" dirty="0"/>
                        <a:t>BPO</a:t>
                      </a:r>
                      <a:endParaRPr kumimoji="1" lang="ja-JP" altLang="en-US" dirty="0"/>
                    </a:p>
                  </a:txBody>
                  <a:tcPr/>
                </a:tc>
                <a:tc>
                  <a:txBody>
                    <a:bodyPr/>
                    <a:lstStyle/>
                    <a:p>
                      <a:r>
                        <a:rPr kumimoji="1" lang="en-US" altLang="ja-JP" dirty="0"/>
                        <a:t>Business Process Outsourcing</a:t>
                      </a:r>
                    </a:p>
                    <a:p>
                      <a:r>
                        <a:rPr kumimoji="1" lang="ja-JP" altLang="en-US" dirty="0"/>
                        <a:t>自社の業務の一部を、外部企業に委託すること</a:t>
                      </a:r>
                      <a:endParaRPr kumimoji="1" lang="en-US" altLang="ja-JP" dirty="0"/>
                    </a:p>
                    <a:p>
                      <a:r>
                        <a:rPr kumimoji="1" lang="ja-JP" altLang="en-US" dirty="0"/>
                        <a:t>人事や総務、経理業務などのバックオフィス業務や、単純作業・事務処理など業務全体をまとめて外部に委託すること</a:t>
                      </a:r>
                      <a:endParaRPr kumimoji="1" lang="en-US" altLang="ja-JP" dirty="0"/>
                    </a:p>
                  </a:txBody>
                  <a:tcPr/>
                </a:tc>
                <a:extLst>
                  <a:ext uri="{0D108BD9-81ED-4DB2-BD59-A6C34878D82A}">
                    <a16:rowId xmlns:a16="http://schemas.microsoft.com/office/drawing/2014/main" xmlns="" val="1874881210"/>
                  </a:ext>
                </a:extLst>
              </a:tr>
            </a:tbl>
          </a:graphicData>
        </a:graphic>
      </p:graphicFrame>
    </p:spTree>
    <p:extLst>
      <p:ext uri="{BB962C8B-B14F-4D97-AF65-F5344CB8AC3E}">
        <p14:creationId xmlns:p14="http://schemas.microsoft.com/office/powerpoint/2010/main" val="401228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kumimoji="1" lang="ja-JP" altLang="en-US" dirty="0"/>
              <a:t>ソリューションビジネス</a:t>
            </a:r>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kumimoji="1" lang="ja-JP" altLang="en-US" dirty="0"/>
              <a:t>クラウドコンピューティングとは</a:t>
            </a:r>
            <a:endParaRPr kumimoji="1" lang="en-US" altLang="ja-JP" dirty="0"/>
          </a:p>
          <a:p>
            <a:pPr lvl="1"/>
            <a:r>
              <a:rPr lang="ja-JP" altLang="en-US" dirty="0"/>
              <a:t>クラウドコンピューティングとは、ネットワーク上に存在するサーバが提供するサービスを、それらのサーバ群を意識することなしに利用できるというコンピューティング形態のこと。</a:t>
            </a:r>
            <a:endParaRPr lang="en-US" altLang="ja-JP" dirty="0"/>
          </a:p>
          <a:p>
            <a:pPr lvl="1"/>
            <a:r>
              <a:rPr lang="ja-JP" altLang="en-US" dirty="0"/>
              <a:t>ネットワークを表現するのに雲</a:t>
            </a:r>
            <a:r>
              <a:rPr lang="en-US" altLang="ja-JP" dirty="0"/>
              <a:t>(Cloud)</a:t>
            </a:r>
            <a:r>
              <a:rPr lang="ja-JP" altLang="en-US" dirty="0"/>
              <a:t>の絵を使う慣例からきた表現。</a:t>
            </a:r>
            <a:endParaRPr lang="en-US" altLang="ja-JP" dirty="0"/>
          </a:p>
          <a:p>
            <a:pPr lvl="1"/>
            <a:r>
              <a:rPr lang="ja-JP" altLang="en-US" dirty="0"/>
              <a:t>情報資産や保守体制を社内に持つスタイルを、オンプレミスと呼ぶ。クラウドが普及する前は、企業システムの構築や運用時の選択肢はほぼオンプレミスに限られていた。</a:t>
            </a:r>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18</a:t>
            </a:fld>
            <a:endParaRPr kumimoji="1" lang="ja-JP" altLang="en-US"/>
          </a:p>
        </p:txBody>
      </p:sp>
      <p:pic>
        <p:nvPicPr>
          <p:cNvPr id="2050" name="Picture 2" descr="図1　クラウドの中身は見えないもの">
            <a:extLst>
              <a:ext uri="{FF2B5EF4-FFF2-40B4-BE49-F238E27FC236}">
                <a16:creationId xmlns:a16="http://schemas.microsoft.com/office/drawing/2014/main" xmlns="" id="{71FF24C9-058F-4D7C-94A5-15C6D35AC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98" y="3534839"/>
            <a:ext cx="5236216" cy="28852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tech.nikkeibp.co.jp/atcl/learning/lecture/19/00003/00003/2-2.png?__scale=w:500,h:494&amp;_sh=04f04509e0">
            <a:extLst>
              <a:ext uri="{FF2B5EF4-FFF2-40B4-BE49-F238E27FC236}">
                <a16:creationId xmlns:a16="http://schemas.microsoft.com/office/drawing/2014/main" xmlns="" id="{E5AEC3E6-D0DD-463E-9A61-525D54843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314" y="3024246"/>
            <a:ext cx="3437100" cy="339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2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a:xfrm>
            <a:off x="358922" y="850300"/>
            <a:ext cx="8477429" cy="5569801"/>
          </a:xfrm>
        </p:spPr>
        <p:txBody>
          <a:bodyPr/>
          <a:lstStyle/>
          <a:p>
            <a:r>
              <a:rPr kumimoji="1" lang="ja-JP" altLang="en-US" dirty="0"/>
              <a:t>クラウドコンピューティングの形態</a:t>
            </a:r>
            <a:endParaRPr kumimoji="1" lang="en-US" altLang="ja-JP" dirty="0"/>
          </a:p>
          <a:p>
            <a:pPr lvl="1"/>
            <a:r>
              <a:rPr lang="en-US" altLang="ja-JP" dirty="0"/>
              <a:t>SaaS(Software as a Service)</a:t>
            </a:r>
            <a:r>
              <a:rPr lang="ja-JP" altLang="en-US" dirty="0"/>
              <a:t>は、これまでパッケージ製品として提供されていたソフトウェアを、インターネット経由でサービスとして提供する形態。</a:t>
            </a:r>
            <a:endParaRPr lang="en-US" altLang="ja-JP" dirty="0"/>
          </a:p>
          <a:p>
            <a:pPr lvl="1"/>
            <a:r>
              <a:rPr lang="en-US" altLang="ja-JP" dirty="0"/>
              <a:t>PaaS(Platform as a Service)</a:t>
            </a:r>
            <a:r>
              <a:rPr lang="ja-JP" altLang="en-US" dirty="0"/>
              <a:t>は、アプリケーションソフトが稼動するためのハードウェアや</a:t>
            </a:r>
            <a:r>
              <a:rPr lang="en-US" altLang="ja-JP" dirty="0"/>
              <a:t>OS</a:t>
            </a:r>
            <a:r>
              <a:rPr lang="ja-JP" altLang="en-US" dirty="0"/>
              <a:t>などのプラットフォーム一式を、インターネット上のサービスとして提供する形態。</a:t>
            </a:r>
            <a:endParaRPr lang="en-US" altLang="ja-JP" dirty="0"/>
          </a:p>
          <a:p>
            <a:pPr lvl="1"/>
            <a:r>
              <a:rPr lang="en-US" altLang="ja-JP" dirty="0"/>
              <a:t>IaaS(Infrastructure as a Service)</a:t>
            </a:r>
            <a:r>
              <a:rPr lang="ja-JP" altLang="en-US" dirty="0"/>
              <a:t>は、情報システムの稼動に必要なサーバやネットワークなどのインフラを、インターネット上のサービスとして提供する形態。</a:t>
            </a:r>
            <a:endParaRPr lang="en-US" altLang="ja-JP" dirty="0"/>
          </a:p>
        </p:txBody>
      </p:sp>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kumimoji="1" lang="ja-JP" altLang="en-US" dirty="0"/>
              <a:t>ソリューションビジネス</a:t>
            </a:r>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19</a:t>
            </a:fld>
            <a:endParaRPr kumimoji="1" lang="ja-JP" altLang="en-US"/>
          </a:p>
        </p:txBody>
      </p:sp>
      <p:pic>
        <p:nvPicPr>
          <p:cNvPr id="3074" name="Picture 2" descr="https://cdn-tech.nikkeibp.co.jp/atcl/learning/lecture/19/00003/00004/3-1.png?__scale=w:500,h:336&amp;_sh=0330d305c0">
            <a:extLst>
              <a:ext uri="{FF2B5EF4-FFF2-40B4-BE49-F238E27FC236}">
                <a16:creationId xmlns:a16="http://schemas.microsoft.com/office/drawing/2014/main" xmlns="" id="{C38C5CAB-0AE0-46DD-8C36-B05C56DD4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412" y="2900322"/>
            <a:ext cx="5237766" cy="351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38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45C3F5-C0C1-44AB-9602-C10AB43C3896}"/>
              </a:ext>
            </a:extLst>
          </p:cNvPr>
          <p:cNvSpPr>
            <a:spLocks noGrp="1"/>
          </p:cNvSpPr>
          <p:nvPr>
            <p:ph type="title"/>
          </p:nvPr>
        </p:nvSpPr>
        <p:spPr/>
        <p:txBody>
          <a:bodyPr>
            <a:normAutofit fontScale="90000"/>
          </a:bodyPr>
          <a:lstStyle/>
          <a:p>
            <a:pPr algn="ctr"/>
            <a:r>
              <a:rPr lang="ja-JP" altLang="en-US" dirty="0" smtClean="0"/>
              <a:t>目次</a:t>
            </a:r>
            <a:endParaRPr kumimoji="1" lang="ja-JP" altLang="en-US" dirty="0"/>
          </a:p>
        </p:txBody>
      </p:sp>
      <p:sp>
        <p:nvSpPr>
          <p:cNvPr id="3" name="コンテンツ プレースホルダー 2">
            <a:extLst>
              <a:ext uri="{FF2B5EF4-FFF2-40B4-BE49-F238E27FC236}">
                <a16:creationId xmlns:a16="http://schemas.microsoft.com/office/drawing/2014/main" xmlns="" id="{2D40C41D-371B-4445-A888-EB918817ACF6}"/>
              </a:ext>
            </a:extLst>
          </p:cNvPr>
          <p:cNvSpPr>
            <a:spLocks noGrp="1"/>
          </p:cNvSpPr>
          <p:nvPr>
            <p:ph idx="1"/>
          </p:nvPr>
        </p:nvSpPr>
        <p:spPr/>
        <p:txBody>
          <a:bodyPr>
            <a:normAutofit fontScale="70000" lnSpcReduction="20000"/>
          </a:bodyPr>
          <a:lstStyle/>
          <a:p>
            <a:r>
              <a:rPr lang="ja-JP" altLang="en-US" b="1" dirty="0" smtClean="0"/>
              <a:t>■　情報</a:t>
            </a:r>
            <a:r>
              <a:rPr lang="ja-JP" altLang="en-US" b="1" dirty="0"/>
              <a:t>システム戦略</a:t>
            </a:r>
          </a:p>
          <a:p>
            <a:pPr marL="0" indent="0">
              <a:buNone/>
            </a:pPr>
            <a:r>
              <a:rPr lang="ja-JP" altLang="en-US" dirty="0" smtClean="0"/>
              <a:t>　　　　　○情報</a:t>
            </a:r>
            <a:r>
              <a:rPr lang="ja-JP" altLang="en-US" dirty="0"/>
              <a:t>システム戦略と</a:t>
            </a:r>
            <a:r>
              <a:rPr lang="ja-JP" altLang="en-US" dirty="0" smtClean="0"/>
              <a:t>は　　○</a:t>
            </a:r>
            <a:r>
              <a:rPr lang="en-US" altLang="ja-JP" dirty="0" smtClean="0"/>
              <a:t>SWOT</a:t>
            </a:r>
            <a:r>
              <a:rPr lang="ja-JP" altLang="en-US" dirty="0"/>
              <a:t>分析と</a:t>
            </a:r>
            <a:r>
              <a:rPr lang="ja-JP" altLang="en-US" dirty="0" smtClean="0"/>
              <a:t>は　　○</a:t>
            </a:r>
            <a:r>
              <a:rPr lang="en-US" altLang="ja-JP" dirty="0" smtClean="0"/>
              <a:t>PPM</a:t>
            </a:r>
            <a:r>
              <a:rPr lang="ja-JP" altLang="en-US" dirty="0"/>
              <a:t>（</a:t>
            </a:r>
            <a:r>
              <a:rPr lang="en-US" altLang="ja-JP" dirty="0"/>
              <a:t>Product Portfolio Management</a:t>
            </a:r>
            <a:r>
              <a:rPr lang="ja-JP" altLang="en-US" dirty="0"/>
              <a:t>）と</a:t>
            </a:r>
            <a:r>
              <a:rPr lang="ja-JP" altLang="en-US" dirty="0" smtClean="0"/>
              <a:t>は　　</a:t>
            </a:r>
            <a:endParaRPr lang="en-US" altLang="ja-JP" dirty="0" smtClean="0"/>
          </a:p>
          <a:p>
            <a:pPr marL="0" indent="0">
              <a:buNone/>
            </a:pPr>
            <a:r>
              <a:rPr lang="ja-JP" altLang="en-US" dirty="0"/>
              <a:t>　</a:t>
            </a:r>
            <a:r>
              <a:rPr lang="ja-JP" altLang="en-US" dirty="0" smtClean="0"/>
              <a:t>　　　　◎</a:t>
            </a:r>
            <a:r>
              <a:rPr lang="en-US" altLang="ja-JP" dirty="0" smtClean="0"/>
              <a:t>RIZAP</a:t>
            </a:r>
            <a:r>
              <a:rPr lang="ja-JP" altLang="en-US" dirty="0"/>
              <a:t>株式会社の</a:t>
            </a:r>
            <a:r>
              <a:rPr lang="en-US" altLang="ja-JP" dirty="0"/>
              <a:t>SWOT</a:t>
            </a:r>
            <a:r>
              <a:rPr lang="ja-JP" altLang="en-US" dirty="0"/>
              <a:t>分析</a:t>
            </a:r>
          </a:p>
          <a:p>
            <a:endParaRPr lang="en-US" altLang="ja-JP" dirty="0" smtClean="0"/>
          </a:p>
          <a:p>
            <a:r>
              <a:rPr lang="ja-JP" altLang="en-US" b="1" dirty="0" smtClean="0"/>
              <a:t>■　業務</a:t>
            </a:r>
            <a:r>
              <a:rPr lang="ja-JP" altLang="en-US" b="1" dirty="0"/>
              <a:t>プロセス</a:t>
            </a:r>
          </a:p>
          <a:p>
            <a:pPr marL="0" indent="0">
              <a:buNone/>
            </a:pPr>
            <a:r>
              <a:rPr lang="ja-JP" altLang="en-US" dirty="0" smtClean="0"/>
              <a:t>　　　　　○業務</a:t>
            </a:r>
            <a:r>
              <a:rPr lang="ja-JP" altLang="en-US" dirty="0"/>
              <a:t>プロセスと</a:t>
            </a:r>
            <a:r>
              <a:rPr lang="ja-JP" altLang="en-US" dirty="0" smtClean="0"/>
              <a:t>は　　○代表的</a:t>
            </a:r>
            <a:r>
              <a:rPr lang="ja-JP" altLang="en-US" dirty="0"/>
              <a:t>な業務</a:t>
            </a:r>
            <a:r>
              <a:rPr lang="ja-JP" altLang="en-US" dirty="0" smtClean="0"/>
              <a:t>プロセス　　○</a:t>
            </a:r>
            <a:r>
              <a:rPr lang="en-US" altLang="ja-JP" dirty="0" smtClean="0"/>
              <a:t>RPA</a:t>
            </a:r>
            <a:r>
              <a:rPr lang="ja-JP" altLang="en-US" dirty="0"/>
              <a:t>（</a:t>
            </a:r>
            <a:r>
              <a:rPr lang="en-US" altLang="ja-JP" dirty="0"/>
              <a:t>Robotic Process Automation</a:t>
            </a:r>
            <a:r>
              <a:rPr lang="ja-JP" altLang="en-US" dirty="0"/>
              <a:t>）とは</a:t>
            </a:r>
          </a:p>
          <a:p>
            <a:pPr marL="0" indent="0">
              <a:buNone/>
            </a:pPr>
            <a:r>
              <a:rPr lang="ja-JP" altLang="en-US" dirty="0" smtClean="0"/>
              <a:t>　　　　　◎株式</a:t>
            </a:r>
            <a:r>
              <a:rPr lang="ja-JP" altLang="en-US" dirty="0"/>
              <a:t>会社ビズリーチの</a:t>
            </a:r>
            <a:r>
              <a:rPr lang="en-US" altLang="ja-JP" dirty="0" smtClean="0"/>
              <a:t>BPR</a:t>
            </a:r>
            <a:r>
              <a:rPr lang="ja-JP" altLang="en-US" dirty="0" smtClean="0"/>
              <a:t>　　◎サッポロビール</a:t>
            </a:r>
            <a:r>
              <a:rPr lang="ja-JP" altLang="en-US" dirty="0"/>
              <a:t>株式会社の</a:t>
            </a:r>
            <a:r>
              <a:rPr lang="en-US" altLang="ja-JP" dirty="0"/>
              <a:t>RPA</a:t>
            </a:r>
          </a:p>
          <a:p>
            <a:endParaRPr lang="en-US" altLang="ja-JP" dirty="0" smtClean="0"/>
          </a:p>
          <a:p>
            <a:r>
              <a:rPr lang="ja-JP" altLang="en-US" b="1" dirty="0" smtClean="0"/>
              <a:t>■　ソリューションビジネス</a:t>
            </a:r>
            <a:endParaRPr lang="ja-JP" altLang="en-US" b="1" dirty="0"/>
          </a:p>
          <a:p>
            <a:pPr marL="0" indent="0">
              <a:buNone/>
            </a:pPr>
            <a:r>
              <a:rPr lang="ja-JP" altLang="en-US" dirty="0"/>
              <a:t>　</a:t>
            </a:r>
            <a:r>
              <a:rPr lang="ja-JP" altLang="en-US" dirty="0" smtClean="0"/>
              <a:t>　　　　○ソリューションビジネス</a:t>
            </a:r>
            <a:r>
              <a:rPr lang="ja-JP" altLang="en-US" dirty="0"/>
              <a:t>と</a:t>
            </a:r>
            <a:r>
              <a:rPr lang="ja-JP" altLang="en-US" dirty="0" smtClean="0"/>
              <a:t>は　　○アウトソーシング</a:t>
            </a:r>
            <a:r>
              <a:rPr lang="ja-JP" altLang="en-US" dirty="0"/>
              <a:t>と</a:t>
            </a:r>
            <a:r>
              <a:rPr lang="ja-JP" altLang="en-US" dirty="0" smtClean="0"/>
              <a:t>は　　○クラウドコンピューティング</a:t>
            </a:r>
            <a:r>
              <a:rPr lang="ja-JP" altLang="en-US" dirty="0"/>
              <a:t>とは</a:t>
            </a:r>
          </a:p>
          <a:p>
            <a:pPr marL="0" indent="0">
              <a:buNone/>
            </a:pPr>
            <a:r>
              <a:rPr lang="ja-JP" altLang="en-US" dirty="0"/>
              <a:t>　</a:t>
            </a:r>
            <a:r>
              <a:rPr lang="ja-JP" altLang="en-US" dirty="0" smtClean="0"/>
              <a:t>　　　　○クラウドコンピューティング</a:t>
            </a:r>
            <a:r>
              <a:rPr lang="ja-JP" altLang="en-US" dirty="0"/>
              <a:t>の形態</a:t>
            </a:r>
          </a:p>
          <a:p>
            <a:pPr marL="0" indent="0">
              <a:buNone/>
            </a:pPr>
            <a:r>
              <a:rPr lang="ja-JP" altLang="en-US" dirty="0"/>
              <a:t>　</a:t>
            </a:r>
            <a:r>
              <a:rPr lang="ja-JP" altLang="en-US" dirty="0" smtClean="0"/>
              <a:t>　　　　◎株式</a:t>
            </a:r>
            <a:r>
              <a:rPr lang="ja-JP" altLang="en-US" dirty="0"/>
              <a:t>会社</a:t>
            </a:r>
            <a:r>
              <a:rPr lang="en-US" altLang="ja-JP" dirty="0"/>
              <a:t>JVC</a:t>
            </a:r>
            <a:r>
              <a:rPr lang="ja-JP" altLang="en-US" dirty="0"/>
              <a:t>ケンウッドのクラウドコンピューティング</a:t>
            </a:r>
          </a:p>
          <a:p>
            <a:endParaRPr lang="en-US" altLang="ja-JP" dirty="0" smtClean="0"/>
          </a:p>
          <a:p>
            <a:r>
              <a:rPr lang="ja-JP" altLang="en-US" b="1" dirty="0"/>
              <a:t>■</a:t>
            </a:r>
            <a:r>
              <a:rPr lang="ja-JP" altLang="en-US" b="1" dirty="0" smtClean="0"/>
              <a:t>システム</a:t>
            </a:r>
            <a:r>
              <a:rPr lang="ja-JP" altLang="en-US" b="1" dirty="0"/>
              <a:t>活用促進・評価</a:t>
            </a:r>
          </a:p>
          <a:p>
            <a:pPr marL="0" indent="0">
              <a:buNone/>
            </a:pPr>
            <a:r>
              <a:rPr lang="ja-JP" altLang="en-US" dirty="0" smtClean="0"/>
              <a:t>　　　　　○システム</a:t>
            </a:r>
            <a:r>
              <a:rPr lang="ja-JP" altLang="en-US" dirty="0"/>
              <a:t>活用促進・評価と</a:t>
            </a:r>
            <a:r>
              <a:rPr lang="ja-JP" altLang="en-US" dirty="0" smtClean="0"/>
              <a:t>は　　○ビッグデータ</a:t>
            </a:r>
            <a:r>
              <a:rPr lang="ja-JP" altLang="en-US" dirty="0"/>
              <a:t>と</a:t>
            </a:r>
            <a:r>
              <a:rPr lang="ja-JP" altLang="en-US" dirty="0" smtClean="0"/>
              <a:t>は　　○ゲーミフィケーション</a:t>
            </a:r>
            <a:r>
              <a:rPr lang="ja-JP" altLang="en-US" dirty="0"/>
              <a:t>とは</a:t>
            </a:r>
          </a:p>
          <a:p>
            <a:pPr marL="0" indent="0">
              <a:buNone/>
            </a:pPr>
            <a:r>
              <a:rPr lang="ja-JP" altLang="en-US" dirty="0" smtClean="0"/>
              <a:t>　　　　　◎ダイドードリンコ</a:t>
            </a:r>
            <a:r>
              <a:rPr lang="ja-JP" altLang="en-US" dirty="0"/>
              <a:t>株式会社のビッグデータ活用</a:t>
            </a:r>
          </a:p>
          <a:p>
            <a:pPr marL="0" indent="0">
              <a:buNone/>
            </a:pPr>
            <a:r>
              <a:rPr lang="ja-JP" altLang="en-US" dirty="0"/>
              <a:t>　</a:t>
            </a:r>
            <a:r>
              <a:rPr lang="ja-JP" altLang="en-US" dirty="0" smtClean="0"/>
              <a:t>　　　　◎</a:t>
            </a:r>
            <a:r>
              <a:rPr lang="ja-JP" altLang="en-US" dirty="0" err="1" smtClean="0"/>
              <a:t>くら</a:t>
            </a:r>
            <a:r>
              <a:rPr lang="ja-JP" altLang="en-US" dirty="0"/>
              <a:t>寿司の</a:t>
            </a:r>
            <a:r>
              <a:rPr lang="ja-JP" altLang="en-US" dirty="0" smtClean="0"/>
              <a:t>ゲーミフィケーション</a:t>
            </a:r>
            <a:endParaRPr kumimoji="1" lang="ja-JP" altLang="en-US" dirty="0"/>
          </a:p>
        </p:txBody>
      </p:sp>
      <p:sp>
        <p:nvSpPr>
          <p:cNvPr id="4" name="フッター プレースホルダー 3">
            <a:extLst>
              <a:ext uri="{FF2B5EF4-FFF2-40B4-BE49-F238E27FC236}">
                <a16:creationId xmlns:a16="http://schemas.microsoft.com/office/drawing/2014/main" xmlns=""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6D20B7DD-34CF-4892-A8F0-A5547B9B7014}"/>
              </a:ext>
            </a:extLst>
          </p:cNvPr>
          <p:cNvSpPr>
            <a:spLocks noGrp="1"/>
          </p:cNvSpPr>
          <p:nvPr>
            <p:ph type="sldNum" sz="quarter" idx="12"/>
          </p:nvPr>
        </p:nvSpPr>
        <p:spPr/>
        <p:txBody>
          <a:bodyPr/>
          <a:lstStyle/>
          <a:p>
            <a:fld id="{BC7EC0D7-F1B8-4B03-AD18-FC341B53B538}" type="slidenum">
              <a:rPr kumimoji="1" lang="ja-JP" altLang="en-US" smtClean="0"/>
              <a:t>2</a:t>
            </a:fld>
            <a:endParaRPr kumimoji="1" lang="ja-JP" altLang="en-US"/>
          </a:p>
        </p:txBody>
      </p:sp>
    </p:spTree>
    <p:extLst>
      <p:ext uri="{BB962C8B-B14F-4D97-AF65-F5344CB8AC3E}">
        <p14:creationId xmlns:p14="http://schemas.microsoft.com/office/powerpoint/2010/main" val="113520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608AA2A-6C3C-4FAC-8E30-8F71371B22AE}"/>
              </a:ext>
            </a:extLst>
          </p:cNvPr>
          <p:cNvSpPr>
            <a:spLocks noGrp="1"/>
          </p:cNvSpPr>
          <p:nvPr>
            <p:ph type="title"/>
          </p:nvPr>
        </p:nvSpPr>
        <p:spPr/>
        <p:txBody>
          <a:bodyPr>
            <a:normAutofit fontScale="90000"/>
          </a:bodyPr>
          <a:lstStyle/>
          <a:p>
            <a:r>
              <a:rPr lang="ja-JP" altLang="en-US" dirty="0"/>
              <a:t>ソリューションビジネス</a:t>
            </a:r>
            <a:endParaRPr kumimoji="1" lang="ja-JP" altLang="en-US" dirty="0"/>
          </a:p>
        </p:txBody>
      </p:sp>
      <p:sp>
        <p:nvSpPr>
          <p:cNvPr id="3" name="コンテンツ プレースホルダー 2">
            <a:extLst>
              <a:ext uri="{FF2B5EF4-FFF2-40B4-BE49-F238E27FC236}">
                <a16:creationId xmlns:a16="http://schemas.microsoft.com/office/drawing/2014/main" xmlns="" id="{89B2E43E-517C-40BF-B5E0-C0F198BE1792}"/>
              </a:ext>
            </a:extLst>
          </p:cNvPr>
          <p:cNvSpPr>
            <a:spLocks noGrp="1"/>
          </p:cNvSpPr>
          <p:nvPr>
            <p:ph idx="1"/>
          </p:nvPr>
        </p:nvSpPr>
        <p:spPr>
          <a:xfrm>
            <a:off x="358923" y="850300"/>
            <a:ext cx="8477428" cy="3135111"/>
          </a:xfrm>
        </p:spPr>
        <p:txBody>
          <a:bodyPr/>
          <a:lstStyle/>
          <a:p>
            <a:r>
              <a:rPr lang="ja-JP" altLang="en-US" dirty="0"/>
              <a:t>株式会社</a:t>
            </a:r>
            <a:r>
              <a:rPr lang="en-US" altLang="ja-JP" dirty="0"/>
              <a:t>JVC</a:t>
            </a:r>
            <a:r>
              <a:rPr lang="ja-JP" altLang="en-US" dirty="0"/>
              <a:t>ケンウッドのクラウドコンピューティング</a:t>
            </a:r>
            <a:endParaRPr lang="en-US" altLang="ja-JP" dirty="0"/>
          </a:p>
          <a:p>
            <a:pPr lvl="1"/>
            <a:r>
              <a:rPr lang="ja-JP" altLang="en-US" dirty="0"/>
              <a:t>基幹システム用のサーバ群を</a:t>
            </a:r>
            <a:r>
              <a:rPr lang="en-US" altLang="ja-JP" dirty="0"/>
              <a:t>NEC</a:t>
            </a:r>
            <a:r>
              <a:rPr lang="ja-JP" altLang="en-US" dirty="0"/>
              <a:t>神奈川データセンターにハウジングすると同時に、グループウェア／社内ポータル用システムは</a:t>
            </a:r>
            <a:r>
              <a:rPr lang="en-US" altLang="ja-JP" dirty="0"/>
              <a:t>NEC Cloud IaaS</a:t>
            </a:r>
            <a:r>
              <a:rPr lang="ja-JP" altLang="en-US" dirty="0"/>
              <a:t>の物理サーバサービスへ移行。</a:t>
            </a:r>
            <a:endParaRPr lang="en-US" altLang="ja-JP" dirty="0"/>
          </a:p>
          <a:p>
            <a:pPr lvl="1"/>
            <a:r>
              <a:rPr lang="ja-JP" altLang="en-US" dirty="0"/>
              <a:t>基幹システムとグループウェア／社内ポータル用システムを</a:t>
            </a:r>
            <a:r>
              <a:rPr lang="en-US" altLang="ja-JP" dirty="0"/>
              <a:t>LAN</a:t>
            </a:r>
            <a:r>
              <a:rPr lang="ja-JP" altLang="en-US" dirty="0"/>
              <a:t>接続することで、容易にハイブリッド環境を構築している。</a:t>
            </a:r>
            <a:endParaRPr lang="en-US" altLang="ja-JP" dirty="0"/>
          </a:p>
        </p:txBody>
      </p:sp>
      <p:sp>
        <p:nvSpPr>
          <p:cNvPr id="4" name="フッター プレースホルダー 3">
            <a:extLst>
              <a:ext uri="{FF2B5EF4-FFF2-40B4-BE49-F238E27FC236}">
                <a16:creationId xmlns:a16="http://schemas.microsoft.com/office/drawing/2014/main" xmlns=""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23D6521A-E194-4D8C-8FD9-DB919C5E3458}"/>
              </a:ext>
            </a:extLst>
          </p:cNvPr>
          <p:cNvSpPr>
            <a:spLocks noGrp="1"/>
          </p:cNvSpPr>
          <p:nvPr>
            <p:ph type="sldNum" sz="quarter" idx="12"/>
          </p:nvPr>
        </p:nvSpPr>
        <p:spPr/>
        <p:txBody>
          <a:bodyPr/>
          <a:lstStyle/>
          <a:p>
            <a:fld id="{BC7EC0D7-F1B8-4B03-AD18-FC341B53B538}" type="slidenum">
              <a:rPr kumimoji="1" lang="ja-JP" altLang="en-US" smtClean="0"/>
              <a:t>20</a:t>
            </a:fld>
            <a:endParaRPr kumimoji="1" lang="ja-JP" altLang="en-US"/>
          </a:p>
        </p:txBody>
      </p:sp>
      <p:pic>
        <p:nvPicPr>
          <p:cNvPr id="2050" name="Picture 2" descr="https://jpn.nec.com/case/jvckenwood/images/zu01.jpg">
            <a:extLst>
              <a:ext uri="{FF2B5EF4-FFF2-40B4-BE49-F238E27FC236}">
                <a16:creationId xmlns:a16="http://schemas.microsoft.com/office/drawing/2014/main" xmlns="" id="{622A2B2F-01B5-4DD5-BA4A-4B7D766BC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31" y="2699657"/>
            <a:ext cx="7417657" cy="346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14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45C3F5-C0C1-44AB-9602-C10AB43C3896}"/>
              </a:ext>
            </a:extLst>
          </p:cNvPr>
          <p:cNvSpPr>
            <a:spLocks noGrp="1"/>
          </p:cNvSpPr>
          <p:nvPr>
            <p:ph type="title"/>
          </p:nvPr>
        </p:nvSpPr>
        <p:spPr/>
        <p:txBody>
          <a:bodyPr>
            <a:normAutofit fontScale="90000"/>
          </a:bodyPr>
          <a:lstStyle/>
          <a:p>
            <a:r>
              <a:rPr kumimoji="1" lang="ja-JP" altLang="en-US" dirty="0"/>
              <a:t>ソリューションビジネス</a:t>
            </a:r>
          </a:p>
        </p:txBody>
      </p:sp>
      <p:sp>
        <p:nvSpPr>
          <p:cNvPr id="3" name="コンテンツ プレースホルダー 2">
            <a:extLst>
              <a:ext uri="{FF2B5EF4-FFF2-40B4-BE49-F238E27FC236}">
                <a16:creationId xmlns:a16="http://schemas.microsoft.com/office/drawing/2014/main" xmlns="" id="{2D40C41D-371B-4445-A888-EB918817ACF6}"/>
              </a:ext>
            </a:extLst>
          </p:cNvPr>
          <p:cNvSpPr>
            <a:spLocks noGrp="1"/>
          </p:cNvSpPr>
          <p:nvPr>
            <p:ph idx="1"/>
          </p:nvPr>
        </p:nvSpPr>
        <p:spPr/>
        <p:txBody>
          <a:bodyPr>
            <a:normAutofit lnSpcReduction="10000"/>
          </a:bodyPr>
          <a:lstStyle/>
          <a:p>
            <a:r>
              <a:rPr kumimoji="1" lang="ja-JP" altLang="en-US" dirty="0"/>
              <a:t>参照サイト</a:t>
            </a:r>
            <a:endParaRPr kumimoji="1" lang="en-US" altLang="ja-JP" dirty="0"/>
          </a:p>
          <a:p>
            <a:r>
              <a:rPr lang="ja-JP" altLang="en-US" dirty="0"/>
              <a:t>ソリューションとは。今さら聞けないビジネス用語を解説します</a:t>
            </a:r>
            <a:r>
              <a:rPr lang="en-US" altLang="ja-JP" dirty="0"/>
              <a:t/>
            </a:r>
            <a:br>
              <a:rPr lang="en-US" altLang="ja-JP" dirty="0"/>
            </a:br>
            <a:r>
              <a:rPr lang="ja-JP" altLang="en-US" dirty="0"/>
              <a:t>	</a:t>
            </a:r>
            <a:r>
              <a:rPr lang="en-US" altLang="ja-JP" dirty="0"/>
              <a:t>https://orange-operation.jp/posrejihikaku/business-app/16413.html</a:t>
            </a:r>
          </a:p>
          <a:p>
            <a:r>
              <a:rPr lang="en-US" altLang="ja-JP" dirty="0"/>
              <a:t>SOA</a:t>
            </a:r>
            <a:r>
              <a:rPr lang="ja-JP" altLang="en-US" dirty="0" err="1"/>
              <a:t>って</a:t>
            </a:r>
            <a:r>
              <a:rPr lang="ja-JP" altLang="en-US" dirty="0"/>
              <a:t>何？</a:t>
            </a:r>
            <a:r>
              <a:rPr lang="en-US" altLang="ja-JP" dirty="0"/>
              <a:t/>
            </a:r>
            <a:br>
              <a:rPr lang="en-US" altLang="ja-JP" dirty="0"/>
            </a:br>
            <a:r>
              <a:rPr lang="en-US" altLang="ja-JP" dirty="0"/>
              <a:t>	https://www.ibm.com/developerworks/jp/websphere/library/soa/soa_in	</a:t>
            </a:r>
            <a:r>
              <a:rPr lang="en-US" altLang="ja-JP" dirty="0" err="1"/>
              <a:t>tro</a:t>
            </a:r>
            <a:r>
              <a:rPr lang="en-US" altLang="ja-JP" dirty="0"/>
              <a:t>/1.html</a:t>
            </a:r>
          </a:p>
          <a:p>
            <a:r>
              <a:rPr lang="ja-JP" altLang="en-US" dirty="0"/>
              <a:t>アウトソーシングの本当の意味は？外注・</a:t>
            </a:r>
            <a:r>
              <a:rPr lang="en-US" altLang="ja-JP" dirty="0"/>
              <a:t>BPO</a:t>
            </a:r>
            <a:r>
              <a:rPr lang="ja-JP" altLang="en-US" dirty="0"/>
              <a:t>との違いや活用目的まで徹底解説</a:t>
            </a:r>
            <a:r>
              <a:rPr lang="en-US" altLang="ja-JP" dirty="0"/>
              <a:t/>
            </a:r>
            <a:br>
              <a:rPr lang="en-US" altLang="ja-JP" dirty="0"/>
            </a:br>
            <a:r>
              <a:rPr lang="en-US" altLang="ja-JP" dirty="0"/>
              <a:t>	https://chewy.jp/businessmanner/422/</a:t>
            </a:r>
          </a:p>
          <a:p>
            <a:r>
              <a:rPr lang="ja-JP" altLang="en-US" dirty="0"/>
              <a:t>クラウドのメリットと注意点</a:t>
            </a:r>
            <a:br>
              <a:rPr lang="ja-JP" altLang="en-US" dirty="0"/>
            </a:br>
            <a:r>
              <a:rPr lang="ja-JP" altLang="en-US" dirty="0"/>
              <a:t>	</a:t>
            </a:r>
            <a:r>
              <a:rPr lang="en-US" altLang="ja-JP" dirty="0"/>
              <a:t>https://tech.nikkeibp.co.jp/atcl/learning/lecture/19/00003/00003/</a:t>
            </a:r>
          </a:p>
          <a:p>
            <a:r>
              <a:rPr lang="ja-JP" altLang="en-US" dirty="0"/>
              <a:t>クラウドの</a:t>
            </a:r>
            <a:r>
              <a:rPr lang="en-US" altLang="ja-JP" dirty="0"/>
              <a:t>3</a:t>
            </a:r>
            <a:r>
              <a:rPr lang="ja-JP" altLang="en-US" dirty="0" err="1"/>
              <a:t>つの</a:t>
            </a:r>
            <a:r>
              <a:rPr lang="ja-JP" altLang="en-US" dirty="0"/>
              <a:t>種類、</a:t>
            </a:r>
            <a:r>
              <a:rPr lang="en-US" altLang="ja-JP" dirty="0"/>
              <a:t>IaaS</a:t>
            </a:r>
            <a:r>
              <a:rPr lang="ja-JP" altLang="en-US" dirty="0" err="1"/>
              <a:t>、</a:t>
            </a:r>
            <a:r>
              <a:rPr lang="en-US" altLang="ja-JP" dirty="0"/>
              <a:t>PaaS</a:t>
            </a:r>
            <a:r>
              <a:rPr lang="ja-JP" altLang="en-US" dirty="0" err="1"/>
              <a:t>、</a:t>
            </a:r>
            <a:r>
              <a:rPr lang="en-US" altLang="ja-JP" dirty="0"/>
              <a:t>SaaS</a:t>
            </a:r>
            <a:br>
              <a:rPr lang="en-US" altLang="ja-JP" dirty="0"/>
            </a:br>
            <a:r>
              <a:rPr lang="en-US" altLang="ja-JP" dirty="0"/>
              <a:t>	https://tech.nikkeibp.co.jp/atcl/learning/lecture/19/00003/00004/</a:t>
            </a:r>
          </a:p>
          <a:p>
            <a:r>
              <a:rPr lang="ja-JP" altLang="en-US" dirty="0"/>
              <a:t>仮想、物理を問わず、全システムを新環境に移行短期移行をスムーズに終え、コストも大幅に削減</a:t>
            </a:r>
            <a:r>
              <a:rPr lang="en-US" altLang="ja-JP" dirty="0"/>
              <a:t/>
            </a:r>
            <a:br>
              <a:rPr lang="en-US" altLang="ja-JP" dirty="0"/>
            </a:br>
            <a:r>
              <a:rPr lang="en-US" altLang="ja-JP" dirty="0"/>
              <a:t>	https://jpn.nec.com/case/jvckenwood/index.html</a:t>
            </a:r>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xmlns=""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6D20B7DD-34CF-4892-A8F0-A5547B9B7014}"/>
              </a:ext>
            </a:extLst>
          </p:cNvPr>
          <p:cNvSpPr>
            <a:spLocks noGrp="1"/>
          </p:cNvSpPr>
          <p:nvPr>
            <p:ph type="sldNum" sz="quarter" idx="12"/>
          </p:nvPr>
        </p:nvSpPr>
        <p:spPr/>
        <p:txBody>
          <a:bodyPr/>
          <a:lstStyle/>
          <a:p>
            <a:fld id="{BC7EC0D7-F1B8-4B03-AD18-FC341B53B538}" type="slidenum">
              <a:rPr kumimoji="1" lang="ja-JP" altLang="en-US" smtClean="0"/>
              <a:t>21</a:t>
            </a:fld>
            <a:endParaRPr kumimoji="1" lang="ja-JP" altLang="en-US"/>
          </a:p>
        </p:txBody>
      </p:sp>
    </p:spTree>
    <p:extLst>
      <p:ext uri="{BB962C8B-B14F-4D97-AF65-F5344CB8AC3E}">
        <p14:creationId xmlns:p14="http://schemas.microsoft.com/office/powerpoint/2010/main" val="3983589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kumimoji="1" lang="ja-JP" altLang="en-US" dirty="0"/>
              <a:t>システム活用促進・評価</a:t>
            </a:r>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kumimoji="1" lang="ja-JP" altLang="en-US" dirty="0"/>
              <a:t>システム活用促進・評価とは</a:t>
            </a:r>
            <a:endParaRPr kumimoji="1" lang="en-US" altLang="ja-JP" dirty="0"/>
          </a:p>
          <a:p>
            <a:pPr lvl="1">
              <a:lnSpc>
                <a:spcPct val="100000"/>
              </a:lnSpc>
              <a:spcBef>
                <a:spcPts val="600"/>
              </a:spcBef>
            </a:pPr>
            <a:r>
              <a:rPr lang="ja-JP" altLang="en-US" dirty="0"/>
              <a:t>システム活用促進・評価とは、情報システムを経営に活かすために、情報技術に関する普及啓発を行うこと。</a:t>
            </a:r>
            <a:endParaRPr lang="en-US" altLang="ja-JP" dirty="0"/>
          </a:p>
          <a:p>
            <a:pPr lvl="1">
              <a:lnSpc>
                <a:spcPct val="100000"/>
              </a:lnSpc>
              <a:spcBef>
                <a:spcPts val="600"/>
              </a:spcBef>
            </a:pPr>
            <a:r>
              <a:rPr lang="ja-JP" altLang="en-US" dirty="0"/>
              <a:t>業務でのデータ活用に必要となる情報リテラシを習得し、データを基にした業務での判断ができるようになること。</a:t>
            </a:r>
            <a:endParaRPr lang="en-US" altLang="ja-JP" dirty="0"/>
          </a:p>
          <a:p>
            <a:r>
              <a:rPr lang="ja-JP" altLang="en-US" dirty="0"/>
              <a:t>情報リテラシとは</a:t>
            </a:r>
            <a:endParaRPr lang="en-US" altLang="ja-JP" dirty="0"/>
          </a:p>
          <a:p>
            <a:pPr lvl="1">
              <a:lnSpc>
                <a:spcPct val="100000"/>
              </a:lnSpc>
              <a:spcBef>
                <a:spcPts val="600"/>
              </a:spcBef>
            </a:pPr>
            <a:r>
              <a:rPr lang="ja-JP" altLang="en-US" dirty="0"/>
              <a:t>リテラシ（</a:t>
            </a:r>
            <a:r>
              <a:rPr lang="en-US" altLang="ja-JP" dirty="0"/>
              <a:t>Literacy</a:t>
            </a:r>
            <a:r>
              <a:rPr lang="ja-JP" altLang="en-US" dirty="0"/>
              <a:t>）とは、読解記述力を意味する単語。</a:t>
            </a:r>
            <a:endParaRPr lang="en-US" altLang="ja-JP" dirty="0"/>
          </a:p>
          <a:p>
            <a:pPr lvl="1">
              <a:lnSpc>
                <a:spcPct val="100000"/>
              </a:lnSpc>
              <a:spcBef>
                <a:spcPts val="600"/>
              </a:spcBef>
            </a:pPr>
            <a:r>
              <a:rPr lang="ja-JP" altLang="en-US" dirty="0"/>
              <a:t>「○○リテラシ」という言葉は、「○○に関する理解力」といった意味合いで使われる。</a:t>
            </a:r>
            <a:endParaRPr lang="en-US" altLang="ja-JP" dirty="0"/>
          </a:p>
          <a:p>
            <a:pPr lvl="1">
              <a:lnSpc>
                <a:spcPct val="100000"/>
              </a:lnSpc>
              <a:spcBef>
                <a:spcPts val="600"/>
              </a:spcBef>
            </a:pPr>
            <a:r>
              <a:rPr lang="ja-JP" altLang="en-US" dirty="0"/>
              <a:t>情報リテラシとは、通信・ネットワーク・セキュリティなど、</a:t>
            </a:r>
            <a:r>
              <a:rPr lang="en-US" altLang="ja-JP" dirty="0"/>
              <a:t>IT</a:t>
            </a:r>
            <a:r>
              <a:rPr lang="ja-JP" altLang="en-US" dirty="0"/>
              <a:t>に紐づく要素を理解する能力、操作する能力という意味。</a:t>
            </a:r>
            <a:endParaRPr lang="en-US" altLang="ja-JP" dirty="0"/>
          </a:p>
          <a:p>
            <a:pPr lvl="1">
              <a:lnSpc>
                <a:spcPct val="100000"/>
              </a:lnSpc>
              <a:spcBef>
                <a:spcPts val="600"/>
              </a:spcBef>
            </a:pPr>
            <a:r>
              <a:rPr lang="ja-JP" altLang="en-US" dirty="0"/>
              <a:t>情報リテラシは、次の</a:t>
            </a:r>
            <a:r>
              <a:rPr lang="en-US" altLang="ja-JP" dirty="0"/>
              <a:t>3</a:t>
            </a:r>
            <a:r>
              <a:rPr lang="ja-JP" altLang="en-US" dirty="0" err="1"/>
              <a:t>つの</a:t>
            </a:r>
            <a:r>
              <a:rPr lang="ja-JP" altLang="en-US" dirty="0"/>
              <a:t>能力によって構成される。</a:t>
            </a:r>
            <a:endParaRPr lang="en-US" altLang="ja-JP" dirty="0"/>
          </a:p>
          <a:p>
            <a:pPr lvl="2">
              <a:lnSpc>
                <a:spcPct val="100000"/>
              </a:lnSpc>
            </a:pPr>
            <a:r>
              <a:rPr lang="ja-JP" altLang="en-US" sz="1800" dirty="0"/>
              <a:t>情報を取捨選択する「情報基礎リテラシ」。</a:t>
            </a:r>
            <a:endParaRPr lang="en-US" altLang="ja-JP" sz="1800" dirty="0"/>
          </a:p>
          <a:p>
            <a:pPr lvl="2">
              <a:lnSpc>
                <a:spcPct val="100000"/>
              </a:lnSpc>
            </a:pPr>
            <a:r>
              <a:rPr lang="ja-JP" altLang="en-US" sz="1800" dirty="0"/>
              <a:t>パソコンの操作に関わる「コンピュータリテラシ」。</a:t>
            </a:r>
            <a:endParaRPr lang="en-US" altLang="ja-JP" sz="1800" dirty="0"/>
          </a:p>
          <a:p>
            <a:pPr lvl="2">
              <a:lnSpc>
                <a:spcPct val="100000"/>
              </a:lnSpc>
            </a:pPr>
            <a:r>
              <a:rPr lang="ja-JP" altLang="en-US" sz="1800" dirty="0"/>
              <a:t>インターネットの概念に関わる「ネットワークリテラシ」。</a:t>
            </a:r>
            <a:endParaRPr lang="en-US" altLang="ja-JP" sz="1800"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22</a:t>
            </a:fld>
            <a:endParaRPr kumimoji="1" lang="ja-JP" altLang="en-US"/>
          </a:p>
        </p:txBody>
      </p:sp>
    </p:spTree>
    <p:extLst>
      <p:ext uri="{BB962C8B-B14F-4D97-AF65-F5344CB8AC3E}">
        <p14:creationId xmlns:p14="http://schemas.microsoft.com/office/powerpoint/2010/main" val="330266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kumimoji="1" lang="ja-JP" altLang="en-US" dirty="0"/>
              <a:t>システム活用促進・評価</a:t>
            </a:r>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kumimoji="1" lang="ja-JP" altLang="en-US" dirty="0"/>
              <a:t>ビッグデータとは</a:t>
            </a:r>
            <a:endParaRPr kumimoji="1" lang="en-US" altLang="ja-JP" dirty="0"/>
          </a:p>
          <a:p>
            <a:pPr lvl="1"/>
            <a:r>
              <a:rPr lang="ja-JP" altLang="en-US" dirty="0"/>
              <a:t>ビッグデータとは、「分析により経済的価値を生みだせる、あらゆる形式で増え続ける大量のデータ」のこと。</a:t>
            </a:r>
            <a:endParaRPr lang="en-US" altLang="ja-JP" dirty="0"/>
          </a:p>
          <a:p>
            <a:pPr lvl="1"/>
            <a:r>
              <a:rPr lang="ja-JP" altLang="en-US" dirty="0"/>
              <a:t>ビッグデータの特徴「</a:t>
            </a:r>
            <a:r>
              <a:rPr lang="en-US" altLang="ja-JP" dirty="0"/>
              <a:t>4</a:t>
            </a:r>
            <a:r>
              <a:rPr lang="ja-JP" altLang="en-US" dirty="0" err="1"/>
              <a:t>つの</a:t>
            </a:r>
            <a:r>
              <a:rPr lang="en-US" altLang="ja-JP" dirty="0"/>
              <a:t>V</a:t>
            </a:r>
            <a:r>
              <a:rPr lang="ja-JP" altLang="en-US" dirty="0"/>
              <a:t>」。</a:t>
            </a:r>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23</a:t>
            </a:fld>
            <a:endParaRPr kumimoji="1" lang="ja-JP" altLang="en-US"/>
          </a:p>
        </p:txBody>
      </p:sp>
      <p:graphicFrame>
        <p:nvGraphicFramePr>
          <p:cNvPr id="6" name="表 5">
            <a:extLst>
              <a:ext uri="{FF2B5EF4-FFF2-40B4-BE49-F238E27FC236}">
                <a16:creationId xmlns:a16="http://schemas.microsoft.com/office/drawing/2014/main" xmlns="" id="{BEF82BA6-6152-450D-94DE-27C25DF997DF}"/>
              </a:ext>
            </a:extLst>
          </p:cNvPr>
          <p:cNvGraphicFramePr>
            <a:graphicFrameLocks noGrp="1"/>
          </p:cNvGraphicFramePr>
          <p:nvPr>
            <p:extLst>
              <p:ext uri="{D42A27DB-BD31-4B8C-83A1-F6EECF244321}">
                <p14:modId xmlns:p14="http://schemas.microsoft.com/office/powerpoint/2010/main" val="1703498351"/>
              </p:ext>
            </p:extLst>
          </p:nvPr>
        </p:nvGraphicFramePr>
        <p:xfrm>
          <a:off x="765339" y="2169620"/>
          <a:ext cx="7872634" cy="2931160"/>
        </p:xfrm>
        <a:graphic>
          <a:graphicData uri="http://schemas.openxmlformats.org/drawingml/2006/table">
            <a:tbl>
              <a:tblPr firstRow="1" bandRow="1">
                <a:tableStyleId>{5C22544A-7EE6-4342-B048-85BDC9FD1C3A}</a:tableStyleId>
              </a:tblPr>
              <a:tblGrid>
                <a:gridCol w="1569488">
                  <a:extLst>
                    <a:ext uri="{9D8B030D-6E8A-4147-A177-3AD203B41FA5}">
                      <a16:colId xmlns:a16="http://schemas.microsoft.com/office/drawing/2014/main" xmlns="" val="958479875"/>
                    </a:ext>
                  </a:extLst>
                </a:gridCol>
                <a:gridCol w="6303146">
                  <a:extLst>
                    <a:ext uri="{9D8B030D-6E8A-4147-A177-3AD203B41FA5}">
                      <a16:colId xmlns:a16="http://schemas.microsoft.com/office/drawing/2014/main" xmlns="" val="889222521"/>
                    </a:ext>
                  </a:extLst>
                </a:gridCol>
              </a:tblGrid>
              <a:tr h="370840">
                <a:tc>
                  <a:txBody>
                    <a:bodyPr/>
                    <a:lstStyle/>
                    <a:p>
                      <a:pPr algn="ctr"/>
                      <a:r>
                        <a:rPr kumimoji="1" lang="ja-JP" altLang="en-US" dirty="0"/>
                        <a:t>名称</a:t>
                      </a:r>
                    </a:p>
                  </a:txBody>
                  <a:tcPr/>
                </a:tc>
                <a:tc>
                  <a:txBody>
                    <a:bodyPr/>
                    <a:lstStyle/>
                    <a:p>
                      <a:pPr algn="ctr"/>
                      <a:r>
                        <a:rPr kumimoji="1" lang="ja-JP" altLang="en-US" dirty="0"/>
                        <a:t>意味</a:t>
                      </a:r>
                    </a:p>
                  </a:txBody>
                  <a:tcPr/>
                </a:tc>
                <a:extLst>
                  <a:ext uri="{0D108BD9-81ED-4DB2-BD59-A6C34878D82A}">
                    <a16:rowId xmlns:a16="http://schemas.microsoft.com/office/drawing/2014/main" xmlns="" val="4230128480"/>
                  </a:ext>
                </a:extLst>
              </a:tr>
              <a:tr h="370840">
                <a:tc>
                  <a:txBody>
                    <a:bodyPr/>
                    <a:lstStyle/>
                    <a:p>
                      <a:r>
                        <a:rPr kumimoji="1" lang="en-US" altLang="ja-JP" dirty="0"/>
                        <a:t>Volume</a:t>
                      </a:r>
                      <a:br>
                        <a:rPr kumimoji="1" lang="en-US" altLang="ja-JP" dirty="0"/>
                      </a:br>
                      <a:r>
                        <a:rPr kumimoji="1" lang="ja-JP" altLang="en-US" dirty="0"/>
                        <a:t>容量</a:t>
                      </a:r>
                    </a:p>
                  </a:txBody>
                  <a:tcPr/>
                </a:tc>
                <a:tc>
                  <a:txBody>
                    <a:bodyPr/>
                    <a:lstStyle/>
                    <a:p>
                      <a:r>
                        <a:rPr kumimoji="1" lang="ja-JP" altLang="en-US" dirty="0"/>
                        <a:t>容量の巨大さ</a:t>
                      </a:r>
                      <a:r>
                        <a:rPr kumimoji="1" lang="en-US" altLang="ja-JP" dirty="0"/>
                        <a:t/>
                      </a:r>
                      <a:br>
                        <a:rPr kumimoji="1" lang="en-US" altLang="ja-JP" dirty="0"/>
                      </a:br>
                      <a:r>
                        <a:rPr kumimoji="1" lang="ja-JP" altLang="en-US" dirty="0"/>
                        <a:t>現在の基準は数テラバイトから数ペタバイト程度のデータ量</a:t>
                      </a:r>
                    </a:p>
                  </a:txBody>
                  <a:tcPr/>
                </a:tc>
                <a:extLst>
                  <a:ext uri="{0D108BD9-81ED-4DB2-BD59-A6C34878D82A}">
                    <a16:rowId xmlns:a16="http://schemas.microsoft.com/office/drawing/2014/main" xmlns="" val="3263875268"/>
                  </a:ext>
                </a:extLst>
              </a:tr>
              <a:tr h="370840">
                <a:tc>
                  <a:txBody>
                    <a:bodyPr/>
                    <a:lstStyle/>
                    <a:p>
                      <a:r>
                        <a:rPr kumimoji="1" lang="en-US" altLang="ja-JP" dirty="0"/>
                        <a:t>Variety</a:t>
                      </a:r>
                      <a:br>
                        <a:rPr kumimoji="1" lang="en-US" altLang="ja-JP" dirty="0"/>
                      </a:br>
                      <a:r>
                        <a:rPr kumimoji="1" lang="ja-JP" altLang="en-US" dirty="0"/>
                        <a:t>種類</a:t>
                      </a:r>
                    </a:p>
                  </a:txBody>
                  <a:tcPr/>
                </a:tc>
                <a:tc>
                  <a:txBody>
                    <a:bodyPr/>
                    <a:lstStyle/>
                    <a:p>
                      <a:r>
                        <a:rPr kumimoji="1" lang="ja-JP" altLang="en-US" dirty="0"/>
                        <a:t>音声、動画、画像、センサ情報などのありとあらゆる形式でのデータが含まれている</a:t>
                      </a:r>
                    </a:p>
                  </a:txBody>
                  <a:tcPr/>
                </a:tc>
                <a:extLst>
                  <a:ext uri="{0D108BD9-81ED-4DB2-BD59-A6C34878D82A}">
                    <a16:rowId xmlns:a16="http://schemas.microsoft.com/office/drawing/2014/main" xmlns="" val="405879500"/>
                  </a:ext>
                </a:extLst>
              </a:tr>
              <a:tr h="370840">
                <a:tc>
                  <a:txBody>
                    <a:bodyPr/>
                    <a:lstStyle/>
                    <a:p>
                      <a:r>
                        <a:rPr kumimoji="1" lang="en-US" altLang="ja-JP" dirty="0"/>
                        <a:t>Velocity</a:t>
                      </a:r>
                      <a:br>
                        <a:rPr kumimoji="1" lang="en-US" altLang="ja-JP" dirty="0"/>
                      </a:br>
                      <a:r>
                        <a:rPr kumimoji="1" lang="ja-JP" altLang="en-US" dirty="0"/>
                        <a:t>頻度・スピード</a:t>
                      </a:r>
                    </a:p>
                  </a:txBody>
                  <a:tcPr/>
                </a:tc>
                <a:tc>
                  <a:txBody>
                    <a:bodyPr/>
                    <a:lstStyle/>
                    <a:p>
                      <a:r>
                        <a:rPr kumimoji="1" lang="ja-JP" altLang="en-US" dirty="0"/>
                        <a:t>交通系</a:t>
                      </a:r>
                      <a:r>
                        <a:rPr kumimoji="1" lang="en-US" altLang="ja-JP" dirty="0"/>
                        <a:t>IC</a:t>
                      </a:r>
                      <a:r>
                        <a:rPr kumimoji="1" lang="ja-JP" altLang="en-US" dirty="0"/>
                        <a:t>カードのデータ、</a:t>
                      </a:r>
                      <a:r>
                        <a:rPr kumimoji="1" lang="en-US" altLang="ja-JP" dirty="0"/>
                        <a:t>SNS</a:t>
                      </a:r>
                      <a:r>
                        <a:rPr kumimoji="1" lang="ja-JP" altLang="en-US" dirty="0"/>
                        <a:t>など、リアルタイムで高速に増え続けるデータが格納されている</a:t>
                      </a:r>
                    </a:p>
                  </a:txBody>
                  <a:tcPr/>
                </a:tc>
                <a:extLst>
                  <a:ext uri="{0D108BD9-81ED-4DB2-BD59-A6C34878D82A}">
                    <a16:rowId xmlns:a16="http://schemas.microsoft.com/office/drawing/2014/main" xmlns="" val="226130116"/>
                  </a:ext>
                </a:extLst>
              </a:tr>
              <a:tr h="370840">
                <a:tc>
                  <a:txBody>
                    <a:bodyPr/>
                    <a:lstStyle/>
                    <a:p>
                      <a:r>
                        <a:rPr kumimoji="1" lang="en-US" altLang="ja-JP" dirty="0"/>
                        <a:t>Value</a:t>
                      </a:r>
                      <a:br>
                        <a:rPr kumimoji="1" lang="en-US" altLang="ja-JP" dirty="0"/>
                      </a:br>
                      <a:r>
                        <a:rPr kumimoji="1" lang="ja-JP" altLang="en-US" dirty="0"/>
                        <a:t>価値</a:t>
                      </a:r>
                    </a:p>
                  </a:txBody>
                  <a:tcPr/>
                </a:tc>
                <a:tc>
                  <a:txBody>
                    <a:bodyPr/>
                    <a:lstStyle/>
                    <a:p>
                      <a:r>
                        <a:rPr kumimoji="1" lang="ja-JP" altLang="en-US" dirty="0"/>
                        <a:t>分析することで経済的価値が生み出せる</a:t>
                      </a:r>
                    </a:p>
                  </a:txBody>
                  <a:tcPr/>
                </a:tc>
                <a:extLst>
                  <a:ext uri="{0D108BD9-81ED-4DB2-BD59-A6C34878D82A}">
                    <a16:rowId xmlns:a16="http://schemas.microsoft.com/office/drawing/2014/main" xmlns="" val="670120672"/>
                  </a:ext>
                </a:extLst>
              </a:tr>
            </a:tbl>
          </a:graphicData>
        </a:graphic>
      </p:graphicFrame>
    </p:spTree>
    <p:extLst>
      <p:ext uri="{BB962C8B-B14F-4D97-AF65-F5344CB8AC3E}">
        <p14:creationId xmlns:p14="http://schemas.microsoft.com/office/powerpoint/2010/main" val="261769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kumimoji="1" lang="ja-JP" altLang="en-US" dirty="0"/>
              <a:t>システム活用促進・評価</a:t>
            </a:r>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lang="ja-JP" altLang="en-US" dirty="0"/>
              <a:t>ゲーミフィケーションと</a:t>
            </a:r>
            <a:r>
              <a:rPr kumimoji="1" lang="ja-JP" altLang="en-US" dirty="0"/>
              <a:t>は</a:t>
            </a:r>
            <a:endParaRPr kumimoji="1" lang="en-US" altLang="ja-JP" dirty="0"/>
          </a:p>
          <a:p>
            <a:pPr lvl="1">
              <a:lnSpc>
                <a:spcPct val="100000"/>
              </a:lnSpc>
              <a:spcBef>
                <a:spcPts val="600"/>
              </a:spcBef>
            </a:pPr>
            <a:r>
              <a:rPr lang="ja-JP" altLang="en-US" dirty="0"/>
              <a:t>ゲーミフィケーションとは、人が楽しんでプレイできる遊びや競争といったゲーム的な要素や考え方をゲーム以外の分野に応用し、顧客やユーザーとの関係構築に利用しようとする取り組みのこと。</a:t>
            </a:r>
            <a:endParaRPr lang="en-US" altLang="ja-JP" dirty="0"/>
          </a:p>
          <a:p>
            <a:pPr lvl="1">
              <a:lnSpc>
                <a:spcPct val="100000"/>
              </a:lnSpc>
              <a:spcBef>
                <a:spcPts val="600"/>
              </a:spcBef>
            </a:pPr>
            <a:r>
              <a:rPr lang="ja-JP" altLang="en-US" dirty="0"/>
              <a:t>求人や新人研修、スタッフの仕事のパフォーマンス向上のために社内に導入したり、顧客のロイヤルティを高めたり、マーケティングで活用するケースもある。</a:t>
            </a:r>
            <a:endParaRPr lang="en-US" altLang="ja-JP" dirty="0"/>
          </a:p>
          <a:p>
            <a:pPr lvl="1">
              <a:lnSpc>
                <a:spcPct val="100000"/>
              </a:lnSpc>
              <a:spcBef>
                <a:spcPts val="600"/>
              </a:spcBef>
            </a:pPr>
            <a:r>
              <a:rPr lang="ja-JP" altLang="en-US" dirty="0"/>
              <a:t>効果の出るゲーミフィケーションは、次のような特徴を持つ。</a:t>
            </a:r>
            <a:endParaRPr lang="en-US" altLang="ja-JP" dirty="0"/>
          </a:p>
          <a:p>
            <a:pPr lvl="2">
              <a:lnSpc>
                <a:spcPct val="100000"/>
              </a:lnSpc>
              <a:spcBef>
                <a:spcPts val="600"/>
              </a:spcBef>
            </a:pPr>
            <a:r>
              <a:rPr lang="ja-JP" altLang="en-US" sz="1800" dirty="0"/>
              <a:t>目的・課題の提示を明確に提示する。</a:t>
            </a:r>
            <a:endParaRPr lang="en-US" altLang="ja-JP" sz="1800" dirty="0"/>
          </a:p>
          <a:p>
            <a:pPr lvl="2">
              <a:lnSpc>
                <a:spcPct val="100000"/>
              </a:lnSpc>
              <a:spcBef>
                <a:spcPts val="600"/>
              </a:spcBef>
            </a:pPr>
            <a:r>
              <a:rPr lang="ja-JP" altLang="en-US" sz="1800" dirty="0"/>
              <a:t>現状を可視化して、つぎの一歩をわかりやすくする。</a:t>
            </a:r>
            <a:endParaRPr lang="en-US" altLang="ja-JP" sz="1800" dirty="0"/>
          </a:p>
          <a:p>
            <a:pPr lvl="2">
              <a:lnSpc>
                <a:spcPct val="100000"/>
              </a:lnSpc>
              <a:spcBef>
                <a:spcPts val="600"/>
              </a:spcBef>
            </a:pPr>
            <a:r>
              <a:rPr lang="ja-JP" altLang="en-US" sz="1800" dirty="0"/>
              <a:t>ストーリーをつくる。</a:t>
            </a:r>
            <a:endParaRPr lang="en-US" altLang="ja-JP" sz="1800" dirty="0"/>
          </a:p>
          <a:p>
            <a:pPr lvl="2">
              <a:lnSpc>
                <a:spcPct val="100000"/>
              </a:lnSpc>
              <a:spcBef>
                <a:spcPts val="600"/>
              </a:spcBef>
            </a:pPr>
            <a:r>
              <a:rPr lang="ja-JP" altLang="en-US" sz="1800" dirty="0"/>
              <a:t>フィードバックは迅速に行う。</a:t>
            </a:r>
            <a:endParaRPr lang="en-US" altLang="ja-JP" sz="1800" dirty="0"/>
          </a:p>
          <a:p>
            <a:pPr lvl="2">
              <a:lnSpc>
                <a:spcPct val="100000"/>
              </a:lnSpc>
              <a:spcBef>
                <a:spcPts val="600"/>
              </a:spcBef>
            </a:pPr>
            <a:r>
              <a:rPr lang="ja-JP" altLang="en-US" sz="1800" dirty="0"/>
              <a:t>成功すれば、わかりやすい報酬をもらえる。</a:t>
            </a:r>
            <a:endParaRPr lang="en-US" altLang="ja-JP" sz="1800" dirty="0"/>
          </a:p>
          <a:p>
            <a:pPr lvl="2">
              <a:lnSpc>
                <a:spcPct val="100000"/>
              </a:lnSpc>
              <a:spcBef>
                <a:spcPts val="600"/>
              </a:spcBef>
            </a:pPr>
            <a:r>
              <a:rPr lang="ja-JP" altLang="en-US" sz="1800" dirty="0"/>
              <a:t>競争者の情報も「見える化」する。</a:t>
            </a:r>
            <a:endParaRPr lang="en-US" altLang="ja-JP" sz="1800"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24</a:t>
            </a:fld>
            <a:endParaRPr kumimoji="1" lang="ja-JP" altLang="en-US"/>
          </a:p>
        </p:txBody>
      </p:sp>
    </p:spTree>
    <p:extLst>
      <p:ext uri="{BB962C8B-B14F-4D97-AF65-F5344CB8AC3E}">
        <p14:creationId xmlns:p14="http://schemas.microsoft.com/office/powerpoint/2010/main" val="377342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89B2E43E-517C-40BF-B5E0-C0F198BE1792}"/>
              </a:ext>
            </a:extLst>
          </p:cNvPr>
          <p:cNvSpPr>
            <a:spLocks noGrp="1"/>
          </p:cNvSpPr>
          <p:nvPr>
            <p:ph idx="1"/>
          </p:nvPr>
        </p:nvSpPr>
        <p:spPr>
          <a:xfrm>
            <a:off x="358923" y="850300"/>
            <a:ext cx="8477428" cy="2152753"/>
          </a:xfrm>
        </p:spPr>
        <p:txBody>
          <a:bodyPr/>
          <a:lstStyle/>
          <a:p>
            <a:r>
              <a:rPr lang="ja-JP" altLang="en-US" dirty="0"/>
              <a:t>ダイドードリンコ株式会社のビッグデータ活用</a:t>
            </a:r>
            <a:endParaRPr lang="en-US" altLang="ja-JP" dirty="0"/>
          </a:p>
          <a:p>
            <a:pPr lvl="1"/>
            <a:r>
              <a:rPr lang="ja-JP" altLang="en-US" dirty="0"/>
              <a:t>以前は、</a:t>
            </a:r>
            <a:r>
              <a:rPr lang="en-US" altLang="ja-JP" dirty="0"/>
              <a:t>Z</a:t>
            </a:r>
            <a:r>
              <a:rPr lang="ja-JP" altLang="en-US" dirty="0"/>
              <a:t>の法則に倣い、ダイドードリンコの自動販売機では、主力シリーズ「ブレンドシリーズ」を左上に配置。</a:t>
            </a:r>
            <a:endParaRPr lang="en-US" altLang="ja-JP" dirty="0"/>
          </a:p>
          <a:p>
            <a:pPr lvl="1"/>
            <a:r>
              <a:rPr lang="ja-JP" altLang="en-US" dirty="0"/>
              <a:t>自動販売機にアイトラッキングを取り付けて調査したところ、自動販売機では下段に視線が集まることが分かった。</a:t>
            </a:r>
            <a:endParaRPr lang="en-US" altLang="ja-JP" dirty="0"/>
          </a:p>
          <a:p>
            <a:pPr lvl="1"/>
            <a:r>
              <a:rPr lang="ja-JP" altLang="en-US" dirty="0"/>
              <a:t>下段に主力製品を配置したところ、売り上げが前年比</a:t>
            </a:r>
            <a:r>
              <a:rPr lang="en-US" altLang="ja-JP" dirty="0"/>
              <a:t>1.2%</a:t>
            </a:r>
            <a:r>
              <a:rPr lang="ja-JP" altLang="en-US" dirty="0"/>
              <a:t>増加。</a:t>
            </a:r>
            <a:endParaRPr lang="en-US" altLang="ja-JP" dirty="0"/>
          </a:p>
        </p:txBody>
      </p:sp>
      <p:pic>
        <p:nvPicPr>
          <p:cNvPr id="3074" name="Picture 2" descr="20140916_01">
            <a:extLst>
              <a:ext uri="{FF2B5EF4-FFF2-40B4-BE49-F238E27FC236}">
                <a16:creationId xmlns:a16="http://schemas.microsoft.com/office/drawing/2014/main" xmlns="" id="{39D44997-1912-47F2-AF8A-68962FDD2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003053"/>
            <a:ext cx="4491030" cy="315090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xmlns="" id="{D608AA2A-6C3C-4FAC-8E30-8F71371B22AE}"/>
              </a:ext>
            </a:extLst>
          </p:cNvPr>
          <p:cNvSpPr>
            <a:spLocks noGrp="1"/>
          </p:cNvSpPr>
          <p:nvPr>
            <p:ph type="title"/>
          </p:nvPr>
        </p:nvSpPr>
        <p:spPr/>
        <p:txBody>
          <a:bodyPr>
            <a:normAutofit fontScale="90000"/>
          </a:bodyPr>
          <a:lstStyle/>
          <a:p>
            <a:r>
              <a:rPr lang="ja-JP" altLang="en-US" dirty="0"/>
              <a:t>システム活用促進・評価</a:t>
            </a:r>
            <a:endParaRPr kumimoji="1" lang="ja-JP" altLang="en-US" dirty="0"/>
          </a:p>
        </p:txBody>
      </p:sp>
      <p:sp>
        <p:nvSpPr>
          <p:cNvPr id="4" name="フッター プレースホルダー 3">
            <a:extLst>
              <a:ext uri="{FF2B5EF4-FFF2-40B4-BE49-F238E27FC236}">
                <a16:creationId xmlns:a16="http://schemas.microsoft.com/office/drawing/2014/main" xmlns=""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23D6521A-E194-4D8C-8FD9-DB919C5E3458}"/>
              </a:ext>
            </a:extLst>
          </p:cNvPr>
          <p:cNvSpPr>
            <a:spLocks noGrp="1"/>
          </p:cNvSpPr>
          <p:nvPr>
            <p:ph type="sldNum" sz="quarter" idx="12"/>
          </p:nvPr>
        </p:nvSpPr>
        <p:spPr/>
        <p:txBody>
          <a:bodyPr/>
          <a:lstStyle/>
          <a:p>
            <a:fld id="{BC7EC0D7-F1B8-4B03-AD18-FC341B53B538}" type="slidenum">
              <a:rPr kumimoji="1" lang="ja-JP" altLang="en-US" smtClean="0"/>
              <a:t>25</a:t>
            </a:fld>
            <a:endParaRPr kumimoji="1" lang="ja-JP" altLang="en-US"/>
          </a:p>
        </p:txBody>
      </p:sp>
    </p:spTree>
    <p:extLst>
      <p:ext uri="{BB962C8B-B14F-4D97-AF65-F5344CB8AC3E}">
        <p14:creationId xmlns:p14="http://schemas.microsoft.com/office/powerpoint/2010/main" val="4139580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89B2E43E-517C-40BF-B5E0-C0F198BE1792}"/>
              </a:ext>
            </a:extLst>
          </p:cNvPr>
          <p:cNvSpPr>
            <a:spLocks noGrp="1"/>
          </p:cNvSpPr>
          <p:nvPr>
            <p:ph idx="1"/>
          </p:nvPr>
        </p:nvSpPr>
        <p:spPr>
          <a:xfrm>
            <a:off x="358923" y="850300"/>
            <a:ext cx="8477428" cy="3410882"/>
          </a:xfrm>
        </p:spPr>
        <p:txBody>
          <a:bodyPr>
            <a:normAutofit/>
          </a:bodyPr>
          <a:lstStyle/>
          <a:p>
            <a:r>
              <a:rPr lang="ja-JP" altLang="en-US" dirty="0" err="1"/>
              <a:t>くら</a:t>
            </a:r>
            <a:r>
              <a:rPr lang="ja-JP" altLang="en-US" dirty="0"/>
              <a:t>寿司のゲーミフィケーション</a:t>
            </a:r>
            <a:endParaRPr lang="en-US" altLang="ja-JP" dirty="0"/>
          </a:p>
          <a:p>
            <a:pPr lvl="1"/>
            <a:r>
              <a:rPr lang="ja-JP" altLang="en-US" dirty="0"/>
              <a:t>回転寿司チェーンのくら寿司では、</a:t>
            </a:r>
            <a:r>
              <a:rPr lang="en-US" altLang="ja-JP" dirty="0"/>
              <a:t>5</a:t>
            </a:r>
            <a:r>
              <a:rPr lang="ja-JP" altLang="en-US" dirty="0"/>
              <a:t>皿で一回ビッ</a:t>
            </a:r>
            <a:r>
              <a:rPr lang="ja-JP" altLang="en-US" dirty="0" err="1"/>
              <a:t>くら</a:t>
            </a:r>
            <a:r>
              <a:rPr lang="ja-JP" altLang="en-US" dirty="0"/>
              <a:t>ポン！というゲーミフィケーションを実施。</a:t>
            </a:r>
            <a:endParaRPr lang="en-US" altLang="ja-JP" dirty="0"/>
          </a:p>
          <a:p>
            <a:pPr lvl="1"/>
            <a:r>
              <a:rPr lang="ja-JP" altLang="en-US" dirty="0"/>
              <a:t>食べ終わったお皿を</a:t>
            </a:r>
            <a:r>
              <a:rPr lang="en-US" altLang="ja-JP" dirty="0"/>
              <a:t>5</a:t>
            </a:r>
            <a:r>
              <a:rPr lang="ja-JP" altLang="en-US" dirty="0"/>
              <a:t>皿、皿受付カウンターに入れると、ゲームができる。</a:t>
            </a:r>
            <a:endParaRPr lang="en-US" altLang="ja-JP" dirty="0"/>
          </a:p>
          <a:p>
            <a:pPr lvl="1"/>
            <a:r>
              <a:rPr lang="ja-JP" altLang="en-US" dirty="0"/>
              <a:t>当たりが出るとガチャ玉が貰える。</a:t>
            </a:r>
            <a:endParaRPr lang="en-US" altLang="ja-JP" dirty="0"/>
          </a:p>
          <a:p>
            <a:pPr lvl="1"/>
            <a:r>
              <a:rPr lang="en-US" altLang="ja-JP" dirty="0"/>
              <a:t>5</a:t>
            </a:r>
            <a:r>
              <a:rPr lang="ja-JP" altLang="en-US" dirty="0"/>
              <a:t>皿という簡単かつ明確な目標なので、</a:t>
            </a:r>
            <a:r>
              <a:rPr lang="en-US" altLang="ja-JP" dirty="0"/>
              <a:t>4</a:t>
            </a:r>
            <a:r>
              <a:rPr lang="ja-JP" altLang="en-US" dirty="0"/>
              <a:t>皿だったときにあともう</a:t>
            </a:r>
            <a:r>
              <a:rPr lang="en-US" altLang="ja-JP" dirty="0"/>
              <a:t>1</a:t>
            </a:r>
            <a:r>
              <a:rPr lang="ja-JP" altLang="en-US" dirty="0"/>
              <a:t>皿食べようかという行動につながる効果が期待できる。</a:t>
            </a:r>
            <a:endParaRPr lang="en-US" altLang="ja-JP" dirty="0"/>
          </a:p>
        </p:txBody>
      </p:sp>
      <p:sp>
        <p:nvSpPr>
          <p:cNvPr id="2" name="タイトル 1">
            <a:extLst>
              <a:ext uri="{FF2B5EF4-FFF2-40B4-BE49-F238E27FC236}">
                <a16:creationId xmlns:a16="http://schemas.microsoft.com/office/drawing/2014/main" xmlns="" id="{D608AA2A-6C3C-4FAC-8E30-8F71371B22AE}"/>
              </a:ext>
            </a:extLst>
          </p:cNvPr>
          <p:cNvSpPr>
            <a:spLocks noGrp="1"/>
          </p:cNvSpPr>
          <p:nvPr>
            <p:ph type="title"/>
          </p:nvPr>
        </p:nvSpPr>
        <p:spPr/>
        <p:txBody>
          <a:bodyPr>
            <a:normAutofit fontScale="90000"/>
          </a:bodyPr>
          <a:lstStyle/>
          <a:p>
            <a:r>
              <a:rPr lang="ja-JP" altLang="en-US" dirty="0"/>
              <a:t>システム活用促進・評価</a:t>
            </a:r>
            <a:endParaRPr kumimoji="1" lang="ja-JP" altLang="en-US" dirty="0"/>
          </a:p>
        </p:txBody>
      </p:sp>
      <p:sp>
        <p:nvSpPr>
          <p:cNvPr id="4" name="フッター プレースホルダー 3">
            <a:extLst>
              <a:ext uri="{FF2B5EF4-FFF2-40B4-BE49-F238E27FC236}">
                <a16:creationId xmlns:a16="http://schemas.microsoft.com/office/drawing/2014/main" xmlns=""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23D6521A-E194-4D8C-8FD9-DB919C5E3458}"/>
              </a:ext>
            </a:extLst>
          </p:cNvPr>
          <p:cNvSpPr>
            <a:spLocks noGrp="1"/>
          </p:cNvSpPr>
          <p:nvPr>
            <p:ph type="sldNum" sz="quarter" idx="12"/>
          </p:nvPr>
        </p:nvSpPr>
        <p:spPr/>
        <p:txBody>
          <a:bodyPr/>
          <a:lstStyle/>
          <a:p>
            <a:fld id="{BC7EC0D7-F1B8-4B03-AD18-FC341B53B538}" type="slidenum">
              <a:rPr kumimoji="1" lang="ja-JP" altLang="en-US" smtClean="0"/>
              <a:t>26</a:t>
            </a:fld>
            <a:endParaRPr kumimoji="1" lang="ja-JP" altLang="en-US"/>
          </a:p>
        </p:txBody>
      </p:sp>
      <p:pic>
        <p:nvPicPr>
          <p:cNvPr id="1026" name="Picture 2" descr="ビッくらポン.png">
            <a:extLst>
              <a:ext uri="{FF2B5EF4-FFF2-40B4-BE49-F238E27FC236}">
                <a16:creationId xmlns:a16="http://schemas.microsoft.com/office/drawing/2014/main" xmlns="" id="{6DAD2E90-721E-49FF-9D1A-06ECF44605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034" y="3099921"/>
            <a:ext cx="6344315" cy="268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53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45C3F5-C0C1-44AB-9602-C10AB43C3896}"/>
              </a:ext>
            </a:extLst>
          </p:cNvPr>
          <p:cNvSpPr>
            <a:spLocks noGrp="1"/>
          </p:cNvSpPr>
          <p:nvPr>
            <p:ph type="title"/>
          </p:nvPr>
        </p:nvSpPr>
        <p:spPr/>
        <p:txBody>
          <a:bodyPr>
            <a:normAutofit fontScale="90000"/>
          </a:bodyPr>
          <a:lstStyle/>
          <a:p>
            <a:r>
              <a:rPr lang="ja-JP" altLang="en-US" dirty="0"/>
              <a:t>システム活用促進・評価</a:t>
            </a:r>
            <a:endParaRPr kumimoji="1" lang="ja-JP" altLang="en-US" dirty="0"/>
          </a:p>
        </p:txBody>
      </p:sp>
      <p:sp>
        <p:nvSpPr>
          <p:cNvPr id="3" name="コンテンツ プレースホルダー 2">
            <a:extLst>
              <a:ext uri="{FF2B5EF4-FFF2-40B4-BE49-F238E27FC236}">
                <a16:creationId xmlns:a16="http://schemas.microsoft.com/office/drawing/2014/main" xmlns="" id="{2D40C41D-371B-4445-A888-EB918817ACF6}"/>
              </a:ext>
            </a:extLst>
          </p:cNvPr>
          <p:cNvSpPr>
            <a:spLocks noGrp="1"/>
          </p:cNvSpPr>
          <p:nvPr>
            <p:ph idx="1"/>
          </p:nvPr>
        </p:nvSpPr>
        <p:spPr/>
        <p:txBody>
          <a:bodyPr>
            <a:normAutofit/>
          </a:bodyPr>
          <a:lstStyle/>
          <a:p>
            <a:r>
              <a:rPr kumimoji="1" lang="ja-JP" altLang="en-US" dirty="0"/>
              <a:t>参照サイト</a:t>
            </a:r>
            <a:endParaRPr kumimoji="1" lang="en-US" altLang="ja-JP" dirty="0"/>
          </a:p>
          <a:p>
            <a:r>
              <a:rPr lang="en-US" altLang="ja-JP" dirty="0"/>
              <a:t>IT</a:t>
            </a:r>
            <a:r>
              <a:rPr lang="ja-JP" altLang="en-US" dirty="0"/>
              <a:t>リテラシーとは？３つの意味とリテラシー向上のポイントを解説！</a:t>
            </a:r>
            <a:r>
              <a:rPr lang="en-US" altLang="ja-JP" dirty="0"/>
              <a:t/>
            </a:r>
            <a:br>
              <a:rPr lang="en-US" altLang="ja-JP" dirty="0"/>
            </a:br>
            <a:r>
              <a:rPr lang="ja-JP" altLang="en-US" dirty="0"/>
              <a:t>	</a:t>
            </a:r>
            <a:r>
              <a:rPr lang="en-US" altLang="ja-JP" dirty="0"/>
              <a:t>https://udemy.benesse.co.jp/archives/it-literacy.html</a:t>
            </a:r>
          </a:p>
          <a:p>
            <a:r>
              <a:rPr lang="ja-JP" altLang="en-US" dirty="0"/>
              <a:t>ビッグデータとは？定義から事例、問題点を分かりやすく徹底解説</a:t>
            </a:r>
            <a:r>
              <a:rPr lang="en-US" altLang="ja-JP" dirty="0"/>
              <a:t/>
            </a:r>
            <a:br>
              <a:rPr lang="en-US" altLang="ja-JP" dirty="0"/>
            </a:br>
            <a:r>
              <a:rPr lang="en-US" altLang="ja-JP" dirty="0"/>
              <a:t>	https://www.sejuku.net/blog/101530</a:t>
            </a:r>
          </a:p>
          <a:p>
            <a:r>
              <a:rPr lang="ja-JP" altLang="en-US" dirty="0"/>
              <a:t>ゲーミフィケーションとは？ </a:t>
            </a:r>
            <a:r>
              <a:rPr lang="en-US" altLang="ja-JP" dirty="0"/>
              <a:t>| </a:t>
            </a:r>
            <a:r>
              <a:rPr lang="ja-JP" altLang="en-US" dirty="0"/>
              <a:t>やり方、メリット、デメリットを徹底解説</a:t>
            </a:r>
            <a:r>
              <a:rPr lang="en-US" altLang="ja-JP" dirty="0"/>
              <a:t/>
            </a:r>
            <a:br>
              <a:rPr lang="en-US" altLang="ja-JP" dirty="0"/>
            </a:br>
            <a:r>
              <a:rPr lang="en-US" altLang="ja-JP" dirty="0"/>
              <a:t>	https://coeteco.jp/articles/10523</a:t>
            </a:r>
          </a:p>
          <a:p>
            <a:r>
              <a:rPr lang="ja-JP" altLang="en-US" dirty="0"/>
              <a:t>常識にとらわれない発見で売り上げ増加</a:t>
            </a:r>
            <a:r>
              <a:rPr lang="en-US" altLang="ja-JP" dirty="0"/>
              <a:t/>
            </a:r>
            <a:br>
              <a:rPr lang="en-US" altLang="ja-JP" dirty="0"/>
            </a:br>
            <a:r>
              <a:rPr lang="en-US" altLang="ja-JP" dirty="0"/>
              <a:t>	https://bdm.change-jp.com/?p=1746#_ebcv=3kxCAMrX.liskul2so.1</a:t>
            </a:r>
          </a:p>
          <a:p>
            <a:r>
              <a:rPr lang="ja-JP" altLang="en-US" dirty="0"/>
              <a:t>ゲーミフィケーションとは何か？　概念の基本と現状</a:t>
            </a:r>
            <a:r>
              <a:rPr lang="en-US" altLang="ja-JP" dirty="0"/>
              <a:t/>
            </a:r>
            <a:br>
              <a:rPr lang="en-US" altLang="ja-JP" dirty="0"/>
            </a:br>
            <a:r>
              <a:rPr lang="en-US" altLang="ja-JP" dirty="0"/>
              <a:t>	https://markezine.jp/article/detail/14354</a:t>
            </a:r>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xmlns=""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6D20B7DD-34CF-4892-A8F0-A5547B9B7014}"/>
              </a:ext>
            </a:extLst>
          </p:cNvPr>
          <p:cNvSpPr>
            <a:spLocks noGrp="1"/>
          </p:cNvSpPr>
          <p:nvPr>
            <p:ph type="sldNum" sz="quarter" idx="12"/>
          </p:nvPr>
        </p:nvSpPr>
        <p:spPr/>
        <p:txBody>
          <a:bodyPr/>
          <a:lstStyle/>
          <a:p>
            <a:fld id="{BC7EC0D7-F1B8-4B03-AD18-FC341B53B538}" type="slidenum">
              <a:rPr kumimoji="1" lang="ja-JP" altLang="en-US" smtClean="0"/>
              <a:t>27</a:t>
            </a:fld>
            <a:endParaRPr kumimoji="1" lang="ja-JP" altLang="en-US"/>
          </a:p>
        </p:txBody>
      </p:sp>
    </p:spTree>
    <p:extLst>
      <p:ext uri="{BB962C8B-B14F-4D97-AF65-F5344CB8AC3E}">
        <p14:creationId xmlns:p14="http://schemas.microsoft.com/office/powerpoint/2010/main" val="265750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lang="ja-JP" altLang="en-US" dirty="0"/>
              <a:t>情報システム戦略</a:t>
            </a:r>
            <a:endParaRPr kumimoji="1" lang="ja-JP" altLang="en-US" dirty="0"/>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lang="ja-JP" altLang="en-US" dirty="0"/>
              <a:t>情報システム戦略</a:t>
            </a:r>
            <a:r>
              <a:rPr kumimoji="1" lang="ja-JP" altLang="en-US" dirty="0"/>
              <a:t>とは</a:t>
            </a:r>
            <a:r>
              <a:rPr kumimoji="1" lang="en-US" altLang="ja-JP" dirty="0"/>
              <a:t>(1)</a:t>
            </a:r>
          </a:p>
          <a:p>
            <a:pPr lvl="1"/>
            <a:r>
              <a:rPr lang="ja-JP" altLang="en-US" dirty="0"/>
              <a:t>情報システム戦略とは、経営戦略を実現するために、</a:t>
            </a:r>
            <a:r>
              <a:rPr lang="en-US" altLang="ja-JP" dirty="0"/>
              <a:t>IT</a:t>
            </a:r>
            <a:r>
              <a:rPr lang="ja-JP" altLang="en-US" dirty="0"/>
              <a:t>をどのように活用するか、そのためにどのようなシステムを構築・導入していくかという方針や方策のことである。</a:t>
            </a:r>
            <a:endParaRPr lang="en-US" altLang="ja-JP" dirty="0"/>
          </a:p>
          <a:p>
            <a:pPr lvl="1"/>
            <a:r>
              <a:rPr lang="ja-JP" altLang="en-US" dirty="0"/>
              <a:t>情報システム戦略に先行して、具体的な経営戦略の目標設定が必要である。</a:t>
            </a:r>
            <a:endParaRPr lang="en-US" altLang="ja-JP" dirty="0"/>
          </a:p>
          <a:p>
            <a:pPr lvl="2"/>
            <a:r>
              <a:rPr lang="ja-JP" altLang="en-US" dirty="0"/>
              <a:t>企業理念、中長期の経営計画、経営目標、経営戦略。</a:t>
            </a:r>
            <a:endParaRPr lang="en-US" altLang="ja-JP" dirty="0"/>
          </a:p>
          <a:p>
            <a:pPr lvl="2"/>
            <a:r>
              <a:rPr lang="ja-JP" altLang="en-US" dirty="0"/>
              <a:t>経営陣が考えている、情報システム戦略の中長期の方針、目標、情報システムの将来像。</a:t>
            </a:r>
            <a:endParaRPr lang="en-US" altLang="ja-JP" dirty="0"/>
          </a:p>
          <a:p>
            <a:pPr lvl="1"/>
            <a:r>
              <a:rPr lang="ja-JP" altLang="en-US" dirty="0"/>
              <a:t>情報システム戦略は、一般的に、経営陣、情報システム部門の部門長、関係する部門の部門長などからなる委員会を設置し、委員会メンバーが協議し策定する。</a:t>
            </a:r>
          </a:p>
          <a:p>
            <a:endParaRPr lang="en-US" altLang="ja-JP" dirty="0"/>
          </a:p>
          <a:p>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3</a:t>
            </a:fld>
            <a:endParaRPr kumimoji="1" lang="ja-JP" altLang="en-US"/>
          </a:p>
        </p:txBody>
      </p:sp>
      <p:pic>
        <p:nvPicPr>
          <p:cNvPr id="7" name="図 6">
            <a:extLst>
              <a:ext uri="{FF2B5EF4-FFF2-40B4-BE49-F238E27FC236}">
                <a16:creationId xmlns:a16="http://schemas.microsoft.com/office/drawing/2014/main" xmlns="" id="{B348F6AA-A101-467F-B9C9-9B2F7CC382FD}"/>
              </a:ext>
            </a:extLst>
          </p:cNvPr>
          <p:cNvPicPr>
            <a:picLocks noChangeAspect="1"/>
          </p:cNvPicPr>
          <p:nvPr/>
        </p:nvPicPr>
        <p:blipFill>
          <a:blip r:embed="rId3"/>
          <a:stretch>
            <a:fillRect/>
          </a:stretch>
        </p:blipFill>
        <p:spPr>
          <a:xfrm>
            <a:off x="1277886" y="3292403"/>
            <a:ext cx="6277011" cy="2856072"/>
          </a:xfrm>
          <a:prstGeom prst="rect">
            <a:avLst/>
          </a:prstGeom>
        </p:spPr>
      </p:pic>
      <p:sp>
        <p:nvSpPr>
          <p:cNvPr id="9" name="テキスト ボックス 8">
            <a:extLst>
              <a:ext uri="{FF2B5EF4-FFF2-40B4-BE49-F238E27FC236}">
                <a16:creationId xmlns:a16="http://schemas.microsoft.com/office/drawing/2014/main" xmlns="" id="{1F61D0B6-2C53-4108-8B0B-D78F95F818D2}"/>
              </a:ext>
            </a:extLst>
          </p:cNvPr>
          <p:cNvSpPr txBox="1"/>
          <p:nvPr/>
        </p:nvSpPr>
        <p:spPr>
          <a:xfrm>
            <a:off x="2871925" y="6112324"/>
            <a:ext cx="2561209" cy="307777"/>
          </a:xfrm>
          <a:prstGeom prst="rect">
            <a:avLst/>
          </a:prstGeom>
          <a:noFill/>
        </p:spPr>
        <p:txBody>
          <a:bodyPr wrap="square" rtlCol="0">
            <a:spAutoFit/>
          </a:bodyPr>
          <a:lstStyle/>
          <a:p>
            <a:r>
              <a:rPr kumimoji="1" lang="ja-JP" altLang="en-US" sz="1400" dirty="0"/>
              <a:t>出典</a:t>
            </a:r>
            <a:r>
              <a:rPr kumimoji="1" lang="en-US" altLang="ja-JP" sz="1400" dirty="0"/>
              <a:t>:</a:t>
            </a:r>
            <a:r>
              <a:rPr kumimoji="1" lang="ja-JP" altLang="en-US" sz="1400" dirty="0"/>
              <a:t>富士通ラーニングメディア</a:t>
            </a:r>
          </a:p>
        </p:txBody>
      </p:sp>
    </p:spTree>
    <p:extLst>
      <p:ext uri="{BB962C8B-B14F-4D97-AF65-F5344CB8AC3E}">
        <p14:creationId xmlns:p14="http://schemas.microsoft.com/office/powerpoint/2010/main" val="78964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lang="ja-JP" altLang="en-US" dirty="0"/>
              <a:t>情報システム戦略</a:t>
            </a:r>
            <a:endParaRPr kumimoji="1" lang="ja-JP" altLang="en-US" dirty="0"/>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lang="ja-JP" altLang="en-US" dirty="0"/>
              <a:t>情報システム戦略</a:t>
            </a:r>
            <a:r>
              <a:rPr kumimoji="1" lang="ja-JP" altLang="en-US" dirty="0"/>
              <a:t>とは</a:t>
            </a:r>
            <a:r>
              <a:rPr kumimoji="1" lang="en-US" altLang="ja-JP" dirty="0"/>
              <a:t>(2)</a:t>
            </a:r>
          </a:p>
          <a:p>
            <a:pPr lvl="1"/>
            <a:r>
              <a:rPr lang="ja-JP" altLang="en-US" dirty="0"/>
              <a:t>全社で統一した方が良い情報戦略、事業別に用意した方が良い情報戦略を見極め、どの情報システム戦略に何を含めるかを決定。</a:t>
            </a:r>
            <a:endParaRPr lang="en-US" altLang="ja-JP" dirty="0"/>
          </a:p>
          <a:p>
            <a:pPr lvl="1"/>
            <a:r>
              <a:rPr lang="ja-JP" altLang="en-US" dirty="0"/>
              <a:t>次のような手順で、情報戦略の策定を行う。</a:t>
            </a:r>
            <a:endParaRPr lang="en-US" altLang="ja-JP" dirty="0"/>
          </a:p>
          <a:p>
            <a:pPr marL="726948" lvl="2" indent="-342900">
              <a:buFont typeface="+mj-lt"/>
              <a:buAutoNum type="arabicPeriod"/>
            </a:pPr>
            <a:r>
              <a:rPr lang="ja-JP" altLang="en-US" dirty="0"/>
              <a:t>変革の対象となる事業</a:t>
            </a:r>
            <a:r>
              <a:rPr lang="en-US" altLang="ja-JP" dirty="0"/>
              <a:t>(</a:t>
            </a:r>
            <a:r>
              <a:rPr lang="ja-JP" altLang="en-US" dirty="0"/>
              <a:t>あるいは機能</a:t>
            </a:r>
            <a:r>
              <a:rPr lang="en-US" altLang="ja-JP" dirty="0"/>
              <a:t>)</a:t>
            </a:r>
            <a:r>
              <a:rPr lang="ja-JP" altLang="en-US" dirty="0"/>
              <a:t>の特定</a:t>
            </a:r>
          </a:p>
          <a:p>
            <a:pPr marL="726948" lvl="2" indent="-342900">
              <a:buFont typeface="+mj-lt"/>
              <a:buAutoNum type="arabicPeriod"/>
            </a:pPr>
            <a:r>
              <a:rPr lang="ja-JP" altLang="en-US" dirty="0"/>
              <a:t>事業環境の調査、分析</a:t>
            </a:r>
          </a:p>
          <a:p>
            <a:pPr marL="726948" lvl="2" indent="-342900">
              <a:buFont typeface="+mj-lt"/>
              <a:buAutoNum type="arabicPeriod"/>
            </a:pPr>
            <a:r>
              <a:rPr lang="ja-JP" altLang="en-US" dirty="0"/>
              <a:t>現在導入されているシステムや運用状況の評価</a:t>
            </a:r>
          </a:p>
          <a:p>
            <a:pPr marL="726948" lvl="2" indent="-342900">
              <a:buFont typeface="+mj-lt"/>
              <a:buAutoNum type="arabicPeriod"/>
            </a:pPr>
            <a:r>
              <a:rPr lang="ja-JP" altLang="en-US" dirty="0"/>
              <a:t>情報システムや情報技術の最新動向、他社における導入事例などの調査、分析</a:t>
            </a:r>
          </a:p>
          <a:p>
            <a:pPr marL="726948" lvl="2" indent="-342900">
              <a:buFont typeface="+mj-lt"/>
              <a:buAutoNum type="arabicPeriod"/>
            </a:pPr>
            <a:r>
              <a:rPr lang="ja-JP" altLang="en-US" dirty="0"/>
              <a:t>情報システムの基本的な戦略の策定</a:t>
            </a:r>
            <a:r>
              <a:rPr lang="en-US" altLang="ja-JP" dirty="0"/>
              <a:t>(</a:t>
            </a:r>
            <a:r>
              <a:rPr lang="ja-JP" altLang="en-US" dirty="0"/>
              <a:t>組織、スケジュール、投資規模など</a:t>
            </a:r>
            <a:r>
              <a:rPr lang="en-US" altLang="ja-JP" dirty="0"/>
              <a:t>)</a:t>
            </a:r>
          </a:p>
          <a:p>
            <a:pPr marL="726948" lvl="2" indent="-342900">
              <a:buFont typeface="+mj-lt"/>
              <a:buAutoNum type="arabicPeriod"/>
            </a:pPr>
            <a:r>
              <a:rPr lang="ja-JP" altLang="en-US" dirty="0"/>
              <a:t>事業の新しいイメージ作成と情報システム戦略の詳細化</a:t>
            </a:r>
            <a:endParaRPr lang="en-US" altLang="ja-JP" dirty="0"/>
          </a:p>
          <a:p>
            <a:endParaRPr lang="en-US" altLang="ja-JP" dirty="0"/>
          </a:p>
          <a:p>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4</a:t>
            </a:fld>
            <a:endParaRPr kumimoji="1" lang="ja-JP" altLang="en-US"/>
          </a:p>
        </p:txBody>
      </p:sp>
      <p:sp>
        <p:nvSpPr>
          <p:cNvPr id="9" name="テキスト ボックス 8">
            <a:extLst>
              <a:ext uri="{FF2B5EF4-FFF2-40B4-BE49-F238E27FC236}">
                <a16:creationId xmlns:a16="http://schemas.microsoft.com/office/drawing/2014/main" xmlns="" id="{1F61D0B6-2C53-4108-8B0B-D78F95F818D2}"/>
              </a:ext>
            </a:extLst>
          </p:cNvPr>
          <p:cNvSpPr txBox="1"/>
          <p:nvPr/>
        </p:nvSpPr>
        <p:spPr>
          <a:xfrm>
            <a:off x="2649983" y="6130400"/>
            <a:ext cx="2561209" cy="307777"/>
          </a:xfrm>
          <a:prstGeom prst="rect">
            <a:avLst/>
          </a:prstGeom>
          <a:noFill/>
        </p:spPr>
        <p:txBody>
          <a:bodyPr wrap="square" rtlCol="0">
            <a:spAutoFit/>
          </a:bodyPr>
          <a:lstStyle/>
          <a:p>
            <a:r>
              <a:rPr kumimoji="1" lang="ja-JP" altLang="en-US" sz="1400" dirty="0"/>
              <a:t>出典</a:t>
            </a:r>
            <a:r>
              <a:rPr kumimoji="1" lang="en-US" altLang="ja-JP" sz="1400" dirty="0"/>
              <a:t>:</a:t>
            </a:r>
            <a:r>
              <a:rPr kumimoji="1" lang="ja-JP" altLang="en-US" sz="1400" dirty="0"/>
              <a:t>富士通ラーニングメディア</a:t>
            </a:r>
          </a:p>
        </p:txBody>
      </p:sp>
      <p:pic>
        <p:nvPicPr>
          <p:cNvPr id="6" name="図 5">
            <a:extLst>
              <a:ext uri="{FF2B5EF4-FFF2-40B4-BE49-F238E27FC236}">
                <a16:creationId xmlns:a16="http://schemas.microsoft.com/office/drawing/2014/main" xmlns="" id="{A404BEF3-2744-4207-9FE1-CD8B92A42658}"/>
              </a:ext>
            </a:extLst>
          </p:cNvPr>
          <p:cNvPicPr>
            <a:picLocks noChangeAspect="1"/>
          </p:cNvPicPr>
          <p:nvPr/>
        </p:nvPicPr>
        <p:blipFill>
          <a:blip r:embed="rId3"/>
          <a:stretch>
            <a:fillRect/>
          </a:stretch>
        </p:blipFill>
        <p:spPr>
          <a:xfrm>
            <a:off x="1277886" y="3835594"/>
            <a:ext cx="5007006" cy="2312881"/>
          </a:xfrm>
          <a:prstGeom prst="rect">
            <a:avLst/>
          </a:prstGeom>
        </p:spPr>
      </p:pic>
    </p:spTree>
    <p:extLst>
      <p:ext uri="{BB962C8B-B14F-4D97-AF65-F5344CB8AC3E}">
        <p14:creationId xmlns:p14="http://schemas.microsoft.com/office/powerpoint/2010/main" val="78882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lang="ja-JP" altLang="en-US" dirty="0"/>
              <a:t>情報システム戦略</a:t>
            </a:r>
            <a:endParaRPr kumimoji="1" lang="ja-JP" altLang="en-US" dirty="0"/>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lang="en-US" altLang="ja-JP" dirty="0"/>
              <a:t>SWOT</a:t>
            </a:r>
            <a:r>
              <a:rPr lang="ja-JP" altLang="en-US" dirty="0"/>
              <a:t>分析とは</a:t>
            </a:r>
            <a:endParaRPr kumimoji="1" lang="en-US" altLang="ja-JP" dirty="0"/>
          </a:p>
          <a:p>
            <a:pPr lvl="1"/>
            <a:r>
              <a:rPr lang="en-US" altLang="ja-JP" dirty="0"/>
              <a:t>SWOT</a:t>
            </a:r>
            <a:r>
              <a:rPr lang="ja-JP" altLang="en-US" dirty="0"/>
              <a:t>分析とは、競合や法律、市場トレンドといった自社を取り巻く外部環境と、自社の資産やブランド力、さらには価格や品質といった内部環境をプラス面、マイナス面にわけて分析することで、戦略策定やマーケティングの意思決定、経営資源の最適化などをおこなうための、有名なフレームワークのひとつである。</a:t>
            </a:r>
            <a:endParaRPr lang="en-US" altLang="ja-JP" dirty="0"/>
          </a:p>
          <a:p>
            <a:endParaRPr lang="en-US" altLang="ja-JP" dirty="0"/>
          </a:p>
          <a:p>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5</a:t>
            </a:fld>
            <a:endParaRPr kumimoji="1" lang="ja-JP" altLang="en-US"/>
          </a:p>
        </p:txBody>
      </p:sp>
      <p:graphicFrame>
        <p:nvGraphicFramePr>
          <p:cNvPr id="8" name="表 7">
            <a:extLst>
              <a:ext uri="{FF2B5EF4-FFF2-40B4-BE49-F238E27FC236}">
                <a16:creationId xmlns:a16="http://schemas.microsoft.com/office/drawing/2014/main" xmlns="" id="{32652840-8314-45E0-BED9-162C06BBAE41}"/>
              </a:ext>
            </a:extLst>
          </p:cNvPr>
          <p:cNvGraphicFramePr>
            <a:graphicFrameLocks noGrp="1"/>
          </p:cNvGraphicFramePr>
          <p:nvPr>
            <p:extLst>
              <p:ext uri="{D42A27DB-BD31-4B8C-83A1-F6EECF244321}">
                <p14:modId xmlns:p14="http://schemas.microsoft.com/office/powerpoint/2010/main" val="3889844966"/>
              </p:ext>
            </p:extLst>
          </p:nvPr>
        </p:nvGraphicFramePr>
        <p:xfrm>
          <a:off x="307649" y="2324787"/>
          <a:ext cx="8407019" cy="3682913"/>
        </p:xfrm>
        <a:graphic>
          <a:graphicData uri="http://schemas.openxmlformats.org/drawingml/2006/table">
            <a:tbl>
              <a:tblPr firstRow="1" bandRow="1">
                <a:tableStyleId>{5C22544A-7EE6-4342-B048-85BDC9FD1C3A}</a:tableStyleId>
              </a:tblPr>
              <a:tblGrid>
                <a:gridCol w="1208943">
                  <a:extLst>
                    <a:ext uri="{9D8B030D-6E8A-4147-A177-3AD203B41FA5}">
                      <a16:colId xmlns:a16="http://schemas.microsoft.com/office/drawing/2014/main" xmlns="" val="20000"/>
                    </a:ext>
                  </a:extLst>
                </a:gridCol>
                <a:gridCol w="3460079">
                  <a:extLst>
                    <a:ext uri="{9D8B030D-6E8A-4147-A177-3AD203B41FA5}">
                      <a16:colId xmlns:a16="http://schemas.microsoft.com/office/drawing/2014/main" xmlns="" val="20001"/>
                    </a:ext>
                  </a:extLst>
                </a:gridCol>
                <a:gridCol w="3737997">
                  <a:extLst>
                    <a:ext uri="{9D8B030D-6E8A-4147-A177-3AD203B41FA5}">
                      <a16:colId xmlns:a16="http://schemas.microsoft.com/office/drawing/2014/main" xmlns="" val="20002"/>
                    </a:ext>
                  </a:extLst>
                </a:gridCol>
              </a:tblGrid>
              <a:tr h="325983">
                <a:tc>
                  <a:txBody>
                    <a:bodyPr/>
                    <a:lstStyle/>
                    <a:p>
                      <a:endParaRPr kumimoji="1" lang="ja-JP" altLang="en-US" sz="1800" dirty="0"/>
                    </a:p>
                  </a:txBody>
                  <a:tcPr/>
                </a:tc>
                <a:tc>
                  <a:txBody>
                    <a:bodyPr/>
                    <a:lstStyle/>
                    <a:p>
                      <a:pPr algn="ctr"/>
                      <a:r>
                        <a:rPr kumimoji="1" lang="ja-JP" altLang="en-US" sz="1800" dirty="0"/>
                        <a:t>プラス要因</a:t>
                      </a:r>
                    </a:p>
                  </a:txBody>
                  <a:tcPr/>
                </a:tc>
                <a:tc>
                  <a:txBody>
                    <a:bodyPr/>
                    <a:lstStyle/>
                    <a:p>
                      <a:pPr algn="ctr"/>
                      <a:r>
                        <a:rPr kumimoji="1" lang="ja-JP" altLang="en-US" sz="1800" dirty="0"/>
                        <a:t>マイナス要因</a:t>
                      </a:r>
                    </a:p>
                  </a:txBody>
                  <a:tcPr/>
                </a:tc>
                <a:extLst>
                  <a:ext uri="{0D108BD9-81ED-4DB2-BD59-A6C34878D82A}">
                    <a16:rowId xmlns:a16="http://schemas.microsoft.com/office/drawing/2014/main" xmlns="" val="10000"/>
                  </a:ext>
                </a:extLst>
              </a:tr>
              <a:tr h="325983">
                <a:tc rowSpan="2">
                  <a:txBody>
                    <a:bodyPr/>
                    <a:lstStyle/>
                    <a:p>
                      <a:pPr algn="ctr"/>
                      <a:r>
                        <a:rPr kumimoji="1" lang="ja-JP" altLang="en-US" sz="1800" dirty="0"/>
                        <a:t>内部環境</a:t>
                      </a:r>
                    </a:p>
                  </a:txBody>
                  <a:tcPr anchor="ctr"/>
                </a:tc>
                <a:tc>
                  <a:txBody>
                    <a:bodyPr/>
                    <a:lstStyle/>
                    <a:p>
                      <a:pPr algn="ctr"/>
                      <a:r>
                        <a:rPr kumimoji="1" lang="ja-JP" altLang="en-US" sz="1800" dirty="0"/>
                        <a:t>強み</a:t>
                      </a:r>
                      <a:r>
                        <a:rPr kumimoji="1" lang="en-US" altLang="ja-JP" sz="1800" dirty="0"/>
                        <a:t>(Strengths)</a:t>
                      </a:r>
                      <a:endParaRPr kumimoji="1" lang="ja-JP" altLang="en-US" sz="1800" dirty="0"/>
                    </a:p>
                  </a:txBody>
                  <a:tcPr/>
                </a:tc>
                <a:tc>
                  <a:txBody>
                    <a:bodyPr/>
                    <a:lstStyle/>
                    <a:p>
                      <a:pPr algn="ctr"/>
                      <a:r>
                        <a:rPr kumimoji="1" lang="ja-JP" altLang="en-US" sz="1800" dirty="0"/>
                        <a:t>弱み</a:t>
                      </a:r>
                      <a:r>
                        <a:rPr kumimoji="1" lang="en-US" altLang="ja-JP" sz="1800" dirty="0"/>
                        <a:t>(Weaknesses)</a:t>
                      </a:r>
                      <a:endParaRPr kumimoji="1" lang="ja-JP" altLang="en-US" sz="1800" dirty="0"/>
                    </a:p>
                  </a:txBody>
                  <a:tcPr/>
                </a:tc>
                <a:extLst>
                  <a:ext uri="{0D108BD9-81ED-4DB2-BD59-A6C34878D82A}">
                    <a16:rowId xmlns:a16="http://schemas.microsoft.com/office/drawing/2014/main" xmlns="" val="10001"/>
                  </a:ext>
                </a:extLst>
              </a:tr>
              <a:tr h="1059445">
                <a:tc vMerge="1">
                  <a:txBody>
                    <a:bodyPr/>
                    <a:lstStyle/>
                    <a:p>
                      <a:endParaRPr kumimoji="1" lang="ja-JP" alt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800" dirty="0"/>
                        <a:t>自社の有形・無形の経営資源が競合他社より優れているか劣っているかで分類</a:t>
                      </a:r>
                      <a:endParaRPr kumimoji="1" lang="en-US" altLang="ja-JP" sz="180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800" dirty="0"/>
                        <a:t>商品力、コスト体質、販売力、技術力、評判やブランド、財務、人材、意思決定力など</a:t>
                      </a:r>
                    </a:p>
                  </a:txBody>
                  <a:tcPr/>
                </a:tc>
                <a:tc hMerge="1">
                  <a:txBody>
                    <a:bodyPr/>
                    <a:lstStyle/>
                    <a:p>
                      <a:endParaRPr kumimoji="1" lang="ja-JP" altLang="en-US" dirty="0"/>
                    </a:p>
                  </a:txBody>
                  <a:tcPr/>
                </a:tc>
                <a:extLst>
                  <a:ext uri="{0D108BD9-81ED-4DB2-BD59-A6C34878D82A}">
                    <a16:rowId xmlns:a16="http://schemas.microsoft.com/office/drawing/2014/main" xmlns="" val="10002"/>
                  </a:ext>
                </a:extLst>
              </a:tr>
              <a:tr h="325983">
                <a:tc rowSpan="2">
                  <a:txBody>
                    <a:bodyPr/>
                    <a:lstStyle/>
                    <a:p>
                      <a:pPr algn="ctr"/>
                      <a:r>
                        <a:rPr kumimoji="1" lang="ja-JP" altLang="en-US" sz="1800" dirty="0"/>
                        <a:t>外部環境</a:t>
                      </a:r>
                    </a:p>
                  </a:txBody>
                  <a:tcPr anchor="ctr"/>
                </a:tc>
                <a:tc>
                  <a:txBody>
                    <a:bodyPr/>
                    <a:lstStyle/>
                    <a:p>
                      <a:pPr algn="ctr"/>
                      <a:r>
                        <a:rPr kumimoji="1" lang="ja-JP" altLang="en-US" sz="1800" dirty="0"/>
                        <a:t>機会</a:t>
                      </a:r>
                      <a:r>
                        <a:rPr kumimoji="1" lang="en-US" altLang="ja-JP" sz="1800" dirty="0"/>
                        <a:t>(Opportunities)</a:t>
                      </a:r>
                      <a:endParaRPr kumimoji="1" lang="ja-JP" altLang="en-US" sz="1800" dirty="0"/>
                    </a:p>
                  </a:txBody>
                  <a:tcPr/>
                </a:tc>
                <a:tc>
                  <a:txBody>
                    <a:bodyPr/>
                    <a:lstStyle/>
                    <a:p>
                      <a:pPr algn="ctr"/>
                      <a:r>
                        <a:rPr kumimoji="1" lang="ja-JP" altLang="en-US" sz="1800" dirty="0"/>
                        <a:t>脅威</a:t>
                      </a:r>
                      <a:r>
                        <a:rPr kumimoji="1" lang="en-US" altLang="ja-JP" sz="1800" dirty="0"/>
                        <a:t>(Threats)</a:t>
                      </a:r>
                      <a:endParaRPr kumimoji="1" lang="ja-JP" altLang="en-US" sz="1800" dirty="0"/>
                    </a:p>
                  </a:txBody>
                  <a:tcPr/>
                </a:tc>
                <a:extLst>
                  <a:ext uri="{0D108BD9-81ED-4DB2-BD59-A6C34878D82A}">
                    <a16:rowId xmlns:a16="http://schemas.microsoft.com/office/drawing/2014/main" xmlns="" val="10003"/>
                  </a:ext>
                </a:extLst>
              </a:tr>
              <a:tr h="1396913">
                <a:tc vMerge="1">
                  <a:txBody>
                    <a:bodyPr/>
                    <a:lstStyle/>
                    <a:p>
                      <a:endParaRPr kumimoji="1" lang="ja-JP" alt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t>組織が目的を達成するうえで影響を受ける可能性のあるマクロ要因（政治・経済、社会情勢、技術進展、法的規制など）とミクロ要因（市場規模・成長性、顧客の価値観、価格の傾向、競合他社、協力会社など）を列挙し、プラス要因とマイナス要因に分類</a:t>
                      </a:r>
                      <a:endParaRPr kumimoji="1" lang="ja-JP" altLang="en-US" sz="1800" dirty="0"/>
                    </a:p>
                  </a:txBody>
                  <a:tcPr/>
                </a:tc>
                <a:tc hMerge="1">
                  <a:txBody>
                    <a:bodyPr/>
                    <a:lstStyle/>
                    <a:p>
                      <a:endParaRPr kumimoji="1" lang="ja-JP" alt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36663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表 32">
            <a:extLst>
              <a:ext uri="{FF2B5EF4-FFF2-40B4-BE49-F238E27FC236}">
                <a16:creationId xmlns:a16="http://schemas.microsoft.com/office/drawing/2014/main" xmlns="" id="{FBAB8B44-47A9-47E5-A818-C14108488EE0}"/>
              </a:ext>
            </a:extLst>
          </p:cNvPr>
          <p:cNvGraphicFramePr>
            <a:graphicFrameLocks noGrp="1"/>
          </p:cNvGraphicFramePr>
          <p:nvPr>
            <p:extLst>
              <p:ext uri="{D42A27DB-BD31-4B8C-83A1-F6EECF244321}">
                <p14:modId xmlns:p14="http://schemas.microsoft.com/office/powerpoint/2010/main" val="252586215"/>
              </p:ext>
            </p:extLst>
          </p:nvPr>
        </p:nvGraphicFramePr>
        <p:xfrm>
          <a:off x="1370247" y="2615671"/>
          <a:ext cx="5839246" cy="3476758"/>
        </p:xfrm>
        <a:graphic>
          <a:graphicData uri="http://schemas.openxmlformats.org/drawingml/2006/table">
            <a:tbl>
              <a:tblPr firstRow="1" bandRow="1">
                <a:tableStyleId>{5940675A-B579-460E-94D1-54222C63F5DA}</a:tableStyleId>
              </a:tblPr>
              <a:tblGrid>
                <a:gridCol w="3033077">
                  <a:extLst>
                    <a:ext uri="{9D8B030D-6E8A-4147-A177-3AD203B41FA5}">
                      <a16:colId xmlns:a16="http://schemas.microsoft.com/office/drawing/2014/main" xmlns="" val="20000"/>
                    </a:ext>
                  </a:extLst>
                </a:gridCol>
                <a:gridCol w="2806169">
                  <a:extLst>
                    <a:ext uri="{9D8B030D-6E8A-4147-A177-3AD203B41FA5}">
                      <a16:colId xmlns:a16="http://schemas.microsoft.com/office/drawing/2014/main" xmlns="" val="20001"/>
                    </a:ext>
                  </a:extLst>
                </a:gridCol>
              </a:tblGrid>
              <a:tr h="1738379">
                <a:tc>
                  <a:txBody>
                    <a:bodyPr/>
                    <a:lstStyle/>
                    <a:p>
                      <a:endParaRPr kumimoji="1" lang="en-US" altLang="ja-JP" sz="1800" dirty="0"/>
                    </a:p>
                  </a:txBody>
                  <a:tcPr/>
                </a:tc>
                <a:tc>
                  <a:txBody>
                    <a:bodyPr/>
                    <a:lstStyle/>
                    <a:p>
                      <a:endParaRPr kumimoji="1" lang="ja-JP" altLang="en-US" sz="1800" dirty="0"/>
                    </a:p>
                  </a:txBody>
                  <a:tcPr/>
                </a:tc>
                <a:extLst>
                  <a:ext uri="{0D108BD9-81ED-4DB2-BD59-A6C34878D82A}">
                    <a16:rowId xmlns:a16="http://schemas.microsoft.com/office/drawing/2014/main" xmlns="" val="10000"/>
                  </a:ext>
                </a:extLst>
              </a:tr>
              <a:tr h="1738379">
                <a:tc>
                  <a:txBody>
                    <a:bodyPr/>
                    <a:lstStyle/>
                    <a:p>
                      <a:endParaRPr kumimoji="1" lang="ja-JP" altLang="en-US" sz="1800" dirty="0"/>
                    </a:p>
                  </a:txBody>
                  <a:tcPr/>
                </a:tc>
                <a:tc>
                  <a:txBody>
                    <a:bodyPr/>
                    <a:lstStyle/>
                    <a:p>
                      <a:endParaRPr kumimoji="1" lang="ja-JP" altLang="en-US" sz="1800" dirty="0"/>
                    </a:p>
                  </a:txBody>
                  <a:tcPr/>
                </a:tc>
                <a:extLst>
                  <a:ext uri="{0D108BD9-81ED-4DB2-BD59-A6C34878D82A}">
                    <a16:rowId xmlns:a16="http://schemas.microsoft.com/office/drawing/2014/main" xmlns="" val="10001"/>
                  </a:ext>
                </a:extLst>
              </a:tr>
            </a:tbl>
          </a:graphicData>
        </a:graphic>
      </p:graphicFrame>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lang="ja-JP" altLang="en-US" dirty="0"/>
              <a:t>情報システム戦略</a:t>
            </a:r>
            <a:endParaRPr kumimoji="1" lang="ja-JP" altLang="en-US" dirty="0"/>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lang="en-US" altLang="ja-JP" dirty="0"/>
              <a:t>PPM(Product Portfolio Management) </a:t>
            </a:r>
            <a:r>
              <a:rPr lang="ja-JP" altLang="en-US" dirty="0"/>
              <a:t>とは</a:t>
            </a:r>
            <a:endParaRPr kumimoji="1" lang="en-US" altLang="ja-JP" dirty="0"/>
          </a:p>
          <a:p>
            <a:pPr lvl="1"/>
            <a:r>
              <a:rPr lang="en-US" altLang="ja-JP" dirty="0"/>
              <a:t>PPM</a:t>
            </a:r>
            <a:r>
              <a:rPr lang="ja-JP" altLang="en-US" dirty="0"/>
              <a:t>は、「市場成長率」と「市場占有率」という</a:t>
            </a:r>
            <a:r>
              <a:rPr lang="en-US" altLang="ja-JP" dirty="0"/>
              <a:t>2</a:t>
            </a:r>
            <a:r>
              <a:rPr lang="ja-JP" altLang="en-US" dirty="0"/>
              <a:t>軸を用いて、複数の商品や事業に対して、経営資源の配分や戦略の決定を行うフレームワークのことである。</a:t>
            </a:r>
            <a:endParaRPr lang="en-US" altLang="ja-JP" dirty="0"/>
          </a:p>
          <a:p>
            <a:pPr lvl="1"/>
            <a:r>
              <a:rPr lang="ja-JP" altLang="en-US" dirty="0"/>
              <a:t>経営資源を適切に配分することで、「問題児」→「花形」→「金のなる木」と成長させることで、経営基盤が安定する。</a:t>
            </a:r>
            <a:endParaRPr lang="en-US" altLang="ja-JP" dirty="0"/>
          </a:p>
          <a:p>
            <a:endParaRPr lang="en-US" altLang="ja-JP" dirty="0"/>
          </a:p>
          <a:p>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6</a:t>
            </a:fld>
            <a:endParaRPr kumimoji="1" lang="ja-JP" altLang="en-US"/>
          </a:p>
        </p:txBody>
      </p:sp>
      <p:grpSp>
        <p:nvGrpSpPr>
          <p:cNvPr id="7" name="グループ化 6">
            <a:extLst>
              <a:ext uri="{FF2B5EF4-FFF2-40B4-BE49-F238E27FC236}">
                <a16:creationId xmlns:a16="http://schemas.microsoft.com/office/drawing/2014/main" xmlns="" id="{56CB6FAC-5445-4823-8D3B-168DF29C87E9}"/>
              </a:ext>
            </a:extLst>
          </p:cNvPr>
          <p:cNvGrpSpPr/>
          <p:nvPr/>
        </p:nvGrpSpPr>
        <p:grpSpPr>
          <a:xfrm>
            <a:off x="358922" y="2232030"/>
            <a:ext cx="8426155" cy="4248662"/>
            <a:chOff x="1810606" y="1872119"/>
            <a:chExt cx="8775507" cy="4788831"/>
          </a:xfrm>
        </p:grpSpPr>
        <p:cxnSp>
          <p:nvCxnSpPr>
            <p:cNvPr id="9" name="直線矢印コネクタ 8">
              <a:extLst>
                <a:ext uri="{FF2B5EF4-FFF2-40B4-BE49-F238E27FC236}">
                  <a16:creationId xmlns:a16="http://schemas.microsoft.com/office/drawing/2014/main" xmlns="" id="{EF513F2B-D902-4A16-87C3-5F7FF59AF2E6}"/>
                </a:ext>
              </a:extLst>
            </p:cNvPr>
            <p:cNvCxnSpPr/>
            <p:nvPr/>
          </p:nvCxnSpPr>
          <p:spPr bwMode="auto">
            <a:xfrm>
              <a:off x="2847832" y="6250697"/>
              <a:ext cx="6400800" cy="1588"/>
            </a:xfrm>
            <a:prstGeom prst="straightConnector1">
              <a:avLst/>
            </a:prstGeom>
            <a:noFill/>
            <a:ln w="57150" cap="flat" cmpd="sng" algn="ctr">
              <a:solidFill>
                <a:schemeClr val="accent2"/>
              </a:solidFill>
              <a:prstDash val="solid"/>
              <a:round/>
              <a:headEnd type="none" w="med" len="med"/>
              <a:tailEnd type="arrow"/>
            </a:ln>
            <a:effectLst/>
          </p:spPr>
        </p:cxnSp>
        <p:cxnSp>
          <p:nvCxnSpPr>
            <p:cNvPr id="10" name="直線矢印コネクタ 9">
              <a:extLst>
                <a:ext uri="{FF2B5EF4-FFF2-40B4-BE49-F238E27FC236}">
                  <a16:creationId xmlns:a16="http://schemas.microsoft.com/office/drawing/2014/main" xmlns="" id="{3B8067F6-8261-4FBC-81B7-55A297E01243}"/>
                </a:ext>
              </a:extLst>
            </p:cNvPr>
            <p:cNvCxnSpPr/>
            <p:nvPr/>
          </p:nvCxnSpPr>
          <p:spPr bwMode="auto">
            <a:xfrm rot="5400000" flipH="1" flipV="1">
              <a:off x="782591" y="4224788"/>
              <a:ext cx="4106367" cy="1588"/>
            </a:xfrm>
            <a:prstGeom prst="straightConnector1">
              <a:avLst/>
            </a:prstGeom>
            <a:noFill/>
            <a:ln w="57150" cap="flat" cmpd="sng" algn="ctr">
              <a:solidFill>
                <a:schemeClr val="accent2"/>
              </a:solidFill>
              <a:prstDash val="solid"/>
              <a:round/>
              <a:headEnd type="none" w="med" len="med"/>
              <a:tailEnd type="arrow"/>
            </a:ln>
            <a:effectLst/>
          </p:spPr>
        </p:cxnSp>
        <p:sp>
          <p:nvSpPr>
            <p:cNvPr id="11" name="角丸四角形 9">
              <a:extLst>
                <a:ext uri="{FF2B5EF4-FFF2-40B4-BE49-F238E27FC236}">
                  <a16:creationId xmlns:a16="http://schemas.microsoft.com/office/drawing/2014/main" xmlns="" id="{5579F021-0D3B-4607-A465-1DB194083A71}"/>
                </a:ext>
              </a:extLst>
            </p:cNvPr>
            <p:cNvSpPr/>
            <p:nvPr/>
          </p:nvSpPr>
          <p:spPr bwMode="auto">
            <a:xfrm>
              <a:off x="3316909" y="2517096"/>
              <a:ext cx="2437900" cy="42491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spAutoFit/>
            </a:bodyPr>
            <a:lstStyle/>
            <a:p>
              <a:pPr algn="ctr"/>
              <a:r>
                <a:rPr lang="ja-JP" altLang="en-US" sz="1600" dirty="0">
                  <a:solidFill>
                    <a:schemeClr val="tx2"/>
                  </a:solidFill>
                  <a:latin typeface="Arial" charset="0"/>
                  <a:ea typeface="ＭＳ Ｐゴシック" charset="-128"/>
                </a:rPr>
                <a:t>問題児</a:t>
              </a:r>
              <a:r>
                <a:rPr lang="en-US" altLang="ja-JP" sz="1600" dirty="0">
                  <a:solidFill>
                    <a:schemeClr val="tx2"/>
                  </a:solidFill>
                  <a:latin typeface="Arial" charset="0"/>
                  <a:ea typeface="ＭＳ Ｐゴシック" charset="-128"/>
                </a:rPr>
                <a:t>(wild cat)</a:t>
              </a:r>
              <a:endParaRPr lang="ja-JP" altLang="en-US" sz="1600" dirty="0">
                <a:solidFill>
                  <a:schemeClr val="tx2"/>
                </a:solidFill>
                <a:latin typeface="Arial" charset="0"/>
                <a:ea typeface="ＭＳ Ｐゴシック" charset="-128"/>
              </a:endParaRPr>
            </a:p>
          </p:txBody>
        </p:sp>
        <p:sp>
          <p:nvSpPr>
            <p:cNvPr id="12" name="角丸四角形 10">
              <a:extLst>
                <a:ext uri="{FF2B5EF4-FFF2-40B4-BE49-F238E27FC236}">
                  <a16:creationId xmlns:a16="http://schemas.microsoft.com/office/drawing/2014/main" xmlns="" id="{939DEF4B-C45B-400E-BCED-62B3E6D551F2}"/>
                </a:ext>
              </a:extLst>
            </p:cNvPr>
            <p:cNvSpPr/>
            <p:nvPr/>
          </p:nvSpPr>
          <p:spPr bwMode="auto">
            <a:xfrm>
              <a:off x="6374009" y="2503449"/>
              <a:ext cx="2437900" cy="42491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spAutoFit/>
            </a:bodyPr>
            <a:lstStyle/>
            <a:p>
              <a:pPr algn="ctr"/>
              <a:r>
                <a:rPr lang="ja-JP" altLang="en-US" sz="1600" dirty="0">
                  <a:solidFill>
                    <a:schemeClr val="tx2"/>
                  </a:solidFill>
                </a:rPr>
                <a:t>花形</a:t>
              </a:r>
              <a:r>
                <a:rPr lang="en-US" altLang="ja-JP" sz="1600" dirty="0">
                  <a:solidFill>
                    <a:schemeClr val="tx2"/>
                  </a:solidFill>
                  <a:latin typeface="Arial" charset="0"/>
                  <a:ea typeface="ＭＳ Ｐゴシック" charset="-128"/>
                </a:rPr>
                <a:t>(star)</a:t>
              </a:r>
              <a:endParaRPr lang="ja-JP" altLang="en-US" sz="1600" dirty="0">
                <a:solidFill>
                  <a:schemeClr val="tx2"/>
                </a:solidFill>
                <a:latin typeface="Arial" charset="0"/>
                <a:ea typeface="ＭＳ Ｐゴシック" charset="-128"/>
              </a:endParaRPr>
            </a:p>
          </p:txBody>
        </p:sp>
        <p:sp>
          <p:nvSpPr>
            <p:cNvPr id="13" name="角丸四角形 11">
              <a:extLst>
                <a:ext uri="{FF2B5EF4-FFF2-40B4-BE49-F238E27FC236}">
                  <a16:creationId xmlns:a16="http://schemas.microsoft.com/office/drawing/2014/main" xmlns="" id="{DEF062C4-5801-470C-B6A9-472622A95F14}"/>
                </a:ext>
              </a:extLst>
            </p:cNvPr>
            <p:cNvSpPr/>
            <p:nvPr/>
          </p:nvSpPr>
          <p:spPr bwMode="auto">
            <a:xfrm>
              <a:off x="6428598" y="4455078"/>
              <a:ext cx="2437900" cy="42491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spAutoFit/>
            </a:bodyPr>
            <a:lstStyle/>
            <a:p>
              <a:pPr algn="ctr"/>
              <a:r>
                <a:rPr lang="ja-JP" altLang="en-US" sz="1600" dirty="0">
                  <a:solidFill>
                    <a:schemeClr val="tx2"/>
                  </a:solidFill>
                </a:rPr>
                <a:t>金のなる木</a:t>
              </a:r>
              <a:r>
                <a:rPr lang="en-US" altLang="ja-JP" sz="1600" dirty="0">
                  <a:solidFill>
                    <a:schemeClr val="tx2"/>
                  </a:solidFill>
                  <a:latin typeface="Arial" charset="0"/>
                  <a:ea typeface="ＭＳ Ｐゴシック" charset="-128"/>
                </a:rPr>
                <a:t>(cash cow)</a:t>
              </a:r>
              <a:endParaRPr lang="ja-JP" altLang="en-US" sz="1600" dirty="0">
                <a:solidFill>
                  <a:schemeClr val="tx2"/>
                </a:solidFill>
                <a:latin typeface="Arial" charset="0"/>
                <a:ea typeface="ＭＳ Ｐゴシック" charset="-128"/>
              </a:endParaRPr>
            </a:p>
          </p:txBody>
        </p:sp>
        <p:sp>
          <p:nvSpPr>
            <p:cNvPr id="14" name="角丸四角形 12">
              <a:extLst>
                <a:ext uri="{FF2B5EF4-FFF2-40B4-BE49-F238E27FC236}">
                  <a16:creationId xmlns:a16="http://schemas.microsoft.com/office/drawing/2014/main" xmlns="" id="{050D5EF1-DA8E-42C6-8DE3-1AC72B130D06}"/>
                </a:ext>
              </a:extLst>
            </p:cNvPr>
            <p:cNvSpPr/>
            <p:nvPr/>
          </p:nvSpPr>
          <p:spPr bwMode="auto">
            <a:xfrm>
              <a:off x="3330558" y="4441432"/>
              <a:ext cx="2437900" cy="42491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spAutoFit/>
            </a:bodyPr>
            <a:lstStyle/>
            <a:p>
              <a:pPr algn="ctr"/>
              <a:r>
                <a:rPr lang="ja-JP" altLang="en-US" sz="1600" dirty="0">
                  <a:solidFill>
                    <a:schemeClr val="tx2"/>
                  </a:solidFill>
                </a:rPr>
                <a:t>負け犬</a:t>
              </a:r>
              <a:r>
                <a:rPr lang="en-US" altLang="ja-JP" sz="1600" dirty="0">
                  <a:solidFill>
                    <a:schemeClr val="tx2"/>
                  </a:solidFill>
                  <a:latin typeface="Arial" charset="0"/>
                  <a:ea typeface="ＭＳ Ｐゴシック" charset="-128"/>
                </a:rPr>
                <a:t>(dog)</a:t>
              </a:r>
              <a:endParaRPr lang="ja-JP" altLang="en-US" sz="1600" dirty="0">
                <a:solidFill>
                  <a:schemeClr val="tx2"/>
                </a:solidFill>
                <a:latin typeface="Arial" charset="0"/>
                <a:ea typeface="ＭＳ Ｐゴシック" charset="-128"/>
              </a:endParaRPr>
            </a:p>
          </p:txBody>
        </p:sp>
        <p:sp>
          <p:nvSpPr>
            <p:cNvPr id="15" name="右矢印 15">
              <a:extLst>
                <a:ext uri="{FF2B5EF4-FFF2-40B4-BE49-F238E27FC236}">
                  <a16:creationId xmlns:a16="http://schemas.microsoft.com/office/drawing/2014/main" xmlns="" id="{0414B071-4D45-40E7-8C5C-7A5686ADFC6C}"/>
                </a:ext>
              </a:extLst>
            </p:cNvPr>
            <p:cNvSpPr/>
            <p:nvPr/>
          </p:nvSpPr>
          <p:spPr bwMode="auto">
            <a:xfrm>
              <a:off x="5809396" y="2483895"/>
              <a:ext cx="477672" cy="272955"/>
            </a:xfrm>
            <a:prstGeom prst="rightArrow">
              <a:avLst/>
            </a:prstGeom>
            <a:solidFill>
              <a:schemeClr val="accent1">
                <a:lumMod val="60000"/>
                <a:lumOff val="40000"/>
              </a:schemeClr>
            </a:solidFill>
            <a:ln w="571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0000" tIns="46800" rIns="90000" bIns="46800" numCol="1" rtlCol="0" anchor="ctr" anchorCtr="0" compatLnSpc="1">
              <a:prstTxWarp prst="textNoShape">
                <a:avLst/>
              </a:prstTxWarp>
              <a:noAutofit/>
            </a:bodyPr>
            <a:lstStyle/>
            <a:p>
              <a:endParaRPr lang="ja-JP" altLang="en-US"/>
            </a:p>
          </p:txBody>
        </p:sp>
        <p:sp>
          <p:nvSpPr>
            <p:cNvPr id="16" name="右矢印 16">
              <a:extLst>
                <a:ext uri="{FF2B5EF4-FFF2-40B4-BE49-F238E27FC236}">
                  <a16:creationId xmlns:a16="http://schemas.microsoft.com/office/drawing/2014/main" xmlns="" id="{C1E026DB-48D2-403D-8A38-C802E5C20F45}"/>
                </a:ext>
              </a:extLst>
            </p:cNvPr>
            <p:cNvSpPr/>
            <p:nvPr/>
          </p:nvSpPr>
          <p:spPr bwMode="auto">
            <a:xfrm rot="5400000">
              <a:off x="8078336" y="3565483"/>
              <a:ext cx="1439842" cy="300251"/>
            </a:xfrm>
            <a:prstGeom prst="rightArrow">
              <a:avLst/>
            </a:prstGeom>
            <a:solidFill>
              <a:schemeClr val="accent1">
                <a:lumMod val="60000"/>
                <a:lumOff val="40000"/>
              </a:schemeClr>
            </a:solidFill>
            <a:ln w="571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000" tIns="46800" rIns="90000" bIns="46800" numCol="1" rtlCol="0" anchor="ctr" anchorCtr="0" compatLnSpc="1">
              <a:prstTxWarp prst="textNoShape">
                <a:avLst/>
              </a:prstTxWarp>
              <a:noAutofit/>
            </a:bodyPr>
            <a:lstStyle/>
            <a:p>
              <a:endParaRPr lang="ja-JP" altLang="en-US"/>
            </a:p>
          </p:txBody>
        </p:sp>
        <p:sp>
          <p:nvSpPr>
            <p:cNvPr id="17" name="テキスト ボックス 16">
              <a:extLst>
                <a:ext uri="{FF2B5EF4-FFF2-40B4-BE49-F238E27FC236}">
                  <a16:creationId xmlns:a16="http://schemas.microsoft.com/office/drawing/2014/main" xmlns="" id="{6D5CCC7C-65CA-41A6-8E97-DE221B92ABA2}"/>
                </a:ext>
              </a:extLst>
            </p:cNvPr>
            <p:cNvSpPr txBox="1"/>
            <p:nvPr/>
          </p:nvSpPr>
          <p:spPr>
            <a:xfrm>
              <a:off x="4881351" y="2074461"/>
              <a:ext cx="2429301" cy="381597"/>
            </a:xfrm>
            <a:prstGeom prst="rect">
              <a:avLst/>
            </a:prstGeom>
            <a:solidFill>
              <a:schemeClr val="accent1">
                <a:lumMod val="40000"/>
                <a:lumOff val="60000"/>
              </a:schemeClr>
            </a:solidFill>
            <a:ln>
              <a:solidFill>
                <a:schemeClr val="accent1"/>
              </a:solidFill>
            </a:ln>
          </p:spPr>
          <p:txBody>
            <a:bodyPr wrap="square" rtlCol="0">
              <a:spAutoFit/>
            </a:bodyPr>
            <a:lstStyle/>
            <a:p>
              <a:r>
                <a:rPr lang="ja-JP" altLang="en-US" sz="1600" dirty="0">
                  <a:solidFill>
                    <a:srgbClr val="002060"/>
                  </a:solidFill>
                </a:rPr>
                <a:t>問題児を花形に育成</a:t>
              </a:r>
              <a:endParaRPr kumimoji="1" lang="ja-JP" altLang="en-US" sz="1600" dirty="0">
                <a:solidFill>
                  <a:srgbClr val="002060"/>
                </a:solidFill>
              </a:endParaRPr>
            </a:p>
          </p:txBody>
        </p:sp>
        <p:sp>
          <p:nvSpPr>
            <p:cNvPr id="18" name="テキスト ボックス 17">
              <a:extLst>
                <a:ext uri="{FF2B5EF4-FFF2-40B4-BE49-F238E27FC236}">
                  <a16:creationId xmlns:a16="http://schemas.microsoft.com/office/drawing/2014/main" xmlns="" id="{1FA6ABF9-A02D-4420-9549-05CAD0B470E1}"/>
                </a:ext>
              </a:extLst>
            </p:cNvPr>
            <p:cNvSpPr txBox="1"/>
            <p:nvPr/>
          </p:nvSpPr>
          <p:spPr>
            <a:xfrm>
              <a:off x="8975677" y="3848670"/>
              <a:ext cx="1610436" cy="936649"/>
            </a:xfrm>
            <a:prstGeom prst="rect">
              <a:avLst/>
            </a:prstGeom>
            <a:solidFill>
              <a:schemeClr val="accent1">
                <a:lumMod val="40000"/>
                <a:lumOff val="60000"/>
              </a:schemeClr>
            </a:solidFill>
            <a:ln>
              <a:solidFill>
                <a:schemeClr val="accent1"/>
              </a:solidFill>
            </a:ln>
          </p:spPr>
          <p:txBody>
            <a:bodyPr wrap="square" rtlCol="0">
              <a:spAutoFit/>
            </a:bodyPr>
            <a:lstStyle/>
            <a:p>
              <a:r>
                <a:rPr lang="ja-JP" altLang="en-US" sz="1600" dirty="0">
                  <a:solidFill>
                    <a:srgbClr val="002060"/>
                  </a:solidFill>
                </a:rPr>
                <a:t>花形を</a:t>
              </a:r>
              <a:endParaRPr lang="en-US" altLang="ja-JP" sz="1600" dirty="0">
                <a:solidFill>
                  <a:srgbClr val="002060"/>
                </a:solidFill>
              </a:endParaRPr>
            </a:p>
            <a:p>
              <a:r>
                <a:rPr lang="ja-JP" altLang="en-US" sz="1600" dirty="0">
                  <a:solidFill>
                    <a:srgbClr val="002060"/>
                  </a:solidFill>
                </a:rPr>
                <a:t>金のなる木に</a:t>
              </a:r>
              <a:endParaRPr lang="en-US" altLang="ja-JP" sz="1600" dirty="0">
                <a:solidFill>
                  <a:srgbClr val="002060"/>
                </a:solidFill>
              </a:endParaRPr>
            </a:p>
            <a:p>
              <a:r>
                <a:rPr lang="ja-JP" altLang="en-US" sz="1600" dirty="0">
                  <a:solidFill>
                    <a:srgbClr val="002060"/>
                  </a:solidFill>
                </a:rPr>
                <a:t>育成</a:t>
              </a:r>
              <a:endParaRPr kumimoji="1" lang="ja-JP" altLang="en-US" sz="1600" dirty="0">
                <a:solidFill>
                  <a:srgbClr val="002060"/>
                </a:solidFill>
              </a:endParaRPr>
            </a:p>
          </p:txBody>
        </p:sp>
        <p:sp>
          <p:nvSpPr>
            <p:cNvPr id="19" name="テキスト ボックス 18">
              <a:extLst>
                <a:ext uri="{FF2B5EF4-FFF2-40B4-BE49-F238E27FC236}">
                  <a16:creationId xmlns:a16="http://schemas.microsoft.com/office/drawing/2014/main" xmlns="" id="{B7099895-9A67-4DC7-A578-024C7C7981CF}"/>
                </a:ext>
              </a:extLst>
            </p:cNvPr>
            <p:cNvSpPr txBox="1"/>
            <p:nvPr/>
          </p:nvSpPr>
          <p:spPr>
            <a:xfrm>
              <a:off x="5222543" y="6291618"/>
              <a:ext cx="2060812" cy="369332"/>
            </a:xfrm>
            <a:prstGeom prst="rect">
              <a:avLst/>
            </a:prstGeom>
            <a:noFill/>
          </p:spPr>
          <p:txBody>
            <a:bodyPr wrap="square" rtlCol="0">
              <a:spAutoFit/>
            </a:bodyPr>
            <a:lstStyle/>
            <a:p>
              <a:r>
                <a:rPr kumimoji="1" lang="ja-JP" altLang="en-US" dirty="0"/>
                <a:t>市場占有率</a:t>
              </a:r>
            </a:p>
          </p:txBody>
        </p:sp>
        <p:sp>
          <p:nvSpPr>
            <p:cNvPr id="20" name="テキスト ボックス 19">
              <a:extLst>
                <a:ext uri="{FF2B5EF4-FFF2-40B4-BE49-F238E27FC236}">
                  <a16:creationId xmlns:a16="http://schemas.microsoft.com/office/drawing/2014/main" xmlns="" id="{CDA7749E-EC02-46FB-BF38-0C66A990489E}"/>
                </a:ext>
              </a:extLst>
            </p:cNvPr>
            <p:cNvSpPr txBox="1"/>
            <p:nvPr/>
          </p:nvSpPr>
          <p:spPr>
            <a:xfrm>
              <a:off x="1810606" y="3780431"/>
              <a:ext cx="955343" cy="646331"/>
            </a:xfrm>
            <a:prstGeom prst="rect">
              <a:avLst/>
            </a:prstGeom>
            <a:noFill/>
          </p:spPr>
          <p:txBody>
            <a:bodyPr wrap="square" rtlCol="0">
              <a:spAutoFit/>
            </a:bodyPr>
            <a:lstStyle/>
            <a:p>
              <a:r>
                <a:rPr kumimoji="1" lang="ja-JP" altLang="en-US" dirty="0"/>
                <a:t>市場</a:t>
              </a:r>
              <a:endParaRPr kumimoji="1" lang="en-US" altLang="ja-JP" dirty="0"/>
            </a:p>
            <a:p>
              <a:r>
                <a:rPr lang="ja-JP" altLang="en-US" dirty="0"/>
                <a:t>成長</a:t>
              </a:r>
              <a:r>
                <a:rPr kumimoji="1" lang="ja-JP" altLang="en-US" dirty="0"/>
                <a:t>率</a:t>
              </a:r>
            </a:p>
          </p:txBody>
        </p:sp>
        <p:sp>
          <p:nvSpPr>
            <p:cNvPr id="21" name="テキスト ボックス 20">
              <a:extLst>
                <a:ext uri="{FF2B5EF4-FFF2-40B4-BE49-F238E27FC236}">
                  <a16:creationId xmlns:a16="http://schemas.microsoft.com/office/drawing/2014/main" xmlns="" id="{2039298C-404B-4729-AA6A-A75AB9E33D40}"/>
                </a:ext>
              </a:extLst>
            </p:cNvPr>
            <p:cNvSpPr txBox="1"/>
            <p:nvPr/>
          </p:nvSpPr>
          <p:spPr>
            <a:xfrm>
              <a:off x="2247332" y="2115403"/>
              <a:ext cx="532263" cy="369332"/>
            </a:xfrm>
            <a:prstGeom prst="rect">
              <a:avLst/>
            </a:prstGeom>
            <a:noFill/>
          </p:spPr>
          <p:txBody>
            <a:bodyPr wrap="square" rtlCol="0">
              <a:spAutoFit/>
            </a:bodyPr>
            <a:lstStyle/>
            <a:p>
              <a:r>
                <a:rPr kumimoji="1" lang="ja-JP" altLang="en-US" dirty="0"/>
                <a:t>高</a:t>
              </a:r>
            </a:p>
          </p:txBody>
        </p:sp>
        <p:sp>
          <p:nvSpPr>
            <p:cNvPr id="22" name="テキスト ボックス 21">
              <a:extLst>
                <a:ext uri="{FF2B5EF4-FFF2-40B4-BE49-F238E27FC236}">
                  <a16:creationId xmlns:a16="http://schemas.microsoft.com/office/drawing/2014/main" xmlns="" id="{E38F6B62-A197-4765-9757-45EE89DB02A0}"/>
                </a:ext>
              </a:extLst>
            </p:cNvPr>
            <p:cNvSpPr txBox="1"/>
            <p:nvPr/>
          </p:nvSpPr>
          <p:spPr>
            <a:xfrm>
              <a:off x="2247332" y="5841242"/>
              <a:ext cx="532263" cy="369332"/>
            </a:xfrm>
            <a:prstGeom prst="rect">
              <a:avLst/>
            </a:prstGeom>
            <a:noFill/>
          </p:spPr>
          <p:txBody>
            <a:bodyPr wrap="square" rtlCol="0">
              <a:spAutoFit/>
            </a:bodyPr>
            <a:lstStyle/>
            <a:p>
              <a:r>
                <a:rPr lang="ja-JP" altLang="en-US" dirty="0"/>
                <a:t>低</a:t>
              </a:r>
              <a:endParaRPr kumimoji="1" lang="ja-JP" altLang="en-US" dirty="0"/>
            </a:p>
          </p:txBody>
        </p:sp>
        <p:sp>
          <p:nvSpPr>
            <p:cNvPr id="23" name="テキスト ボックス 22">
              <a:extLst>
                <a:ext uri="{FF2B5EF4-FFF2-40B4-BE49-F238E27FC236}">
                  <a16:creationId xmlns:a16="http://schemas.microsoft.com/office/drawing/2014/main" xmlns="" id="{432A219B-3E91-4C33-A24A-4561FEBB542E}"/>
                </a:ext>
              </a:extLst>
            </p:cNvPr>
            <p:cNvSpPr txBox="1"/>
            <p:nvPr/>
          </p:nvSpPr>
          <p:spPr>
            <a:xfrm>
              <a:off x="2806891" y="6250675"/>
              <a:ext cx="532263" cy="369332"/>
            </a:xfrm>
            <a:prstGeom prst="rect">
              <a:avLst/>
            </a:prstGeom>
            <a:noFill/>
          </p:spPr>
          <p:txBody>
            <a:bodyPr wrap="square" rtlCol="0">
              <a:spAutoFit/>
            </a:bodyPr>
            <a:lstStyle/>
            <a:p>
              <a:r>
                <a:rPr lang="ja-JP" altLang="en-US" dirty="0"/>
                <a:t>低</a:t>
              </a:r>
              <a:endParaRPr kumimoji="1" lang="ja-JP" altLang="en-US" dirty="0"/>
            </a:p>
          </p:txBody>
        </p:sp>
        <p:sp>
          <p:nvSpPr>
            <p:cNvPr id="24" name="爆発 1 27">
              <a:extLst>
                <a:ext uri="{FF2B5EF4-FFF2-40B4-BE49-F238E27FC236}">
                  <a16:creationId xmlns:a16="http://schemas.microsoft.com/office/drawing/2014/main" xmlns="" id="{37E24AEA-DFB6-4205-8DC8-AA16E85A6CAE}"/>
                </a:ext>
              </a:extLst>
            </p:cNvPr>
            <p:cNvSpPr/>
            <p:nvPr/>
          </p:nvSpPr>
          <p:spPr bwMode="auto">
            <a:xfrm>
              <a:off x="4815701" y="4872252"/>
              <a:ext cx="1141235" cy="750627"/>
            </a:xfrm>
            <a:prstGeom prst="irregularSeal1">
              <a:avLst/>
            </a:prstGeom>
            <a:noFill/>
            <a:ln w="57150" cap="flat" cmpd="sng" algn="ctr">
              <a:solidFill>
                <a:srgbClr val="FF66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r>
                <a:rPr lang="ja-JP" altLang="en-US" sz="1600" dirty="0">
                  <a:solidFill>
                    <a:srgbClr val="FF9900"/>
                  </a:solidFill>
                </a:rPr>
                <a:t>撤退</a:t>
              </a:r>
            </a:p>
          </p:txBody>
        </p:sp>
        <p:sp>
          <p:nvSpPr>
            <p:cNvPr id="25" name="テキスト ボックス 24">
              <a:extLst>
                <a:ext uri="{FF2B5EF4-FFF2-40B4-BE49-F238E27FC236}">
                  <a16:creationId xmlns:a16="http://schemas.microsoft.com/office/drawing/2014/main" xmlns="" id="{7420AF26-30E9-41C2-A471-2DDB7C729593}"/>
                </a:ext>
              </a:extLst>
            </p:cNvPr>
            <p:cNvSpPr txBox="1"/>
            <p:nvPr/>
          </p:nvSpPr>
          <p:spPr>
            <a:xfrm>
              <a:off x="3407394" y="4981434"/>
              <a:ext cx="1310185" cy="659122"/>
            </a:xfrm>
            <a:prstGeom prst="rect">
              <a:avLst/>
            </a:prstGeom>
            <a:noFill/>
          </p:spPr>
          <p:txBody>
            <a:bodyPr wrap="square" rtlCol="0">
              <a:spAutoFit/>
            </a:bodyPr>
            <a:lstStyle/>
            <a:p>
              <a:pPr algn="l">
                <a:buFont typeface="Arial" pitchFamily="34" charset="0"/>
                <a:buChar char="•"/>
              </a:pPr>
              <a:r>
                <a:rPr kumimoji="1" lang="ja-JP" altLang="en-US" sz="1600" dirty="0"/>
                <a:t>将来性が乏しい</a:t>
              </a:r>
            </a:p>
          </p:txBody>
        </p:sp>
        <p:sp>
          <p:nvSpPr>
            <p:cNvPr id="26" name="テキスト ボックス 25">
              <a:extLst>
                <a:ext uri="{FF2B5EF4-FFF2-40B4-BE49-F238E27FC236}">
                  <a16:creationId xmlns:a16="http://schemas.microsoft.com/office/drawing/2014/main" xmlns="" id="{B716A031-BCE4-4DE2-957F-E5E7F2643276}"/>
                </a:ext>
              </a:extLst>
            </p:cNvPr>
            <p:cNvSpPr txBox="1"/>
            <p:nvPr/>
          </p:nvSpPr>
          <p:spPr>
            <a:xfrm>
              <a:off x="6191535" y="4913196"/>
              <a:ext cx="2825087" cy="1214174"/>
            </a:xfrm>
            <a:prstGeom prst="rect">
              <a:avLst/>
            </a:prstGeom>
            <a:noFill/>
          </p:spPr>
          <p:txBody>
            <a:bodyPr wrap="square" rtlCol="0">
              <a:spAutoFit/>
            </a:bodyPr>
            <a:lstStyle/>
            <a:p>
              <a:pPr algn="l">
                <a:buFont typeface="Arial" pitchFamily="34" charset="0"/>
                <a:buChar char="•"/>
              </a:pPr>
              <a:r>
                <a:rPr lang="ja-JP" altLang="en-US" sz="1600" dirty="0"/>
                <a:t>安定した市場</a:t>
              </a:r>
              <a:endParaRPr lang="en-US" altLang="ja-JP" sz="1600" dirty="0"/>
            </a:p>
            <a:p>
              <a:pPr algn="l">
                <a:buFont typeface="Arial" pitchFamily="34" charset="0"/>
                <a:buChar char="•"/>
              </a:pPr>
              <a:r>
                <a:rPr kumimoji="1" lang="ja-JP" altLang="en-US" sz="1600" dirty="0"/>
                <a:t>大きな追加投資なしに利益を生み出す</a:t>
              </a:r>
              <a:endParaRPr kumimoji="1" lang="en-US" altLang="ja-JP" sz="1600" dirty="0"/>
            </a:p>
            <a:p>
              <a:pPr algn="l">
                <a:buFont typeface="Arial" pitchFamily="34" charset="0"/>
                <a:buChar char="•"/>
              </a:pPr>
              <a:r>
                <a:rPr lang="ja-JP" altLang="en-US" sz="1600" dirty="0"/>
                <a:t>利益を問題児に投入</a:t>
              </a:r>
              <a:endParaRPr kumimoji="1" lang="ja-JP" altLang="en-US" sz="1600" dirty="0"/>
            </a:p>
          </p:txBody>
        </p:sp>
        <p:sp>
          <p:nvSpPr>
            <p:cNvPr id="27" name="テキスト ボックス 26">
              <a:extLst>
                <a:ext uri="{FF2B5EF4-FFF2-40B4-BE49-F238E27FC236}">
                  <a16:creationId xmlns:a16="http://schemas.microsoft.com/office/drawing/2014/main" xmlns="" id="{B87DE45A-BD6F-4545-B0C4-5EDB0540C688}"/>
                </a:ext>
              </a:extLst>
            </p:cNvPr>
            <p:cNvSpPr txBox="1"/>
            <p:nvPr/>
          </p:nvSpPr>
          <p:spPr>
            <a:xfrm>
              <a:off x="6150592" y="2961566"/>
              <a:ext cx="2511189" cy="1214174"/>
            </a:xfrm>
            <a:prstGeom prst="rect">
              <a:avLst/>
            </a:prstGeom>
            <a:noFill/>
          </p:spPr>
          <p:txBody>
            <a:bodyPr wrap="square" rtlCol="0">
              <a:spAutoFit/>
            </a:bodyPr>
            <a:lstStyle/>
            <a:p>
              <a:pPr algn="l">
                <a:buFont typeface="Arial" pitchFamily="34" charset="0"/>
                <a:buChar char="•"/>
              </a:pPr>
              <a:r>
                <a:rPr lang="ja-JP" altLang="en-US" sz="1600" dirty="0"/>
                <a:t>成長する市場に合わせた追加投資が必要</a:t>
              </a:r>
              <a:endParaRPr lang="en-US" altLang="ja-JP" sz="1600" dirty="0"/>
            </a:p>
            <a:p>
              <a:pPr algn="l">
                <a:buFont typeface="Arial" pitchFamily="34" charset="0"/>
                <a:buChar char="•"/>
              </a:pPr>
              <a:r>
                <a:rPr lang="ja-JP" altLang="en-US" sz="1600" dirty="0"/>
                <a:t>利益を自己投資することで自己育成</a:t>
              </a:r>
              <a:endParaRPr kumimoji="1" lang="ja-JP" altLang="en-US" sz="1600" dirty="0"/>
            </a:p>
          </p:txBody>
        </p:sp>
        <p:sp>
          <p:nvSpPr>
            <p:cNvPr id="28" name="テキスト ボックス 27">
              <a:extLst>
                <a:ext uri="{FF2B5EF4-FFF2-40B4-BE49-F238E27FC236}">
                  <a16:creationId xmlns:a16="http://schemas.microsoft.com/office/drawing/2014/main" xmlns="" id="{346C412A-7DAE-43D6-B2D4-2A4B2BA8C874}"/>
                </a:ext>
              </a:extLst>
            </p:cNvPr>
            <p:cNvSpPr txBox="1"/>
            <p:nvPr/>
          </p:nvSpPr>
          <p:spPr>
            <a:xfrm>
              <a:off x="3161732" y="2920623"/>
              <a:ext cx="2825087" cy="1214174"/>
            </a:xfrm>
            <a:prstGeom prst="rect">
              <a:avLst/>
            </a:prstGeom>
            <a:noFill/>
          </p:spPr>
          <p:txBody>
            <a:bodyPr wrap="square" rtlCol="0">
              <a:spAutoFit/>
            </a:bodyPr>
            <a:lstStyle/>
            <a:p>
              <a:pPr algn="l">
                <a:buFont typeface="Arial" pitchFamily="34" charset="0"/>
                <a:buChar char="•"/>
              </a:pPr>
              <a:r>
                <a:rPr lang="ja-JP" altLang="en-US" sz="1600" dirty="0"/>
                <a:t>市場の成長に対して投資が不足</a:t>
              </a:r>
              <a:endParaRPr lang="en-US" altLang="ja-JP" sz="1600" dirty="0"/>
            </a:p>
            <a:p>
              <a:pPr algn="l">
                <a:buFont typeface="Arial" pitchFamily="34" charset="0"/>
                <a:buChar char="•"/>
              </a:pPr>
              <a:r>
                <a:rPr lang="ja-JP" altLang="en-US" sz="1600" dirty="0"/>
                <a:t>積極的な追加投資か、撤退かの判断が必要</a:t>
              </a:r>
              <a:endParaRPr kumimoji="1" lang="en-US" altLang="ja-JP" sz="1600" dirty="0"/>
            </a:p>
          </p:txBody>
        </p:sp>
        <p:sp>
          <p:nvSpPr>
            <p:cNvPr id="29" name="環状矢印 32">
              <a:extLst>
                <a:ext uri="{FF2B5EF4-FFF2-40B4-BE49-F238E27FC236}">
                  <a16:creationId xmlns:a16="http://schemas.microsoft.com/office/drawing/2014/main" xmlns="" id="{4A935B73-1472-44AA-BE0D-21E4DBC6C8C9}"/>
                </a:ext>
              </a:extLst>
            </p:cNvPr>
            <p:cNvSpPr/>
            <p:nvPr/>
          </p:nvSpPr>
          <p:spPr bwMode="auto">
            <a:xfrm rot="5013174">
              <a:off x="8334233" y="1897040"/>
              <a:ext cx="928048" cy="940379"/>
            </a:xfrm>
            <a:prstGeom prst="circularArrow">
              <a:avLst>
                <a:gd name="adj1" fmla="val 12500"/>
                <a:gd name="adj2" fmla="val 1142319"/>
                <a:gd name="adj3" fmla="val 20457681"/>
                <a:gd name="adj4" fmla="val 4821754"/>
                <a:gd name="adj5" fmla="val 12500"/>
              </a:avLst>
            </a:prstGeom>
            <a:solidFill>
              <a:srgbClr val="FF0000"/>
            </a:solidFill>
            <a:ln w="571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endParaRPr lang="ja-JP" altLang="en-US"/>
            </a:p>
          </p:txBody>
        </p:sp>
        <p:sp>
          <p:nvSpPr>
            <p:cNvPr id="30" name="環状矢印 33">
              <a:extLst>
                <a:ext uri="{FF2B5EF4-FFF2-40B4-BE49-F238E27FC236}">
                  <a16:creationId xmlns:a16="http://schemas.microsoft.com/office/drawing/2014/main" xmlns="" id="{663B9676-C4C7-44BA-AB26-C42CA6755BBB}"/>
                </a:ext>
              </a:extLst>
            </p:cNvPr>
            <p:cNvSpPr/>
            <p:nvPr/>
          </p:nvSpPr>
          <p:spPr bwMode="auto">
            <a:xfrm rot="3338449" flipH="1">
              <a:off x="5267848" y="3888256"/>
              <a:ext cx="1125258" cy="940379"/>
            </a:xfrm>
            <a:prstGeom prst="circularArrow">
              <a:avLst>
                <a:gd name="adj1" fmla="val 12500"/>
                <a:gd name="adj2" fmla="val 1142319"/>
                <a:gd name="adj3" fmla="val 20457681"/>
                <a:gd name="adj4" fmla="val 12135287"/>
                <a:gd name="adj5" fmla="val 12500"/>
              </a:avLst>
            </a:prstGeom>
            <a:solidFill>
              <a:srgbClr val="FF0000"/>
            </a:solidFill>
            <a:ln w="57150" cap="flat" cmpd="sng" algn="ctr">
              <a:solidFill>
                <a:srgbClr val="FF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endParaRPr lang="ja-JP" altLang="en-US"/>
            </a:p>
          </p:txBody>
        </p:sp>
        <p:sp>
          <p:nvSpPr>
            <p:cNvPr id="31" name="テキスト ボックス 30">
              <a:extLst>
                <a:ext uri="{FF2B5EF4-FFF2-40B4-BE49-F238E27FC236}">
                  <a16:creationId xmlns:a16="http://schemas.microsoft.com/office/drawing/2014/main" xmlns="" id="{B50CC33F-F6B9-402C-A70D-7D43C235E362}"/>
                </a:ext>
              </a:extLst>
            </p:cNvPr>
            <p:cNvSpPr txBox="1"/>
            <p:nvPr/>
          </p:nvSpPr>
          <p:spPr>
            <a:xfrm>
              <a:off x="9170005" y="1872119"/>
              <a:ext cx="1364776" cy="659122"/>
            </a:xfrm>
            <a:prstGeom prst="rect">
              <a:avLst/>
            </a:prstGeom>
            <a:noFill/>
          </p:spPr>
          <p:txBody>
            <a:bodyPr wrap="square" rtlCol="0">
              <a:spAutoFit/>
            </a:bodyPr>
            <a:lstStyle/>
            <a:p>
              <a:r>
                <a:rPr kumimoji="1" lang="ja-JP" altLang="en-US" sz="1600" dirty="0">
                  <a:solidFill>
                    <a:srgbClr val="FF0000"/>
                  </a:solidFill>
                </a:rPr>
                <a:t>利益の</a:t>
              </a:r>
              <a:endParaRPr kumimoji="1" lang="en-US" altLang="ja-JP" sz="1600" dirty="0">
                <a:solidFill>
                  <a:srgbClr val="FF0000"/>
                </a:solidFill>
              </a:endParaRPr>
            </a:p>
            <a:p>
              <a:r>
                <a:rPr kumimoji="1" lang="ja-JP" altLang="en-US" sz="1600" dirty="0">
                  <a:solidFill>
                    <a:srgbClr val="FF0000"/>
                  </a:solidFill>
                </a:rPr>
                <a:t>自己投資</a:t>
              </a:r>
            </a:p>
          </p:txBody>
        </p:sp>
        <p:sp>
          <p:nvSpPr>
            <p:cNvPr id="32" name="テキスト ボックス 31">
              <a:extLst>
                <a:ext uri="{FF2B5EF4-FFF2-40B4-BE49-F238E27FC236}">
                  <a16:creationId xmlns:a16="http://schemas.microsoft.com/office/drawing/2014/main" xmlns="" id="{533057D2-7569-4747-912B-ACC00752E9A7}"/>
                </a:ext>
              </a:extLst>
            </p:cNvPr>
            <p:cNvSpPr txBox="1"/>
            <p:nvPr/>
          </p:nvSpPr>
          <p:spPr>
            <a:xfrm>
              <a:off x="4171668" y="4135272"/>
              <a:ext cx="1828799" cy="381597"/>
            </a:xfrm>
            <a:prstGeom prst="rect">
              <a:avLst/>
            </a:prstGeom>
            <a:noFill/>
          </p:spPr>
          <p:txBody>
            <a:bodyPr wrap="square" rtlCol="0">
              <a:spAutoFit/>
            </a:bodyPr>
            <a:lstStyle/>
            <a:p>
              <a:r>
                <a:rPr kumimoji="1" lang="ja-JP" altLang="en-US" sz="1600" dirty="0">
                  <a:solidFill>
                    <a:srgbClr val="FF0000"/>
                  </a:solidFill>
                </a:rPr>
                <a:t>利益の移動投資</a:t>
              </a:r>
            </a:p>
          </p:txBody>
        </p:sp>
      </p:grpSp>
    </p:spTree>
    <p:extLst>
      <p:ext uri="{BB962C8B-B14F-4D97-AF65-F5344CB8AC3E}">
        <p14:creationId xmlns:p14="http://schemas.microsoft.com/office/powerpoint/2010/main" val="422996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608AA2A-6C3C-4FAC-8E30-8F71371B22AE}"/>
              </a:ext>
            </a:extLst>
          </p:cNvPr>
          <p:cNvSpPr>
            <a:spLocks noGrp="1"/>
          </p:cNvSpPr>
          <p:nvPr>
            <p:ph type="title"/>
          </p:nvPr>
        </p:nvSpPr>
        <p:spPr/>
        <p:txBody>
          <a:bodyPr>
            <a:normAutofit fontScale="90000"/>
          </a:bodyPr>
          <a:lstStyle/>
          <a:p>
            <a:r>
              <a:rPr lang="ja-JP" altLang="en-US" dirty="0"/>
              <a:t>情報システム戦略</a:t>
            </a:r>
            <a:endParaRPr kumimoji="1" lang="ja-JP" altLang="en-US" dirty="0"/>
          </a:p>
        </p:txBody>
      </p:sp>
      <p:sp>
        <p:nvSpPr>
          <p:cNvPr id="3" name="コンテンツ プレースホルダー 2">
            <a:extLst>
              <a:ext uri="{FF2B5EF4-FFF2-40B4-BE49-F238E27FC236}">
                <a16:creationId xmlns:a16="http://schemas.microsoft.com/office/drawing/2014/main" xmlns="" id="{89B2E43E-517C-40BF-B5E0-C0F198BE1792}"/>
              </a:ext>
            </a:extLst>
          </p:cNvPr>
          <p:cNvSpPr>
            <a:spLocks noGrp="1"/>
          </p:cNvSpPr>
          <p:nvPr>
            <p:ph idx="1"/>
          </p:nvPr>
        </p:nvSpPr>
        <p:spPr>
          <a:xfrm>
            <a:off x="358923" y="850300"/>
            <a:ext cx="8477428" cy="3135111"/>
          </a:xfrm>
        </p:spPr>
        <p:txBody>
          <a:bodyPr/>
          <a:lstStyle/>
          <a:p>
            <a:r>
              <a:rPr lang="en-US" altLang="ja-JP" dirty="0"/>
              <a:t>RIZAP</a:t>
            </a:r>
            <a:r>
              <a:rPr lang="ja-JP" altLang="en-US" dirty="0"/>
              <a:t>株式会社の</a:t>
            </a:r>
            <a:r>
              <a:rPr lang="en-US" altLang="ja-JP" dirty="0"/>
              <a:t>SWOT</a:t>
            </a:r>
            <a:r>
              <a:rPr lang="ja-JP" altLang="en-US" dirty="0"/>
              <a:t>分析</a:t>
            </a:r>
            <a:endParaRPr lang="en-US" altLang="ja-JP" dirty="0"/>
          </a:p>
          <a:p>
            <a:pPr lvl="1"/>
            <a:r>
              <a:rPr lang="en-US" altLang="ja-JP" dirty="0"/>
              <a:t>RIZAP</a:t>
            </a:r>
            <a:r>
              <a:rPr lang="ja-JP" altLang="en-US" dirty="0"/>
              <a:t>は、</a:t>
            </a:r>
            <a:r>
              <a:rPr lang="en-US" altLang="ja-JP" dirty="0"/>
              <a:t>2012</a:t>
            </a:r>
            <a:r>
              <a:rPr lang="ja-JP" altLang="en-US" dirty="0"/>
              <a:t>年に企業理念である「人は変われる」を証明したいと始めた事業。</a:t>
            </a:r>
            <a:endParaRPr lang="en-US" altLang="ja-JP" dirty="0"/>
          </a:p>
          <a:p>
            <a:pPr lvl="1"/>
            <a:r>
              <a:rPr lang="en-US" altLang="ja-JP" dirty="0"/>
              <a:t>2012</a:t>
            </a:r>
            <a:r>
              <a:rPr lang="ja-JP" altLang="en-US" dirty="0"/>
              <a:t>年事業開始当初の</a:t>
            </a:r>
            <a:r>
              <a:rPr lang="en-US" altLang="ja-JP" dirty="0"/>
              <a:t>RIZAP</a:t>
            </a:r>
            <a:r>
              <a:rPr lang="ja-JP" altLang="en-US" dirty="0"/>
              <a:t>を</a:t>
            </a:r>
            <a:r>
              <a:rPr lang="en-US" altLang="ja-JP" dirty="0"/>
              <a:t>SWOT</a:t>
            </a:r>
            <a:r>
              <a:rPr lang="ja-JP" altLang="en-US" dirty="0"/>
              <a:t>分析。</a:t>
            </a:r>
            <a:endParaRPr lang="en-US" altLang="ja-JP" dirty="0"/>
          </a:p>
        </p:txBody>
      </p:sp>
      <p:sp>
        <p:nvSpPr>
          <p:cNvPr id="4" name="フッター プレースホルダー 3">
            <a:extLst>
              <a:ext uri="{FF2B5EF4-FFF2-40B4-BE49-F238E27FC236}">
                <a16:creationId xmlns:a16="http://schemas.microsoft.com/office/drawing/2014/main" xmlns="" id="{B6F29FD8-D66A-445D-86FF-F8C3A7D07BFB}"/>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23D6521A-E194-4D8C-8FD9-DB919C5E3458}"/>
              </a:ext>
            </a:extLst>
          </p:cNvPr>
          <p:cNvSpPr>
            <a:spLocks noGrp="1"/>
          </p:cNvSpPr>
          <p:nvPr>
            <p:ph type="sldNum" sz="quarter" idx="12"/>
          </p:nvPr>
        </p:nvSpPr>
        <p:spPr/>
        <p:txBody>
          <a:bodyPr/>
          <a:lstStyle/>
          <a:p>
            <a:fld id="{BC7EC0D7-F1B8-4B03-AD18-FC341B53B538}" type="slidenum">
              <a:rPr kumimoji="1" lang="ja-JP" altLang="en-US" smtClean="0"/>
              <a:t>7</a:t>
            </a:fld>
            <a:endParaRPr kumimoji="1" lang="ja-JP" altLang="en-US"/>
          </a:p>
        </p:txBody>
      </p:sp>
      <p:graphicFrame>
        <p:nvGraphicFramePr>
          <p:cNvPr id="8" name="表 7">
            <a:extLst>
              <a:ext uri="{FF2B5EF4-FFF2-40B4-BE49-F238E27FC236}">
                <a16:creationId xmlns:a16="http://schemas.microsoft.com/office/drawing/2014/main" xmlns="" id="{B27102C5-FC41-4569-BAE1-3B64A4BE49D3}"/>
              </a:ext>
            </a:extLst>
          </p:cNvPr>
          <p:cNvGraphicFramePr>
            <a:graphicFrameLocks noGrp="1"/>
          </p:cNvGraphicFramePr>
          <p:nvPr>
            <p:extLst>
              <p:ext uri="{D42A27DB-BD31-4B8C-83A1-F6EECF244321}">
                <p14:modId xmlns:p14="http://schemas.microsoft.com/office/powerpoint/2010/main" val="1010227641"/>
              </p:ext>
            </p:extLst>
          </p:nvPr>
        </p:nvGraphicFramePr>
        <p:xfrm>
          <a:off x="358923" y="2143955"/>
          <a:ext cx="8407019" cy="2756518"/>
        </p:xfrm>
        <a:graphic>
          <a:graphicData uri="http://schemas.openxmlformats.org/drawingml/2006/table">
            <a:tbl>
              <a:tblPr firstRow="1" bandRow="1">
                <a:tableStyleId>{5C22544A-7EE6-4342-B048-85BDC9FD1C3A}</a:tableStyleId>
              </a:tblPr>
              <a:tblGrid>
                <a:gridCol w="1105893">
                  <a:extLst>
                    <a:ext uri="{9D8B030D-6E8A-4147-A177-3AD203B41FA5}">
                      <a16:colId xmlns:a16="http://schemas.microsoft.com/office/drawing/2014/main" xmlns="" val="20000"/>
                    </a:ext>
                  </a:extLst>
                </a:gridCol>
                <a:gridCol w="3563129">
                  <a:extLst>
                    <a:ext uri="{9D8B030D-6E8A-4147-A177-3AD203B41FA5}">
                      <a16:colId xmlns:a16="http://schemas.microsoft.com/office/drawing/2014/main" xmlns="" val="20001"/>
                    </a:ext>
                  </a:extLst>
                </a:gridCol>
                <a:gridCol w="3737997">
                  <a:extLst>
                    <a:ext uri="{9D8B030D-6E8A-4147-A177-3AD203B41FA5}">
                      <a16:colId xmlns:a16="http://schemas.microsoft.com/office/drawing/2014/main" xmlns="" val="20002"/>
                    </a:ext>
                  </a:extLst>
                </a:gridCol>
              </a:tblGrid>
              <a:tr h="309941">
                <a:tc>
                  <a:txBody>
                    <a:bodyPr/>
                    <a:lstStyle/>
                    <a:p>
                      <a:endParaRPr kumimoji="1" lang="ja-JP" altLang="en-US" sz="1400" dirty="0"/>
                    </a:p>
                  </a:txBody>
                  <a:tcPr/>
                </a:tc>
                <a:tc>
                  <a:txBody>
                    <a:bodyPr/>
                    <a:lstStyle/>
                    <a:p>
                      <a:pPr algn="ctr"/>
                      <a:r>
                        <a:rPr kumimoji="1" lang="ja-JP" altLang="en-US" sz="1400" dirty="0"/>
                        <a:t>プラス要因</a:t>
                      </a: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400" dirty="0"/>
                        <a:t>マイナス要因</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309941">
                <a:tc rowSpan="2">
                  <a:txBody>
                    <a:bodyPr/>
                    <a:lstStyle/>
                    <a:p>
                      <a:pPr algn="ctr"/>
                      <a:r>
                        <a:rPr kumimoji="1" lang="ja-JP" altLang="en-US" sz="1400" dirty="0"/>
                        <a:t>内部環境</a:t>
                      </a:r>
                    </a:p>
                  </a:txBody>
                  <a:tcPr anchor="ctr"/>
                </a:tc>
                <a:tc>
                  <a:txBody>
                    <a:bodyPr/>
                    <a:lstStyle/>
                    <a:p>
                      <a:pPr algn="ctr"/>
                      <a:r>
                        <a:rPr kumimoji="1" lang="ja-JP" altLang="en-US" sz="1400" dirty="0"/>
                        <a:t>強み</a:t>
                      </a:r>
                      <a:r>
                        <a:rPr kumimoji="1" lang="en-US" altLang="ja-JP" sz="1400" dirty="0"/>
                        <a:t>(Strengths)</a:t>
                      </a:r>
                      <a:endParaRPr kumimoji="1" lang="ja-JP" altLang="en-US" sz="1400" dirty="0"/>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400" dirty="0"/>
                        <a:t>弱み</a:t>
                      </a:r>
                      <a:r>
                        <a:rPr kumimoji="1" lang="en-US" altLang="ja-JP" sz="1400" dirty="0"/>
                        <a:t>(Weaknesses)</a:t>
                      </a:r>
                      <a:endParaRPr kumimoji="1" lang="ja-JP" altLang="en-US" sz="140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1"/>
                  </a:ext>
                </a:extLst>
              </a:tr>
              <a:tr h="535353">
                <a:tc vMerge="1">
                  <a:txBody>
                    <a:bodyPr/>
                    <a:lstStyle/>
                    <a:p>
                      <a:endParaRPr kumimoji="1" lang="ja-JP" altLang="en-US" dirty="0"/>
                    </a:p>
                  </a:txBody>
                  <a:tcPr/>
                </a:tc>
                <a:tc>
                  <a:txBody>
                    <a:bodyPr/>
                    <a:lstStyle/>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美容や健康、ダイエット食品の業界で培ったノウハウ、顧客情報</a:t>
                      </a:r>
                    </a:p>
                  </a:txBody>
                  <a:tcPr>
                    <a:lnR w="12700" cap="flat" cmpd="sng" algn="ctr">
                      <a:solidFill>
                        <a:schemeClr val="bg1"/>
                      </a:solidFill>
                      <a:prstDash val="solid"/>
                      <a:round/>
                      <a:headEnd type="none" w="med" len="med"/>
                      <a:tailEnd type="none" w="med" len="med"/>
                    </a:lnR>
                  </a:tcPr>
                </a:tc>
                <a:tc>
                  <a:txBody>
                    <a:bodyPr/>
                    <a:lstStyle/>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接客ノウハウや実績、知名度、信頼度がない</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2"/>
                  </a:ext>
                </a:extLst>
              </a:tr>
              <a:tr h="309941">
                <a:tc rowSpan="2">
                  <a:txBody>
                    <a:bodyPr/>
                    <a:lstStyle/>
                    <a:p>
                      <a:pPr algn="ctr"/>
                      <a:r>
                        <a:rPr kumimoji="1" lang="ja-JP" altLang="en-US" sz="1400" dirty="0"/>
                        <a:t>外部環境</a:t>
                      </a:r>
                    </a:p>
                  </a:txBody>
                  <a:tcPr anchor="ctr"/>
                </a:tc>
                <a:tc>
                  <a:txBody>
                    <a:bodyPr/>
                    <a:lstStyle/>
                    <a:p>
                      <a:pPr algn="ctr"/>
                      <a:r>
                        <a:rPr kumimoji="1" lang="ja-JP" altLang="en-US" sz="1400" dirty="0"/>
                        <a:t>機会</a:t>
                      </a:r>
                      <a:r>
                        <a:rPr kumimoji="1" lang="en-US" altLang="ja-JP" sz="1400" dirty="0"/>
                        <a:t>(Opportunities)</a:t>
                      </a:r>
                      <a:endParaRPr kumimoji="1" lang="ja-JP" altLang="en-US" sz="1400" dirty="0"/>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400" dirty="0"/>
                        <a:t>脅威</a:t>
                      </a:r>
                      <a:r>
                        <a:rPr kumimoji="1" lang="en-US" altLang="ja-JP" sz="1400" dirty="0"/>
                        <a:t>(Threats)</a:t>
                      </a:r>
                      <a:endParaRPr kumimoji="1" lang="ja-JP" altLang="en-US" sz="140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3"/>
                  </a:ext>
                </a:extLst>
              </a:tr>
              <a:tr h="1291342">
                <a:tc vMerge="1">
                  <a:txBody>
                    <a:bodyPr/>
                    <a:lstStyle/>
                    <a:p>
                      <a:endParaRPr kumimoji="1" lang="ja-JP" altLang="en-US" dirty="0"/>
                    </a:p>
                  </a:txBody>
                  <a:tcPr/>
                </a:tc>
                <a:tc>
                  <a:txBody>
                    <a:bodyPr/>
                    <a:lstStyle/>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フィットネスクラブ市場は健康志向を背景に継続成長</a:t>
                      </a:r>
                      <a:endParaRPr kumimoji="1" lang="en-US" altLang="ja-JP" sz="1400" dirty="0"/>
                    </a:p>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特にコンセプト、ターゲットが明確なフィットネスクラブが成長</a:t>
                      </a:r>
                      <a:endParaRPr kumimoji="1" lang="en-US" altLang="ja-JP" sz="1400" dirty="0"/>
                    </a:p>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規模と価格の二極化が進む</a:t>
                      </a:r>
                    </a:p>
                  </a:txBody>
                  <a:tcPr>
                    <a:lnR w="12700" cap="flat" cmpd="sng" algn="ctr">
                      <a:solidFill>
                        <a:schemeClr val="bg1"/>
                      </a:solidFill>
                      <a:prstDash val="solid"/>
                      <a:round/>
                      <a:headEnd type="none" w="med" len="med"/>
                      <a:tailEnd type="none" w="med" len="med"/>
                    </a:lnR>
                  </a:tcPr>
                </a:tc>
                <a:tc>
                  <a:txBody>
                    <a:bodyPr/>
                    <a:lstStyle/>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大手企業との市場競争</a:t>
                      </a:r>
                      <a:endParaRPr kumimoji="1" lang="en-US" altLang="ja-JP" sz="1400" dirty="0"/>
                    </a:p>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t>既存企業の模倣サービスの出現</a:t>
                      </a:r>
                      <a:endParaRPr kumimoji="1" lang="en-US" altLang="ja-JP" sz="1400" dirty="0"/>
                    </a:p>
                    <a:p>
                      <a:pPr marL="108000" marR="0" indent="-10800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dirty="0"/>
                        <a:t>(</a:t>
                      </a:r>
                      <a:r>
                        <a:rPr kumimoji="1" lang="ja-JP" altLang="en-US" sz="1400" dirty="0"/>
                        <a:t>後発企業のサービスは真似されやすい</a:t>
                      </a:r>
                      <a:r>
                        <a:rPr kumimoji="1" lang="en-US" altLang="ja-JP" sz="1400" dirty="0"/>
                        <a:t>)</a:t>
                      </a:r>
                      <a:endParaRPr kumimoji="1" lang="ja-JP" altLang="en-US" sz="1400"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4"/>
                  </a:ext>
                </a:extLst>
              </a:tr>
            </a:tbl>
          </a:graphicData>
        </a:graphic>
      </p:graphicFrame>
      <p:graphicFrame>
        <p:nvGraphicFramePr>
          <p:cNvPr id="6" name="表 5">
            <a:extLst>
              <a:ext uri="{FF2B5EF4-FFF2-40B4-BE49-F238E27FC236}">
                <a16:creationId xmlns:a16="http://schemas.microsoft.com/office/drawing/2014/main" xmlns="" id="{B00E215C-81AB-4618-9421-569A58BE1201}"/>
              </a:ext>
            </a:extLst>
          </p:cNvPr>
          <p:cNvGraphicFramePr>
            <a:graphicFrameLocks noGrp="1"/>
          </p:cNvGraphicFramePr>
          <p:nvPr>
            <p:extLst>
              <p:ext uri="{D42A27DB-BD31-4B8C-83A1-F6EECF244321}">
                <p14:modId xmlns:p14="http://schemas.microsoft.com/office/powerpoint/2010/main" val="1807840378"/>
              </p:ext>
            </p:extLst>
          </p:nvPr>
        </p:nvGraphicFramePr>
        <p:xfrm>
          <a:off x="368490" y="5031493"/>
          <a:ext cx="8407020" cy="1249680"/>
        </p:xfrm>
        <a:graphic>
          <a:graphicData uri="http://schemas.openxmlformats.org/drawingml/2006/table">
            <a:tbl>
              <a:tblPr firstRow="1" bandRow="1">
                <a:tableStyleId>{5C22544A-7EE6-4342-B048-85BDC9FD1C3A}</a:tableStyleId>
              </a:tblPr>
              <a:tblGrid>
                <a:gridCol w="4203510">
                  <a:extLst>
                    <a:ext uri="{9D8B030D-6E8A-4147-A177-3AD203B41FA5}">
                      <a16:colId xmlns:a16="http://schemas.microsoft.com/office/drawing/2014/main" xmlns="" val="968055601"/>
                    </a:ext>
                  </a:extLst>
                </a:gridCol>
                <a:gridCol w="4203510">
                  <a:extLst>
                    <a:ext uri="{9D8B030D-6E8A-4147-A177-3AD203B41FA5}">
                      <a16:colId xmlns:a16="http://schemas.microsoft.com/office/drawing/2014/main" xmlns="" val="3460055350"/>
                    </a:ext>
                  </a:extLst>
                </a:gridCol>
              </a:tblGrid>
              <a:tr h="251552">
                <a:tc>
                  <a:txBody>
                    <a:bodyPr/>
                    <a:lstStyle/>
                    <a:p>
                      <a:pPr algn="ctr"/>
                      <a:r>
                        <a:rPr kumimoji="1" lang="ja-JP" altLang="en-US" sz="1400" dirty="0"/>
                        <a:t>強み　</a:t>
                      </a:r>
                      <a:r>
                        <a:rPr kumimoji="1" lang="en-US" altLang="ja-JP" sz="1400" dirty="0"/>
                        <a:t>×</a:t>
                      </a:r>
                      <a:r>
                        <a:rPr kumimoji="1" lang="ja-JP" altLang="en-US" sz="1400" dirty="0"/>
                        <a:t>　機会　を活かす</a:t>
                      </a:r>
                    </a:p>
                  </a:txBody>
                  <a:tcPr/>
                </a:tc>
                <a:tc>
                  <a:txBody>
                    <a:bodyPr/>
                    <a:lstStyle/>
                    <a:p>
                      <a:pPr algn="ctr"/>
                      <a:r>
                        <a:rPr kumimoji="1" lang="ja-JP" altLang="en-US" sz="1400" dirty="0"/>
                        <a:t>弱み　</a:t>
                      </a:r>
                      <a:r>
                        <a:rPr kumimoji="1" lang="en-US" altLang="ja-JP" sz="1400" dirty="0"/>
                        <a:t>×</a:t>
                      </a:r>
                      <a:r>
                        <a:rPr kumimoji="1" lang="ja-JP" altLang="en-US" sz="1400" dirty="0"/>
                        <a:t>　脅威　の影響を最小化する</a:t>
                      </a:r>
                    </a:p>
                  </a:txBody>
                  <a:tcPr/>
                </a:tc>
                <a:extLst>
                  <a:ext uri="{0D108BD9-81ED-4DB2-BD59-A6C34878D82A}">
                    <a16:rowId xmlns:a16="http://schemas.microsoft.com/office/drawing/2014/main" xmlns="" val="62380233"/>
                  </a:ext>
                </a:extLst>
              </a:tr>
              <a:tr h="251552">
                <a:tc>
                  <a:txBody>
                    <a:bodyPr/>
                    <a:lstStyle/>
                    <a:p>
                      <a:pPr marL="108000" indent="-108000">
                        <a:buFont typeface="Arial" panose="020B0604020202020204" pitchFamily="34" charset="0"/>
                        <a:buChar char="•"/>
                      </a:pPr>
                      <a:r>
                        <a:rPr kumimoji="1" lang="ja-JP" altLang="en-US" sz="1400" dirty="0"/>
                        <a:t>ダイエット食品でヒットを生んだノウハウが生かせる「ダイエット」をサービスコンセプトにした市場の発見</a:t>
                      </a:r>
                      <a:endParaRPr kumimoji="1" lang="en-US" altLang="ja-JP" sz="1400" dirty="0"/>
                    </a:p>
                    <a:p>
                      <a:pPr marL="108000" indent="-108000">
                        <a:buFont typeface="Arial" panose="020B0604020202020204" pitchFamily="34" charset="0"/>
                        <a:buChar char="•"/>
                      </a:pPr>
                      <a:r>
                        <a:rPr kumimoji="1" lang="ja-JP" altLang="en-US" sz="1400" dirty="0"/>
                        <a:t>ダイエットに関心のある富裕層をターゲットにした高価格サービスの提供</a:t>
                      </a:r>
                    </a:p>
                  </a:txBody>
                  <a:tcPr/>
                </a:tc>
                <a:tc>
                  <a:txBody>
                    <a:bodyPr/>
                    <a:lstStyle/>
                    <a:p>
                      <a:pPr marL="108000" indent="-108000">
                        <a:buFont typeface="Arial" panose="020B0604020202020204" pitchFamily="34" charset="0"/>
                        <a:buChar char="•"/>
                      </a:pPr>
                      <a:r>
                        <a:rPr kumimoji="1" lang="ja-JP" altLang="en-US" sz="1400" dirty="0"/>
                        <a:t>積極的なテレビ</a:t>
                      </a:r>
                      <a:r>
                        <a:rPr kumimoji="1" lang="en-US" altLang="ja-JP" sz="1400" dirty="0"/>
                        <a:t>CM</a:t>
                      </a:r>
                      <a:r>
                        <a:rPr kumimoji="1" lang="ja-JP" altLang="en-US" sz="1400" dirty="0"/>
                        <a:t>で知名度を上げ、返金保証制度で信頼度を高める</a:t>
                      </a:r>
                      <a:endParaRPr kumimoji="1" lang="en-US" altLang="ja-JP" sz="1400" dirty="0"/>
                    </a:p>
                    <a:p>
                      <a:pPr marL="108000" indent="-108000">
                        <a:buFont typeface="Arial" panose="020B0604020202020204" pitchFamily="34" charset="0"/>
                        <a:buChar char="•"/>
                      </a:pPr>
                      <a:r>
                        <a:rPr kumimoji="1" lang="ja-JP" altLang="en-US" sz="1400" dirty="0"/>
                        <a:t>大手が真似しづらい予約制、完全個室の専属パーソナルトレーナーによるサービスを提供する</a:t>
                      </a:r>
                    </a:p>
                  </a:txBody>
                  <a:tcPr/>
                </a:tc>
                <a:extLst>
                  <a:ext uri="{0D108BD9-81ED-4DB2-BD59-A6C34878D82A}">
                    <a16:rowId xmlns:a16="http://schemas.microsoft.com/office/drawing/2014/main" xmlns="" val="2373647862"/>
                  </a:ext>
                </a:extLst>
              </a:tr>
            </a:tbl>
          </a:graphicData>
        </a:graphic>
      </p:graphicFrame>
    </p:spTree>
    <p:extLst>
      <p:ext uri="{BB962C8B-B14F-4D97-AF65-F5344CB8AC3E}">
        <p14:creationId xmlns:p14="http://schemas.microsoft.com/office/powerpoint/2010/main" val="42281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45C3F5-C0C1-44AB-9602-C10AB43C3896}"/>
              </a:ext>
            </a:extLst>
          </p:cNvPr>
          <p:cNvSpPr>
            <a:spLocks noGrp="1"/>
          </p:cNvSpPr>
          <p:nvPr>
            <p:ph type="title"/>
          </p:nvPr>
        </p:nvSpPr>
        <p:spPr/>
        <p:txBody>
          <a:bodyPr>
            <a:normAutofit fontScale="90000"/>
          </a:bodyPr>
          <a:lstStyle/>
          <a:p>
            <a:r>
              <a:rPr lang="ja-JP" altLang="en-US" dirty="0"/>
              <a:t>情報システム戦略</a:t>
            </a:r>
            <a:endParaRPr kumimoji="1" lang="ja-JP" altLang="en-US" dirty="0"/>
          </a:p>
        </p:txBody>
      </p:sp>
      <p:sp>
        <p:nvSpPr>
          <p:cNvPr id="3" name="コンテンツ プレースホルダー 2">
            <a:extLst>
              <a:ext uri="{FF2B5EF4-FFF2-40B4-BE49-F238E27FC236}">
                <a16:creationId xmlns:a16="http://schemas.microsoft.com/office/drawing/2014/main" xmlns="" id="{2D40C41D-371B-4445-A888-EB918817ACF6}"/>
              </a:ext>
            </a:extLst>
          </p:cNvPr>
          <p:cNvSpPr>
            <a:spLocks noGrp="1"/>
          </p:cNvSpPr>
          <p:nvPr>
            <p:ph idx="1"/>
          </p:nvPr>
        </p:nvSpPr>
        <p:spPr/>
        <p:txBody>
          <a:bodyPr>
            <a:normAutofit/>
          </a:bodyPr>
          <a:lstStyle/>
          <a:p>
            <a:r>
              <a:rPr kumimoji="1" lang="ja-JP" altLang="en-US" dirty="0"/>
              <a:t>参照サイト</a:t>
            </a:r>
            <a:endParaRPr kumimoji="1" lang="en-US" altLang="ja-JP" dirty="0"/>
          </a:p>
          <a:p>
            <a:r>
              <a:rPr lang="ja-JP" altLang="en-US" dirty="0"/>
              <a:t>情報システム戦略はなんで重要なの？策定、モニタリング、評価のポイント</a:t>
            </a:r>
            <a:r>
              <a:rPr lang="en-US" altLang="ja-JP" dirty="0"/>
              <a:t/>
            </a:r>
            <a:br>
              <a:rPr lang="en-US" altLang="ja-JP" dirty="0"/>
            </a:br>
            <a:r>
              <a:rPr lang="ja-JP" altLang="en-US" dirty="0"/>
              <a:t>	</a:t>
            </a:r>
            <a:r>
              <a:rPr lang="en-US" altLang="ja-JP" dirty="0"/>
              <a:t>https://enterprisezine.jp/article/detail/11556</a:t>
            </a:r>
          </a:p>
          <a:p>
            <a:r>
              <a:rPr lang="en-US" altLang="ja-JP" dirty="0"/>
              <a:t>SWOT</a:t>
            </a:r>
            <a:r>
              <a:rPr lang="ja-JP" altLang="en-US" dirty="0"/>
              <a:t>分析とは？ビジネスパーソンなら知っておくべき基本フレームワーク</a:t>
            </a:r>
            <a:r>
              <a:rPr lang="en-US" altLang="ja-JP" dirty="0"/>
              <a:t/>
            </a:r>
            <a:br>
              <a:rPr lang="en-US" altLang="ja-JP" dirty="0"/>
            </a:br>
            <a:r>
              <a:rPr lang="ja-JP" altLang="en-US" dirty="0"/>
              <a:t>	</a:t>
            </a:r>
            <a:r>
              <a:rPr lang="en-US" altLang="ja-JP" dirty="0"/>
              <a:t>https://www.innovation.co.jp/urumo/swot/</a:t>
            </a:r>
          </a:p>
          <a:p>
            <a:r>
              <a:rPr lang="en-US" altLang="ja-JP" dirty="0"/>
              <a:t>PPM</a:t>
            </a:r>
            <a:r>
              <a:rPr lang="ja-JP" altLang="en-US" dirty="0"/>
              <a:t>（プロダクト・ポートフォリオ・マネジメント）とは</a:t>
            </a:r>
            <a:r>
              <a:rPr lang="en-US" altLang="ja-JP" dirty="0"/>
              <a:t/>
            </a:r>
            <a:br>
              <a:rPr lang="en-US" altLang="ja-JP" dirty="0"/>
            </a:br>
            <a:r>
              <a:rPr lang="ja-JP" altLang="en-US" dirty="0"/>
              <a:t>	</a:t>
            </a:r>
            <a:r>
              <a:rPr lang="en-US" altLang="ja-JP" dirty="0"/>
              <a:t>https://sogyotecho.jp/ppm/</a:t>
            </a:r>
          </a:p>
          <a:p>
            <a:r>
              <a:rPr lang="ja-JP" altLang="en-US" dirty="0"/>
              <a:t>ライザップの事例に学ぶ「市場機会」発見のポイント</a:t>
            </a:r>
            <a:r>
              <a:rPr lang="en-US" altLang="ja-JP" dirty="0"/>
              <a:t/>
            </a:r>
            <a:br>
              <a:rPr lang="en-US" altLang="ja-JP" dirty="0"/>
            </a:br>
            <a:r>
              <a:rPr lang="ja-JP" altLang="en-US" dirty="0"/>
              <a:t>	</a:t>
            </a:r>
            <a:r>
              <a:rPr lang="en-US" altLang="ja-JP" dirty="0"/>
              <a:t>https://gentosha-go.com/articles/-/17010</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xmlns="" id="{F3EE60EE-F066-46EE-8762-C2C5149FB6E2}"/>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6D20B7DD-34CF-4892-A8F0-A5547B9B7014}"/>
              </a:ext>
            </a:extLst>
          </p:cNvPr>
          <p:cNvSpPr>
            <a:spLocks noGrp="1"/>
          </p:cNvSpPr>
          <p:nvPr>
            <p:ph type="sldNum" sz="quarter" idx="12"/>
          </p:nvPr>
        </p:nvSpPr>
        <p:spPr/>
        <p:txBody>
          <a:bodyPr/>
          <a:lstStyle/>
          <a:p>
            <a:fld id="{BC7EC0D7-F1B8-4B03-AD18-FC341B53B538}" type="slidenum">
              <a:rPr kumimoji="1" lang="ja-JP" altLang="en-US" smtClean="0"/>
              <a:t>8</a:t>
            </a:fld>
            <a:endParaRPr kumimoji="1" lang="ja-JP" altLang="en-US"/>
          </a:p>
        </p:txBody>
      </p:sp>
    </p:spTree>
    <p:extLst>
      <p:ext uri="{BB962C8B-B14F-4D97-AF65-F5344CB8AC3E}">
        <p14:creationId xmlns:p14="http://schemas.microsoft.com/office/powerpoint/2010/main" val="214074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C27A13F-AD05-418D-A371-760F9EAD4277}"/>
              </a:ext>
            </a:extLst>
          </p:cNvPr>
          <p:cNvSpPr>
            <a:spLocks noGrp="1"/>
          </p:cNvSpPr>
          <p:nvPr>
            <p:ph type="title"/>
          </p:nvPr>
        </p:nvSpPr>
        <p:spPr/>
        <p:txBody>
          <a:bodyPr>
            <a:normAutofit fontScale="90000"/>
          </a:bodyPr>
          <a:lstStyle/>
          <a:p>
            <a:r>
              <a:rPr lang="ja-JP" altLang="en-US" dirty="0"/>
              <a:t>業務プロセス</a:t>
            </a:r>
            <a:endParaRPr kumimoji="1" lang="ja-JP" altLang="en-US" dirty="0"/>
          </a:p>
        </p:txBody>
      </p:sp>
      <p:sp>
        <p:nvSpPr>
          <p:cNvPr id="3" name="コンテンツ プレースホルダー 2">
            <a:extLst>
              <a:ext uri="{FF2B5EF4-FFF2-40B4-BE49-F238E27FC236}">
                <a16:creationId xmlns:a16="http://schemas.microsoft.com/office/drawing/2014/main" xmlns="" id="{5A99A5DE-1297-41A1-BED2-84819B39B6E3}"/>
              </a:ext>
            </a:extLst>
          </p:cNvPr>
          <p:cNvSpPr>
            <a:spLocks noGrp="1"/>
          </p:cNvSpPr>
          <p:nvPr>
            <p:ph idx="1"/>
          </p:nvPr>
        </p:nvSpPr>
        <p:spPr/>
        <p:txBody>
          <a:bodyPr/>
          <a:lstStyle/>
          <a:p>
            <a:r>
              <a:rPr lang="ja-JP" altLang="en-US" dirty="0"/>
              <a:t>業務プロセス</a:t>
            </a:r>
            <a:r>
              <a:rPr kumimoji="1" lang="ja-JP" altLang="en-US" dirty="0"/>
              <a:t>とは</a:t>
            </a:r>
            <a:endParaRPr kumimoji="1" lang="en-US" altLang="ja-JP" dirty="0"/>
          </a:p>
          <a:p>
            <a:pPr lvl="1"/>
            <a:r>
              <a:rPr lang="ja-JP" altLang="en-US" dirty="0"/>
              <a:t>業務プロセスとは、業務の流れをモデル化して改善策を検討し、コンピュータ及びネットワークを効果的に活用することで業務改善やコミュニケーションの円滑化を図ること。</a:t>
            </a:r>
            <a:endParaRPr lang="en-US" altLang="ja-JP" dirty="0"/>
          </a:p>
          <a:p>
            <a:r>
              <a:rPr lang="ja-JP" altLang="en-US" dirty="0"/>
              <a:t>代表的な業務プロセス</a:t>
            </a:r>
            <a:endParaRPr lang="en-US" altLang="ja-JP" dirty="0"/>
          </a:p>
          <a:p>
            <a:endParaRPr lang="en-US" altLang="ja-JP" dirty="0"/>
          </a:p>
        </p:txBody>
      </p:sp>
      <p:sp>
        <p:nvSpPr>
          <p:cNvPr id="4" name="フッター プレースホルダー 3">
            <a:extLst>
              <a:ext uri="{FF2B5EF4-FFF2-40B4-BE49-F238E27FC236}">
                <a16:creationId xmlns:a16="http://schemas.microsoft.com/office/drawing/2014/main" xmlns="" id="{DCD6F31D-9808-458E-9755-2B63D3592AE3}"/>
              </a:ext>
            </a:extLst>
          </p:cNvPr>
          <p:cNvSpPr>
            <a:spLocks noGrp="1"/>
          </p:cNvSpPr>
          <p:nvPr>
            <p:ph type="ftr" sz="quarter" idx="11"/>
          </p:nvPr>
        </p:nvSpPr>
        <p:spPr/>
        <p:txBody>
          <a:bodyPr/>
          <a:lstStyle/>
          <a:p>
            <a:r>
              <a:rPr kumimoji="1" lang="en-US" altLang="ja-JP"/>
              <a:t>IT</a:t>
            </a:r>
            <a:r>
              <a:rPr kumimoji="1" lang="ja-JP" altLang="en-US"/>
              <a:t>ストラテジ分野ケース教材</a:t>
            </a:r>
            <a:endParaRPr kumimoji="1" lang="ja-JP" altLang="en-US" dirty="0"/>
          </a:p>
        </p:txBody>
      </p:sp>
      <p:sp>
        <p:nvSpPr>
          <p:cNvPr id="5" name="スライド番号プレースホルダー 4">
            <a:extLst>
              <a:ext uri="{FF2B5EF4-FFF2-40B4-BE49-F238E27FC236}">
                <a16:creationId xmlns:a16="http://schemas.microsoft.com/office/drawing/2014/main" xmlns="" id="{EBEDBE79-5286-4445-9F21-A76CC39017C0}"/>
              </a:ext>
            </a:extLst>
          </p:cNvPr>
          <p:cNvSpPr>
            <a:spLocks noGrp="1"/>
          </p:cNvSpPr>
          <p:nvPr>
            <p:ph type="sldNum" sz="quarter" idx="12"/>
          </p:nvPr>
        </p:nvSpPr>
        <p:spPr/>
        <p:txBody>
          <a:bodyPr/>
          <a:lstStyle/>
          <a:p>
            <a:fld id="{BC7EC0D7-F1B8-4B03-AD18-FC341B53B538}" type="slidenum">
              <a:rPr kumimoji="1" lang="ja-JP" altLang="en-US" smtClean="0"/>
              <a:t>9</a:t>
            </a:fld>
            <a:endParaRPr kumimoji="1" lang="ja-JP" altLang="en-US"/>
          </a:p>
        </p:txBody>
      </p:sp>
      <p:graphicFrame>
        <p:nvGraphicFramePr>
          <p:cNvPr id="6" name="表 5">
            <a:extLst>
              <a:ext uri="{FF2B5EF4-FFF2-40B4-BE49-F238E27FC236}">
                <a16:creationId xmlns:a16="http://schemas.microsoft.com/office/drawing/2014/main" xmlns="" id="{605EA50E-23FC-4AB7-B90D-34F75D6657E7}"/>
              </a:ext>
            </a:extLst>
          </p:cNvPr>
          <p:cNvGraphicFramePr>
            <a:graphicFrameLocks noGrp="1"/>
          </p:cNvGraphicFramePr>
          <p:nvPr>
            <p:extLst>
              <p:ext uri="{D42A27DB-BD31-4B8C-83A1-F6EECF244321}">
                <p14:modId xmlns:p14="http://schemas.microsoft.com/office/powerpoint/2010/main" val="2415652821"/>
              </p:ext>
            </p:extLst>
          </p:nvPr>
        </p:nvGraphicFramePr>
        <p:xfrm>
          <a:off x="511728" y="2251394"/>
          <a:ext cx="8324624" cy="2968520"/>
        </p:xfrm>
        <a:graphic>
          <a:graphicData uri="http://schemas.openxmlformats.org/drawingml/2006/table">
            <a:tbl>
              <a:tblPr firstRow="1" bandRow="1">
                <a:tableStyleId>{5C22544A-7EE6-4342-B048-85BDC9FD1C3A}</a:tableStyleId>
              </a:tblPr>
              <a:tblGrid>
                <a:gridCol w="1535186">
                  <a:extLst>
                    <a:ext uri="{9D8B030D-6E8A-4147-A177-3AD203B41FA5}">
                      <a16:colId xmlns:a16="http://schemas.microsoft.com/office/drawing/2014/main" xmlns="" val="2952109251"/>
                    </a:ext>
                  </a:extLst>
                </a:gridCol>
                <a:gridCol w="6789438">
                  <a:extLst>
                    <a:ext uri="{9D8B030D-6E8A-4147-A177-3AD203B41FA5}">
                      <a16:colId xmlns:a16="http://schemas.microsoft.com/office/drawing/2014/main" xmlns="" val="745613505"/>
                    </a:ext>
                  </a:extLst>
                </a:gridCol>
              </a:tblGrid>
              <a:tr h="499640">
                <a:tc>
                  <a:txBody>
                    <a:bodyPr/>
                    <a:lstStyle/>
                    <a:p>
                      <a:pPr algn="ctr"/>
                      <a:r>
                        <a:rPr kumimoji="1" lang="ja-JP" altLang="en-US" dirty="0"/>
                        <a:t>名称</a:t>
                      </a:r>
                    </a:p>
                  </a:txBody>
                  <a:tcPr/>
                </a:tc>
                <a:tc>
                  <a:txBody>
                    <a:bodyPr/>
                    <a:lstStyle/>
                    <a:p>
                      <a:pPr algn="ctr"/>
                      <a:r>
                        <a:rPr kumimoji="1" lang="ja-JP" altLang="en-US" dirty="0"/>
                        <a:t>説明</a:t>
                      </a:r>
                    </a:p>
                  </a:txBody>
                  <a:tcPr/>
                </a:tc>
                <a:extLst>
                  <a:ext uri="{0D108BD9-81ED-4DB2-BD59-A6C34878D82A}">
                    <a16:rowId xmlns:a16="http://schemas.microsoft.com/office/drawing/2014/main" xmlns="" val="3399128558"/>
                  </a:ext>
                </a:extLst>
              </a:tr>
              <a:tr h="499640">
                <a:tc>
                  <a:txBody>
                    <a:bodyPr/>
                    <a:lstStyle/>
                    <a:p>
                      <a:r>
                        <a:rPr kumimoji="1" lang="en-US" altLang="ja-JP" dirty="0"/>
                        <a:t>BPR</a:t>
                      </a:r>
                      <a:endParaRPr kumimoji="1" lang="ja-JP" altLang="en-US" dirty="0"/>
                    </a:p>
                  </a:txBody>
                  <a:tcPr/>
                </a:tc>
                <a:tc>
                  <a:txBody>
                    <a:bodyPr/>
                    <a:lstStyle/>
                    <a:p>
                      <a:r>
                        <a:rPr kumimoji="1" lang="en-US" altLang="ja-JP" dirty="0"/>
                        <a:t>Business Process Re-engineering</a:t>
                      </a:r>
                      <a:r>
                        <a:rPr kumimoji="1" lang="ja-JP" altLang="en-US" dirty="0"/>
                        <a:t>：業務改革</a:t>
                      </a:r>
                      <a:endParaRPr kumimoji="1" lang="en-US" altLang="ja-JP" dirty="0"/>
                    </a:p>
                    <a:p>
                      <a:r>
                        <a:rPr kumimoji="1" lang="ja-JP" altLang="en-US" dirty="0"/>
                        <a:t>情報システムを活用するなどして、業務の内容やフローを抜本的に再構築すること</a:t>
                      </a:r>
                    </a:p>
                  </a:txBody>
                  <a:tcPr/>
                </a:tc>
                <a:extLst>
                  <a:ext uri="{0D108BD9-81ED-4DB2-BD59-A6C34878D82A}">
                    <a16:rowId xmlns:a16="http://schemas.microsoft.com/office/drawing/2014/main" xmlns="" val="1541249287"/>
                  </a:ext>
                </a:extLst>
              </a:tr>
              <a:tr h="499640">
                <a:tc>
                  <a:txBody>
                    <a:bodyPr/>
                    <a:lstStyle/>
                    <a:p>
                      <a:r>
                        <a:rPr kumimoji="1" lang="en-US" altLang="ja-JP" dirty="0"/>
                        <a:t>BYOD</a:t>
                      </a:r>
                      <a:endParaRPr kumimoji="1" lang="ja-JP" altLang="en-US" dirty="0"/>
                    </a:p>
                  </a:txBody>
                  <a:tcPr/>
                </a:tc>
                <a:tc>
                  <a:txBody>
                    <a:bodyPr/>
                    <a:lstStyle/>
                    <a:p>
                      <a:r>
                        <a:rPr kumimoji="1" lang="en-US" altLang="ja-JP" dirty="0"/>
                        <a:t>Bring Your Own Device</a:t>
                      </a:r>
                    </a:p>
                    <a:p>
                      <a:r>
                        <a:rPr kumimoji="1" lang="ja-JP" altLang="en-US" dirty="0"/>
                        <a:t>社員がプライベートで使っているスマートフォンやパソコンなどのデバイスを、仕事でも使ってもらうこと</a:t>
                      </a:r>
                    </a:p>
                  </a:txBody>
                  <a:tcPr/>
                </a:tc>
                <a:extLst>
                  <a:ext uri="{0D108BD9-81ED-4DB2-BD59-A6C34878D82A}">
                    <a16:rowId xmlns:a16="http://schemas.microsoft.com/office/drawing/2014/main" xmlns="" val="1874881210"/>
                  </a:ext>
                </a:extLst>
              </a:tr>
              <a:tr h="499640">
                <a:tc>
                  <a:txBody>
                    <a:bodyPr/>
                    <a:lstStyle/>
                    <a:p>
                      <a:r>
                        <a:rPr kumimoji="1" lang="en-US" altLang="ja-JP" dirty="0"/>
                        <a:t>Web</a:t>
                      </a:r>
                      <a:r>
                        <a:rPr kumimoji="1" lang="ja-JP" altLang="en-US" dirty="0"/>
                        <a:t>会議</a:t>
                      </a:r>
                    </a:p>
                  </a:txBody>
                  <a:tcPr/>
                </a:tc>
                <a:tc>
                  <a:txBody>
                    <a:bodyPr/>
                    <a:lstStyle/>
                    <a:p>
                      <a:r>
                        <a:rPr kumimoji="1" lang="en-US" altLang="ja-JP" dirty="0"/>
                        <a:t>PC</a:t>
                      </a:r>
                      <a:r>
                        <a:rPr kumimoji="1" lang="ja-JP" altLang="en-US" dirty="0"/>
                        <a:t>やタブレット端末、スマートフォンなどを用いて、メンバー同士が離れていても会議を行うことのできるシステム</a:t>
                      </a:r>
                    </a:p>
                  </a:txBody>
                  <a:tcPr/>
                </a:tc>
                <a:extLst>
                  <a:ext uri="{0D108BD9-81ED-4DB2-BD59-A6C34878D82A}">
                    <a16:rowId xmlns:a16="http://schemas.microsoft.com/office/drawing/2014/main" xmlns="" val="3854723461"/>
                  </a:ext>
                </a:extLst>
              </a:tr>
            </a:tbl>
          </a:graphicData>
        </a:graphic>
      </p:graphicFrame>
    </p:spTree>
    <p:extLst>
      <p:ext uri="{BB962C8B-B14F-4D97-AF65-F5344CB8AC3E}">
        <p14:creationId xmlns:p14="http://schemas.microsoft.com/office/powerpoint/2010/main" val="2342029522"/>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5566</TotalTime>
  <Words>7367</Words>
  <Application>Microsoft Office PowerPoint</Application>
  <PresentationFormat>画面に合わせる (4:3)</PresentationFormat>
  <Paragraphs>656</Paragraphs>
  <Slides>27</Slides>
  <Notes>27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27</vt:i4>
      </vt:variant>
    </vt:vector>
  </HeadingPairs>
  <TitlesOfParts>
    <vt:vector size="35" baseType="lpstr">
      <vt:lpstr>ＭＳ Ｐゴシック</vt:lpstr>
      <vt:lpstr>ＭＳ ゴシック</vt:lpstr>
      <vt:lpstr>游ゴシック</vt:lpstr>
      <vt:lpstr>Arial</vt:lpstr>
      <vt:lpstr>Calibri</vt:lpstr>
      <vt:lpstr>Calibri Light</vt:lpstr>
      <vt:lpstr>Wingdings</vt:lpstr>
      <vt:lpstr>レトロスペクト</vt:lpstr>
      <vt:lpstr>ITストラテジ分野 </vt:lpstr>
      <vt:lpstr>目次</vt:lpstr>
      <vt:lpstr>情報システム戦略</vt:lpstr>
      <vt:lpstr>情報システム戦略</vt:lpstr>
      <vt:lpstr>情報システム戦略</vt:lpstr>
      <vt:lpstr>情報システム戦略</vt:lpstr>
      <vt:lpstr>情報システム戦略</vt:lpstr>
      <vt:lpstr>情報システム戦略</vt:lpstr>
      <vt:lpstr>業務プロセス</vt:lpstr>
      <vt:lpstr>業務プロセス</vt:lpstr>
      <vt:lpstr>業務プロセス</vt:lpstr>
      <vt:lpstr>業務プロセス</vt:lpstr>
      <vt:lpstr>業務プロセス</vt:lpstr>
      <vt:lpstr>業務プロセス</vt:lpstr>
      <vt:lpstr>業務プロセス</vt:lpstr>
      <vt:lpstr>ソリューションビジネス</vt:lpstr>
      <vt:lpstr>ソリューションビジネス</vt:lpstr>
      <vt:lpstr>ソリューションビジネス</vt:lpstr>
      <vt:lpstr>ソリューションビジネス</vt:lpstr>
      <vt:lpstr>ソリューションビジネス</vt:lpstr>
      <vt:lpstr>ソリューションビジネス</vt:lpstr>
      <vt:lpstr>システム活用促進・評価</vt:lpstr>
      <vt:lpstr>システム活用促進・評価</vt:lpstr>
      <vt:lpstr>システム活用促進・評価</vt:lpstr>
      <vt:lpstr>システム活用促進・評価</vt:lpstr>
      <vt:lpstr>システム活用促進・評価</vt:lpstr>
      <vt:lpstr>システム活用促進・評価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Office Professional Plus 2016</dc:creator>
  <cp:lastModifiedBy>谷田部 賢一</cp:lastModifiedBy>
  <cp:revision>322</cp:revision>
  <cp:lastPrinted>2020-01-15T10:16:06Z</cp:lastPrinted>
  <dcterms:created xsi:type="dcterms:W3CDTF">2020-01-02T05:47:09Z</dcterms:created>
  <dcterms:modified xsi:type="dcterms:W3CDTF">2020-02-11T04:49:11Z</dcterms:modified>
</cp:coreProperties>
</file>